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18C20-F6A3-4050-AB53-91B9C9AEB6D9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1C152-0028-486C-B4FA-1EBB7AEC8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30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11C152-0028-486C-B4FA-1EBB7AEC853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02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45713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32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68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97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56963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4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54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13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8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5343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3519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598159E-7E86-48F9-A236-A9369928491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2DCF0F7-3B94-4FBF-BEFA-FA68A525D8E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311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A8A16-2EDE-4F57-B3AA-D920E82F46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Reformy Marie Terezie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D0A0C3-70A5-451F-8010-72F49F2D61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Anne-Marie Kratochvílová</a:t>
            </a:r>
          </a:p>
        </p:txBody>
      </p:sp>
    </p:spTree>
    <p:extLst>
      <p:ext uri="{BB962C8B-B14F-4D97-AF65-F5344CB8AC3E}">
        <p14:creationId xmlns:p14="http://schemas.microsoft.com/office/powerpoint/2010/main" val="201832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9FD00-8587-45E9-A1B1-70314656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cs-CZ" dirty="0"/>
              <a:t>Marie Terezie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67E2D8A-19BE-48A0-889C-CCAC02348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Marie Terezie – Wikipedie">
            <a:extLst>
              <a:ext uri="{FF2B5EF4-FFF2-40B4-BE49-F238E27FC236}">
                <a16:creationId xmlns:a16="http://schemas.microsoft.com/office/drawing/2014/main" id="{BDF13B1E-397C-4D01-835A-13D62A9050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2046"/>
          <a:stretch/>
        </p:blipFill>
        <p:spPr bwMode="auto">
          <a:xfrm>
            <a:off x="1128455" y="645106"/>
            <a:ext cx="4861469" cy="524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C76F-6862-492F-B986-6198D3398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914" y="2286000"/>
            <a:ext cx="5127172" cy="3581400"/>
          </a:xfrm>
        </p:spPr>
        <p:txBody>
          <a:bodyPr>
            <a:normAutofit/>
          </a:bodyPr>
          <a:lstStyle/>
          <a:p>
            <a:r>
              <a:rPr lang="cs-CZ" dirty="0"/>
              <a:t>13. května 1717 – 29. listopadu 1780, vláda: 20. října 1740 – 29. listopadu 1780</a:t>
            </a:r>
          </a:p>
          <a:p>
            <a:r>
              <a:rPr lang="cs-CZ" dirty="0"/>
              <a:t>Pragmatická sankce (1713, Karel VI.)</a:t>
            </a:r>
          </a:p>
          <a:p>
            <a:r>
              <a:rPr lang="cs-CZ" dirty="0"/>
              <a:t>Války o dědictví rakouské (1740–1748)</a:t>
            </a:r>
          </a:p>
          <a:p>
            <a:r>
              <a:rPr lang="cs-CZ" dirty="0"/>
              <a:t>Sedmiletá válka (1756–1763)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399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7B47-6C9D-4B48-9B25-BEE8D5B9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reformy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C5DE7-3B37-4E29-89EE-BDCDF9A63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820656" cy="3886200"/>
          </a:xfrm>
        </p:spPr>
        <p:txBody>
          <a:bodyPr>
            <a:noAutofit/>
          </a:bodyPr>
          <a:lstStyle/>
          <a:p>
            <a:r>
              <a:rPr lang="cs-CZ"/>
              <a:t>Bedřich Haugwitz – pevné sazby daně, zatížil daní i pozemky šlechty a církve, odňal zemským stavům právo rozhodovat o daňových odvodech a zavedl jednotnou měnu</a:t>
            </a:r>
          </a:p>
          <a:p>
            <a:pPr>
              <a:tabLst>
                <a:tab pos="1974850" algn="l"/>
              </a:tabLst>
            </a:pPr>
            <a:r>
              <a:rPr lang="cs-CZ"/>
              <a:t>Berní reforma: 1. etapa (1748) – katastr poddanské půdy</a:t>
            </a:r>
          </a:p>
          <a:p>
            <a:pPr marL="0" indent="0">
              <a:buNone/>
              <a:tabLst>
                <a:tab pos="1974850" algn="l"/>
              </a:tabLst>
            </a:pPr>
            <a:r>
              <a:rPr lang="cs-CZ"/>
              <a:t>	2. etapa (1756–1757) – katastr vrchnostenské půdy</a:t>
            </a:r>
          </a:p>
          <a:p>
            <a:pPr>
              <a:tabLst>
                <a:tab pos="1974850" algn="l"/>
              </a:tabLst>
            </a:pPr>
            <a:r>
              <a:rPr lang="cs-CZ"/>
              <a:t>Zrušení české dvorní kanceláře → ústřední správní úřad Direktorium in publicis et cameralibus</a:t>
            </a:r>
          </a:p>
          <a:p>
            <a:r>
              <a:rPr lang="cs-CZ"/>
              <a:t>„Německé dědičné země“</a:t>
            </a:r>
          </a:p>
          <a:p>
            <a:r>
              <a:rPr lang="cs-CZ"/>
              <a:t>Nejvyšší soudní úřad</a:t>
            </a:r>
          </a:p>
          <a:p>
            <a:pPr lvl="1"/>
            <a:r>
              <a:rPr lang="cs-CZ" i="0"/>
              <a:t>Codex Theresiana (1752) – občanský zákoník; rovnost všech lidí před zákonem</a:t>
            </a:r>
          </a:p>
          <a:p>
            <a:pPr lvl="1"/>
            <a:r>
              <a:rPr lang="cs-CZ" i="0"/>
              <a:t>Nemesis Theresiana (1753) – trestní zákoník</a:t>
            </a:r>
            <a:endParaRPr lang="cs-CZ" i="0" dirty="0"/>
          </a:p>
        </p:txBody>
      </p:sp>
    </p:spTree>
    <p:extLst>
      <p:ext uri="{BB962C8B-B14F-4D97-AF65-F5344CB8AC3E}">
        <p14:creationId xmlns:p14="http://schemas.microsoft.com/office/powerpoint/2010/main" val="126209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920A6-F107-440E-A582-14FA4A353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Vojenská reforma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828C2-8D8D-4BFA-90FA-6220CEF7A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polní podmaršálek hrabě Leopold </a:t>
            </a:r>
            <a:r>
              <a:rPr lang="cs-CZ" dirty="0" err="1"/>
              <a:t>Daun</a:t>
            </a:r>
            <a:endParaRPr lang="cs-CZ" dirty="0"/>
          </a:p>
          <a:p>
            <a:r>
              <a:rPr lang="cs-CZ" dirty="0"/>
              <a:t>stálý vojenský rozpočet – odvody vyšší, ale už nebyla povinnost zásobovat v zemi přítomné vojsko</a:t>
            </a:r>
          </a:p>
          <a:p>
            <a:r>
              <a:rPr lang="cs-CZ" dirty="0"/>
              <a:t>Kantonální systém – pevně stanovený počet rekrutů</a:t>
            </a:r>
          </a:p>
          <a:p>
            <a:r>
              <a:rPr lang="cs-CZ" dirty="0"/>
              <a:t>první služební předpisy (1749)</a:t>
            </a:r>
          </a:p>
          <a:p>
            <a:pPr lvl="1"/>
            <a:r>
              <a:rPr lang="cs-CZ" i="0" dirty="0"/>
              <a:t>počet příslušníků útvaru, organizační struktura, výzbroj, jednotlivý způsob výcviku, jednotné uniformy i účesy</a:t>
            </a:r>
          </a:p>
          <a:p>
            <a:endParaRPr lang="cs-CZ" i="0" dirty="0"/>
          </a:p>
        </p:txBody>
      </p:sp>
    </p:spTree>
    <p:extLst>
      <p:ext uri="{BB962C8B-B14F-4D97-AF65-F5344CB8AC3E}">
        <p14:creationId xmlns:p14="http://schemas.microsoft.com/office/powerpoint/2010/main" val="1275208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047FF-B8FA-4547-A8D4-D6B698AF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Hospodářské reformy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00091E-568E-4245-8F6C-287927A2E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Philipp </a:t>
            </a:r>
            <a:r>
              <a:rPr lang="cs-CZ" dirty="0" err="1"/>
              <a:t>Hörnigk</a:t>
            </a:r>
            <a:endParaRPr lang="cs-CZ" dirty="0"/>
          </a:p>
          <a:p>
            <a:r>
              <a:rPr lang="cs-CZ" dirty="0"/>
              <a:t>Univerzální obchodní direktorium (1746) – podřízeno přímo Marii Terezii</a:t>
            </a:r>
          </a:p>
          <a:p>
            <a:r>
              <a:rPr lang="cs-CZ" dirty="0"/>
              <a:t>Zvýšená produkce zemědělství, manufaktury, dovoz omezován vysokými cly</a:t>
            </a:r>
          </a:p>
          <a:p>
            <a:r>
              <a:rPr lang="cs-CZ" dirty="0"/>
              <a:t>Zastaveno povolování nových cechů a omezování jejich pravomocí</a:t>
            </a:r>
          </a:p>
          <a:p>
            <a:r>
              <a:rPr lang="cs-CZ" dirty="0"/>
              <a:t>Osvobození domácí tkalcovské výroby</a:t>
            </a:r>
          </a:p>
          <a:p>
            <a:r>
              <a:rPr lang="cs-CZ" dirty="0"/>
              <a:t>Zakládány textilní a sklenářské manufaktury v severních Čechách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26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78AE2-904C-43D3-97AD-9FE499F2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Sčítání obyvatel a domů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24856E-A066-473A-BC4B-CDAECCD81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Reskript vydaný 13. října 1753 – sčítání jednou za 3 roky</a:t>
            </a:r>
          </a:p>
          <a:p>
            <a:r>
              <a:rPr lang="cs-CZ" dirty="0"/>
              <a:t>První sčítání lidu 1754</a:t>
            </a:r>
          </a:p>
          <a:p>
            <a:pPr lvl="1"/>
            <a:r>
              <a:rPr lang="cs-CZ" i="0" dirty="0"/>
              <a:t>V habsburské říši sečteno přes 17 milionů obyvatel</a:t>
            </a:r>
          </a:p>
          <a:p>
            <a:pPr lvl="1"/>
            <a:r>
              <a:rPr lang="cs-CZ" i="0" dirty="0"/>
              <a:t>Zkreslené údaje (obava ze zvyšování daní)</a:t>
            </a:r>
          </a:p>
          <a:p>
            <a:pPr lvl="1"/>
            <a:r>
              <a:rPr lang="cs-CZ" i="0" dirty="0"/>
              <a:t>Obyv. evidováni podle pohlaví, věku a rodinného stavu</a:t>
            </a:r>
          </a:p>
          <a:p>
            <a:pPr lvl="1"/>
            <a:endParaRPr lang="cs-CZ" i="0" dirty="0"/>
          </a:p>
          <a:p>
            <a:r>
              <a:rPr lang="cs-CZ" dirty="0"/>
              <a:t>Od roku 1762 – soupis prováděn každoročně</a:t>
            </a:r>
          </a:p>
          <a:p>
            <a:r>
              <a:rPr lang="cs-CZ" i="0" dirty="0"/>
              <a:t>V roce 1770 </a:t>
            </a:r>
            <a:r>
              <a:rPr lang="cs-CZ" dirty="0"/>
              <a:t>– patent nařizující soupis lidu, tažného dobytka a domů (číslování)</a:t>
            </a:r>
            <a:endParaRPr lang="cs-CZ" i="0" dirty="0"/>
          </a:p>
        </p:txBody>
      </p:sp>
    </p:spTree>
    <p:extLst>
      <p:ext uri="{BB962C8B-B14F-4D97-AF65-F5344CB8AC3E}">
        <p14:creationId xmlns:p14="http://schemas.microsoft.com/office/powerpoint/2010/main" val="3916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79407-15ED-42C1-A1D2-395DD4A4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Školská reforma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DFD787-7E55-418E-9CDB-7C3BD3F02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45709"/>
          </a:xfrm>
        </p:spPr>
        <p:txBody>
          <a:bodyPr>
            <a:normAutofit/>
          </a:bodyPr>
          <a:lstStyle/>
          <a:p>
            <a:r>
              <a:rPr lang="cs-CZ" dirty="0"/>
              <a:t>Zrušení jezuitského řádu (papežská bula, 1773)</a:t>
            </a:r>
          </a:p>
          <a:p>
            <a:r>
              <a:rPr lang="cs-CZ" dirty="0"/>
              <a:t>Johann </a:t>
            </a:r>
            <a:r>
              <a:rPr lang="cs-CZ" dirty="0" err="1"/>
              <a:t>Felbiger</a:t>
            </a:r>
            <a:r>
              <a:rPr lang="cs-CZ" dirty="0"/>
              <a:t> – vypracoval návrh nového školního řádu (1774)</a:t>
            </a:r>
          </a:p>
          <a:p>
            <a:r>
              <a:rPr lang="cs-CZ" dirty="0"/>
              <a:t>Jednotný vyučovací jazyk na vyšších stupních škol - němčina</a:t>
            </a:r>
          </a:p>
          <a:p>
            <a:r>
              <a:rPr lang="cs-CZ" dirty="0"/>
              <a:t>„Všeobecný školní řád pro německé normální, hlavní a triviální školy ve všech císařsko-královských dědičných zemích“ (prosinec 1774)</a:t>
            </a:r>
          </a:p>
          <a:p>
            <a:r>
              <a:rPr lang="cs-CZ" dirty="0"/>
              <a:t>Triviální školy – od 6 do 12 let; čtení, psaní, počítání</a:t>
            </a:r>
          </a:p>
          <a:p>
            <a:r>
              <a:rPr lang="cs-CZ" dirty="0"/>
              <a:t>Hlavní školy – v krajských městech, příprava budoucích učitelů</a:t>
            </a:r>
          </a:p>
          <a:p>
            <a:r>
              <a:rPr lang="cs-CZ" dirty="0"/>
              <a:t>Normální školy – rozšířená výuka</a:t>
            </a:r>
          </a:p>
          <a:p>
            <a:r>
              <a:rPr lang="cs-CZ" dirty="0"/>
              <a:t>Gymnázia a VŠ</a:t>
            </a:r>
          </a:p>
          <a:p>
            <a:r>
              <a:rPr lang="cs-CZ" dirty="0"/>
              <a:t>Odborné školy (např. vojenská, obchodní akademie)</a:t>
            </a:r>
          </a:p>
        </p:txBody>
      </p:sp>
    </p:spTree>
    <p:extLst>
      <p:ext uri="{BB962C8B-B14F-4D97-AF65-F5344CB8AC3E}">
        <p14:creationId xmlns:p14="http://schemas.microsoft.com/office/powerpoint/2010/main" val="189758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49431-D8B2-44F1-A1AB-753C82ED2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Raabizace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2F47B0-F283-4B59-8C65-1C97CE2E3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František Raab</a:t>
            </a:r>
          </a:p>
          <a:p>
            <a:r>
              <a:rPr lang="cs-CZ" dirty="0"/>
              <a:t>Půda dominikálního statku se rozparcelovala mezi rolníky, kteří odváděli podíl z výnosu</a:t>
            </a:r>
          </a:p>
          <a:p>
            <a:r>
              <a:rPr lang="cs-CZ" dirty="0"/>
              <a:t>Zvýšení pracovních výkonů a výnosů</a:t>
            </a:r>
          </a:p>
        </p:txBody>
      </p:sp>
    </p:spTree>
    <p:extLst>
      <p:ext uri="{BB962C8B-B14F-4D97-AF65-F5344CB8AC3E}">
        <p14:creationId xmlns:p14="http://schemas.microsoft.com/office/powerpoint/2010/main" val="169167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336</TotalTime>
  <Words>428</Words>
  <Application>Microsoft Office PowerPoint</Application>
  <PresentationFormat>Širokoúhlá obrazovka</PresentationFormat>
  <Paragraphs>53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Franklin Gothic Book</vt:lpstr>
      <vt:lpstr>Oříznutí</vt:lpstr>
      <vt:lpstr>Reformy Marie Terezie</vt:lpstr>
      <vt:lpstr>Marie Terezie</vt:lpstr>
      <vt:lpstr>Správní reformy</vt:lpstr>
      <vt:lpstr>Vojenská reforma</vt:lpstr>
      <vt:lpstr>Hospodářské reformy</vt:lpstr>
      <vt:lpstr>Sčítání obyvatel a domů</vt:lpstr>
      <vt:lpstr>Školská reforma</vt:lpstr>
      <vt:lpstr>Raabizace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Reformy Marie Terezie</dc:title>
  <dc:creator>Kratochvilova Anne-Marie</dc:creator>
  <cp:lastModifiedBy>Kratochvilova Anne-Marie</cp:lastModifiedBy>
  <cp:revision>17</cp:revision>
  <dcterms:created xsi:type="dcterms:W3CDTF">2021-04-11T18:37:18Z</dcterms:created>
  <dcterms:modified xsi:type="dcterms:W3CDTF">2021-04-12T13:00:31Z</dcterms:modified>
</cp:coreProperties>
</file>