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5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5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16AA-4EF0-475D-B22A-DEC64047FCF0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4767-F2B4-4970-91F8-603BBF59C77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Ukázka ze</a:t>
            </a:r>
            <a:r>
              <a:rPr lang="cs-CZ" baseline="0" dirty="0" smtClean="0"/>
              <a:t> Starých pamětí kutnohorských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B4767-F2B4-4970-91F8-603BBF59C777}" type="slidenum">
              <a:rPr lang="cs-CZ" smtClean="0"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84CB-F0DA-42AB-86F9-2F852D52DF79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4982-4F24-4391-BBD3-BA3068EC8BB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Barokní vzdělanost a literatura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Natálie </a:t>
            </a:r>
            <a:r>
              <a:rPr lang="cs-CZ" dirty="0" err="1" smtClean="0"/>
              <a:t>Lisnerová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 Evropě vědecká revoluce, formují a oddělují se exaktní vědy, vzniká osoba vědce</a:t>
            </a:r>
          </a:p>
          <a:p>
            <a:r>
              <a:rPr lang="cs-CZ" dirty="0" smtClean="0"/>
              <a:t>Ve střední Evropě (u nás) ale věda stále spjata s akademickou nebo církevní půdou</a:t>
            </a:r>
          </a:p>
          <a:p>
            <a:r>
              <a:rPr lang="cs-CZ" dirty="0" smtClean="0"/>
              <a:t>V 17. století se tu tvořivě rozvíjejí podněty z ciziny</a:t>
            </a:r>
          </a:p>
          <a:p>
            <a:r>
              <a:rPr lang="cs-CZ" dirty="0" smtClean="0"/>
              <a:t>Zajímavé dobové téma – snaha vytvořit umělý jazyk k dorozumění celého lidstva (</a:t>
            </a:r>
            <a:r>
              <a:rPr lang="cs-CZ" dirty="0"/>
              <a:t>Jan </a:t>
            </a:r>
            <a:r>
              <a:rPr lang="cs-CZ" dirty="0" err="1"/>
              <a:t>Caramuel</a:t>
            </a:r>
            <a:r>
              <a:rPr lang="cs-CZ" dirty="0"/>
              <a:t> z </a:t>
            </a:r>
            <a:r>
              <a:rPr lang="cs-CZ" dirty="0" smtClean="0"/>
              <a:t>Lobkovic, Jan Amos Komenský)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Nelze jednoduše definovat</a:t>
            </a:r>
          </a:p>
          <a:p>
            <a:r>
              <a:rPr lang="cs-CZ" dirty="0" smtClean="0"/>
              <a:t>Rozdělení podle konfesí je nevhodné</a:t>
            </a:r>
          </a:p>
          <a:p>
            <a:r>
              <a:rPr lang="cs-CZ" dirty="0" smtClean="0"/>
              <a:t>Ale často se objevující téma: </a:t>
            </a:r>
            <a:r>
              <a:rPr lang="cs-CZ" dirty="0"/>
              <a:t>protiklad nízkosti a pomíjivosti pozemského světa ve srovnání s věčností světa nadzemského, protiklad dočasnosti lidské existence a věčné existence </a:t>
            </a:r>
            <a:r>
              <a:rPr lang="cs-CZ" dirty="0" smtClean="0"/>
              <a:t>boží</a:t>
            </a:r>
          </a:p>
          <a:p>
            <a:r>
              <a:rPr lang="cs-CZ" dirty="0" smtClean="0"/>
              <a:t>Próza – nelze odlišit krásnou od „odborné“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Amos Komenský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Pedagog, teoretik pedagogiky, spisovatel</a:t>
            </a:r>
          </a:p>
          <a:p>
            <a:r>
              <a:rPr lang="cs-CZ" dirty="0" smtClean="0"/>
              <a:t>Pansofie „vševěda“ – filozofický základ jeho pedagogiky, filozofie lidského života v jeho celistvosti</a:t>
            </a:r>
          </a:p>
          <a:p>
            <a:r>
              <a:rPr lang="cs-CZ" dirty="0" smtClean="0"/>
              <a:t>Velká didaktika (1657) – systematické dílo o výchově, pedagogika jako věda</a:t>
            </a:r>
          </a:p>
          <a:p>
            <a:r>
              <a:rPr lang="cs-CZ" dirty="0" smtClean="0"/>
              <a:t>Labyrint světa a Ráj srdce (1631)</a:t>
            </a:r>
          </a:p>
          <a:p>
            <a:r>
              <a:rPr lang="cs-CZ" dirty="0" smtClean="0"/>
              <a:t>Kšaft umírající matky Jednoty bratrské (1650)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Český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„Doba temna“, „úpadkový jazyk“ – nutno odmítnout</a:t>
            </a:r>
          </a:p>
          <a:p>
            <a:r>
              <a:rPr lang="cs-CZ" dirty="0" smtClean="0"/>
              <a:t>Navázání a rozvoj humanistické češtiny, péče o češtinu – ovšem pouze v rukou církve</a:t>
            </a:r>
          </a:p>
          <a:p>
            <a:r>
              <a:rPr lang="cs-CZ" dirty="0" smtClean="0"/>
              <a:t>Ale už v té době se objevují reformátoři – puristické úsilí, snaha vymítit germanismy (</a:t>
            </a:r>
            <a:r>
              <a:rPr lang="cs-CZ" dirty="0"/>
              <a:t>V</a:t>
            </a:r>
            <a:r>
              <a:rPr lang="cs-CZ" dirty="0" smtClean="0"/>
              <a:t>áclav </a:t>
            </a:r>
            <a:r>
              <a:rPr lang="cs-CZ" dirty="0"/>
              <a:t>J</a:t>
            </a:r>
            <a:r>
              <a:rPr lang="cs-CZ" dirty="0" smtClean="0"/>
              <a:t>an </a:t>
            </a:r>
            <a:r>
              <a:rPr lang="cs-CZ" dirty="0"/>
              <a:t>R</a:t>
            </a:r>
            <a:r>
              <a:rPr lang="cs-CZ" dirty="0" smtClean="0"/>
              <a:t>osa)</a:t>
            </a:r>
          </a:p>
          <a:p>
            <a:r>
              <a:rPr lang="cs-CZ" dirty="0" smtClean="0"/>
              <a:t>Nejen originální tvorba, ale i tvořivé překlady</a:t>
            </a:r>
          </a:p>
          <a:p>
            <a:r>
              <a:rPr lang="cs-CZ" dirty="0" smtClean="0"/>
              <a:t>Vydavatelství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 Dědictví svatého Václava (katolické) – Svatováclavská bible 1677, 1715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 nekatolické tiskárny v exilu – </a:t>
            </a:r>
            <a:r>
              <a:rPr lang="cs-CZ" dirty="0" err="1" smtClean="0"/>
              <a:t>Pirna</a:t>
            </a:r>
            <a:r>
              <a:rPr lang="cs-CZ" dirty="0" smtClean="0"/>
              <a:t>, </a:t>
            </a:r>
            <a:r>
              <a:rPr lang="cs-CZ" dirty="0" err="1" smtClean="0"/>
              <a:t>Lešno</a:t>
            </a:r>
            <a:r>
              <a:rPr lang="cs-CZ" dirty="0" smtClean="0"/>
              <a:t>, Žitava (</a:t>
            </a:r>
            <a:r>
              <a:rPr lang="cs-CZ" dirty="0"/>
              <a:t>V</a:t>
            </a:r>
            <a:r>
              <a:rPr lang="cs-CZ" dirty="0" smtClean="0"/>
              <a:t>áclav </a:t>
            </a:r>
            <a:r>
              <a:rPr lang="cs-CZ" dirty="0" err="1"/>
              <a:t>K</a:t>
            </a:r>
            <a:r>
              <a:rPr lang="cs-CZ" dirty="0" err="1" smtClean="0"/>
              <a:t>lejch</a:t>
            </a:r>
            <a:r>
              <a:rPr lang="cs-CZ" dirty="0" smtClean="0"/>
              <a:t>, špalíčky)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 Klementinská tiskárna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Dějepisectví a vlastivěda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pomezí krásné literatury a vědy</a:t>
            </a:r>
          </a:p>
          <a:p>
            <a:r>
              <a:rPr lang="cs-CZ" dirty="0" smtClean="0"/>
              <a:t>Autoři v exilu</a:t>
            </a:r>
          </a:p>
          <a:p>
            <a:pPr>
              <a:buNone/>
            </a:pPr>
            <a:r>
              <a:rPr lang="cs-CZ" dirty="0" smtClean="0"/>
              <a:t>   - Pavel Skála ze </a:t>
            </a:r>
            <a:r>
              <a:rPr lang="cs-CZ" dirty="0" err="1" smtClean="0"/>
              <a:t>Zhoře</a:t>
            </a:r>
            <a:r>
              <a:rPr lang="cs-CZ" dirty="0" smtClean="0"/>
              <a:t> – Historie církevní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 Pavel Stránský – krátký latinský spis Český stát (1643, obecná známost, silné protestantské city  a proti němectví)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Dějepisectví a vlastivěda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Česky píšící, všechny autory spojuje vlastenectví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 Jan Kořínek – Staré paměti kutnohorské (1675, barvitá čeština, v době oblíbené)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- Jan Norbert Zatočil – </a:t>
            </a:r>
            <a:r>
              <a:rPr lang="cs-CZ" dirty="0" err="1" smtClean="0"/>
              <a:t>Leto</a:t>
            </a:r>
            <a:r>
              <a:rPr lang="cs-CZ" dirty="0" smtClean="0"/>
              <a:t>- a </a:t>
            </a:r>
            <a:r>
              <a:rPr lang="cs-CZ" dirty="0" err="1" smtClean="0"/>
              <a:t>denopis</a:t>
            </a:r>
            <a:r>
              <a:rPr lang="cs-CZ" dirty="0" smtClean="0"/>
              <a:t> (kronika obléhání Prahy od Švédů)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Dokumenty\School\2020-21\seminář český\barokní vzdělanost\Snímek obrazovky 2021-04-06 1137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05" y="67338"/>
            <a:ext cx="8100390" cy="6723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Bohuslav </a:t>
            </a:r>
            <a:r>
              <a:rPr lang="cs-CZ" dirty="0" err="1" smtClean="0"/>
              <a:t>Balbín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Studium na jezuitských kolejích, vstup do řádu</a:t>
            </a:r>
          </a:p>
          <a:p>
            <a:r>
              <a:rPr lang="cs-CZ" dirty="0" smtClean="0"/>
              <a:t>Pověřován sepsáním historiografie kolejí, které navštěvoval, také historiografie vlasti – vlastenecké cítění</a:t>
            </a:r>
          </a:p>
          <a:p>
            <a:r>
              <a:rPr lang="cs-CZ" dirty="0" err="1"/>
              <a:t>Miscellanea</a:t>
            </a:r>
            <a:r>
              <a:rPr lang="cs-CZ" dirty="0"/>
              <a:t> </a:t>
            </a:r>
            <a:r>
              <a:rPr lang="cs-CZ" dirty="0" err="1"/>
              <a:t>historica</a:t>
            </a:r>
            <a:r>
              <a:rPr lang="cs-CZ" dirty="0"/>
              <a:t> </a:t>
            </a:r>
            <a:r>
              <a:rPr lang="cs-CZ" dirty="0" err="1"/>
              <a:t>regni</a:t>
            </a:r>
            <a:r>
              <a:rPr lang="cs-CZ" dirty="0"/>
              <a:t> </a:t>
            </a:r>
            <a:r>
              <a:rPr lang="cs-CZ" dirty="0" err="1" smtClean="0"/>
              <a:t>Bohemiae</a:t>
            </a:r>
            <a:r>
              <a:rPr lang="cs-CZ" dirty="0" smtClean="0"/>
              <a:t> (historické </a:t>
            </a:r>
            <a:r>
              <a:rPr lang="cs-CZ" dirty="0"/>
              <a:t>rozmanitosti království českého) </a:t>
            </a:r>
            <a:r>
              <a:rPr lang="cs-CZ" dirty="0" smtClean="0"/>
              <a:t>1679, kompilace různých poznatků, popis poutních míst</a:t>
            </a:r>
          </a:p>
          <a:p>
            <a:r>
              <a:rPr lang="it-IT" dirty="0" smtClean="0"/>
              <a:t>Dissertatio apologetica pro lingua Slavonica, praecipue Bohemica</a:t>
            </a:r>
            <a:r>
              <a:rPr lang="cs-CZ" dirty="0" smtClean="0"/>
              <a:t> (</a:t>
            </a:r>
            <a:r>
              <a:rPr lang="cs-CZ" dirty="0"/>
              <a:t>obrana jazyka slovanského </a:t>
            </a:r>
            <a:r>
              <a:rPr lang="cs-CZ" dirty="0" smtClean="0"/>
              <a:t>) – šířilo se jen v opisech, problémy s vydáváním</a:t>
            </a:r>
          </a:p>
          <a:p>
            <a:r>
              <a:rPr lang="cs-CZ" dirty="0" smtClean="0"/>
              <a:t>Heuristika - </a:t>
            </a:r>
            <a:r>
              <a:rPr lang="cs-CZ" dirty="0"/>
              <a:t>čerpá ze všech dostupných narativních pramenů, jako první čerpal z diplomatického materiálu</a:t>
            </a: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Duchovní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Kázání jako žánr – kazatel zároveň rétor, dva proudy: běžný a konceptuální</a:t>
            </a:r>
          </a:p>
          <a:p>
            <a:r>
              <a:rPr lang="cs-CZ" dirty="0" smtClean="0"/>
              <a:t>Próza </a:t>
            </a:r>
            <a:r>
              <a:rPr lang="cs-CZ" dirty="0" err="1" smtClean="0"/>
              <a:t>legendistická</a:t>
            </a:r>
            <a:r>
              <a:rPr lang="cs-CZ" dirty="0" smtClean="0"/>
              <a:t>, hagiografická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představitelé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Bedřich </a:t>
            </a:r>
            <a:r>
              <a:rPr lang="cs-CZ" dirty="0" err="1" smtClean="0"/>
              <a:t>Bridel</a:t>
            </a:r>
            <a:r>
              <a:rPr lang="cs-CZ" dirty="0" smtClean="0"/>
              <a:t> – </a:t>
            </a:r>
            <a:r>
              <a:rPr lang="cs-CZ" dirty="0"/>
              <a:t>C</a:t>
            </a:r>
            <a:r>
              <a:rPr lang="cs-CZ" dirty="0" smtClean="0"/>
              <a:t>o Bůh? Člověk? (1658) – vrcholná barokní lyrická báseň</a:t>
            </a:r>
          </a:p>
          <a:p>
            <a:r>
              <a:rPr lang="cs-CZ" dirty="0"/>
              <a:t>Adam Václav Michna z </a:t>
            </a:r>
            <a:r>
              <a:rPr lang="cs-CZ" dirty="0" err="1" smtClean="0"/>
              <a:t>Otradovic</a:t>
            </a:r>
            <a:r>
              <a:rPr lang="cs-CZ" dirty="0" smtClean="0"/>
              <a:t> – hudební skladatel – Česká mariánská muzika (1647), Loutna česká (1653)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Školství spjato s církví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Tradice církevního školství</a:t>
            </a:r>
          </a:p>
          <a:p>
            <a:r>
              <a:rPr lang="cs-CZ" dirty="0" err="1" smtClean="0"/>
              <a:t>Konfesionalizace</a:t>
            </a:r>
            <a:r>
              <a:rPr lang="cs-CZ" dirty="0" smtClean="0"/>
              <a:t> školství - spjato s církví, respektive s církvemi</a:t>
            </a:r>
          </a:p>
          <a:p>
            <a:r>
              <a:rPr lang="cs-CZ" dirty="0" smtClean="0"/>
              <a:t>Školství jako nástroj církve v procesu rekatolizace</a:t>
            </a:r>
          </a:p>
          <a:p>
            <a:r>
              <a:rPr lang="cs-CZ" dirty="0" smtClean="0"/>
              <a:t>V 17. století navíc státní zájem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Barokní drama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 válce přicházejí kočovné herecké skupiny, divadla na šlechtických dvorech, řádová divadla, lidová</a:t>
            </a:r>
          </a:p>
          <a:p>
            <a:r>
              <a:rPr lang="cs-CZ" dirty="0" smtClean="0"/>
              <a:t>Importované i originální kusy</a:t>
            </a:r>
          </a:p>
          <a:p>
            <a:r>
              <a:rPr lang="cs-CZ" dirty="0" smtClean="0"/>
              <a:t>Masopustní frašky, legendy, biblická témata, od konce století i náměty ze současnosti</a:t>
            </a:r>
          </a:p>
          <a:p>
            <a:r>
              <a:rPr lang="cs-CZ" dirty="0" smtClean="0"/>
              <a:t>Jezuitské divadlo – součást výuky na gymnáziu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pro širokou veřejnost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nihy, které byly nedílnou součástí každé domácnosti</a:t>
            </a:r>
          </a:p>
          <a:p>
            <a:r>
              <a:rPr lang="cs-CZ" dirty="0"/>
              <a:t>D</a:t>
            </a:r>
            <a:r>
              <a:rPr lang="cs-CZ" dirty="0" smtClean="0"/>
              <a:t>uchovní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- kancionál – sborník písní k bohoslužbě</a:t>
            </a:r>
          </a:p>
          <a:p>
            <a:pPr>
              <a:buNone/>
            </a:pPr>
            <a:r>
              <a:rPr lang="cs-CZ" dirty="0" smtClean="0"/>
              <a:t>   - modlitební knížky</a:t>
            </a:r>
          </a:p>
          <a:p>
            <a:pPr>
              <a:buNone/>
            </a:pPr>
            <a:r>
              <a:rPr lang="cs-CZ" dirty="0" smtClean="0"/>
              <a:t>   - katechismus – učebnice náboženství</a:t>
            </a:r>
          </a:p>
          <a:p>
            <a:r>
              <a:rPr lang="cs-CZ" dirty="0" smtClean="0"/>
              <a:t>Světské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kalendáře, kramářské tisky, vypravování, romány, pohádky, kuchařky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Církevní</a:t>
            </a:r>
          </a:p>
          <a:p>
            <a:r>
              <a:rPr lang="cs-CZ" dirty="0"/>
              <a:t>Š</a:t>
            </a:r>
            <a:r>
              <a:rPr lang="cs-CZ" dirty="0" smtClean="0"/>
              <a:t>lechtické sbírky – výraz statutu</a:t>
            </a:r>
          </a:p>
          <a:p>
            <a:r>
              <a:rPr lang="cs-CZ" dirty="0" smtClean="0"/>
              <a:t>Měšťanské – ne velké, ale nejvíc početně</a:t>
            </a:r>
          </a:p>
          <a:p>
            <a:r>
              <a:rPr lang="cs-CZ" dirty="0"/>
              <a:t>K</a:t>
            </a:r>
            <a:r>
              <a:rPr lang="cs-CZ" dirty="0" smtClean="0"/>
              <a:t>lášterní a řádové – jezuitské koleje, zajímavost sekce zakázaných knih</a:t>
            </a:r>
          </a:p>
          <a:p>
            <a:r>
              <a:rPr lang="cs-CZ" dirty="0" smtClean="0"/>
              <a:t>Fary</a:t>
            </a:r>
          </a:p>
          <a:p>
            <a:r>
              <a:rPr lang="cs-CZ" dirty="0" smtClean="0"/>
              <a:t>Za války jich bylo hodně zničeno nebo majitelé museli odejít do exilu, ale noví šlechtici si přináší vlastní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Ivana </a:t>
            </a:r>
            <a:r>
              <a:rPr lang="cs-CZ" dirty="0" err="1"/>
              <a:t>Čornejová</a:t>
            </a:r>
            <a:r>
              <a:rPr lang="cs-CZ" dirty="0"/>
              <a:t> (</a:t>
            </a:r>
            <a:r>
              <a:rPr lang="cs-CZ" dirty="0" err="1"/>
              <a:t>ed</a:t>
            </a:r>
            <a:r>
              <a:rPr lang="cs-CZ" dirty="0"/>
              <a:t>.), </a:t>
            </a:r>
            <a:r>
              <a:rPr lang="cs-CZ" i="1" dirty="0"/>
              <a:t>Velké dějiny zemí Koruny české</a:t>
            </a:r>
            <a:r>
              <a:rPr lang="cs-CZ" dirty="0"/>
              <a:t>, sv. </a:t>
            </a:r>
            <a:r>
              <a:rPr lang="cs-CZ" dirty="0" smtClean="0"/>
              <a:t>8, </a:t>
            </a:r>
            <a:r>
              <a:rPr lang="cs-CZ" dirty="0"/>
              <a:t>Praha </a:t>
            </a:r>
            <a:r>
              <a:rPr lang="cs-CZ" dirty="0" smtClean="0"/>
              <a:t>2008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Vít </a:t>
            </a:r>
            <a:r>
              <a:rPr lang="cs-CZ" dirty="0" err="1"/>
              <a:t>Vlnas</a:t>
            </a:r>
            <a:r>
              <a:rPr lang="cs-CZ" dirty="0"/>
              <a:t> (</a:t>
            </a:r>
            <a:r>
              <a:rPr lang="cs-CZ" dirty="0" err="1"/>
              <a:t>ed</a:t>
            </a:r>
            <a:r>
              <a:rPr lang="cs-CZ" dirty="0"/>
              <a:t>.): </a:t>
            </a:r>
            <a:r>
              <a:rPr lang="cs-CZ" i="1" dirty="0"/>
              <a:t>Sláva barokní Čechie, Stati o umění, kultuře a společnosti 17. a 18. století</a:t>
            </a:r>
            <a:r>
              <a:rPr lang="cs-CZ" dirty="0"/>
              <a:t>, Praha </a:t>
            </a:r>
            <a:r>
              <a:rPr lang="cs-CZ" dirty="0" smtClean="0"/>
              <a:t>2001.</a:t>
            </a:r>
          </a:p>
          <a:p>
            <a:r>
              <a:rPr lang="cs-CZ" dirty="0"/>
              <a:t>Kateřina Bobková Valentová: </a:t>
            </a:r>
            <a:r>
              <a:rPr lang="cs-CZ" i="1" dirty="0"/>
              <a:t>Každodenní život učitele a žáka jezuitského gymnázia</a:t>
            </a:r>
            <a:r>
              <a:rPr lang="cs-CZ" dirty="0"/>
              <a:t>, Praha </a:t>
            </a:r>
            <a:r>
              <a:rPr lang="cs-CZ" dirty="0" smtClean="0"/>
              <a:t>2006.</a:t>
            </a:r>
          </a:p>
          <a:p>
            <a:r>
              <a:rPr lang="cs-CZ" dirty="0" err="1"/>
              <a:t>Rosario</a:t>
            </a:r>
            <a:r>
              <a:rPr lang="cs-CZ" dirty="0"/>
              <a:t> </a:t>
            </a:r>
            <a:r>
              <a:rPr lang="cs-CZ" dirty="0" err="1"/>
              <a:t>Villari</a:t>
            </a:r>
            <a:r>
              <a:rPr lang="cs-CZ" dirty="0"/>
              <a:t> a kol</a:t>
            </a:r>
            <a:r>
              <a:rPr lang="cs-CZ" i="1" dirty="0"/>
              <a:t>.: Barokní člověk a jeho svět</a:t>
            </a:r>
            <a:r>
              <a:rPr lang="cs-CZ" dirty="0"/>
              <a:t>, Praha </a:t>
            </a:r>
            <a:r>
              <a:rPr lang="cs-CZ" dirty="0" smtClean="0"/>
              <a:t>2004.</a:t>
            </a:r>
          </a:p>
          <a:p>
            <a:r>
              <a:rPr lang="cs-CZ" dirty="0"/>
              <a:t>Ivana </a:t>
            </a:r>
            <a:r>
              <a:rPr lang="cs-CZ" dirty="0" err="1"/>
              <a:t>Čornejová</a:t>
            </a:r>
            <a:r>
              <a:rPr lang="cs-CZ" dirty="0"/>
              <a:t>: </a:t>
            </a:r>
            <a:r>
              <a:rPr lang="cs-CZ" i="1" dirty="0"/>
              <a:t>Barokní vzdělanost</a:t>
            </a:r>
            <a:r>
              <a:rPr lang="cs-CZ" dirty="0"/>
              <a:t>, in: Barokní Praha – Barokní Čechie 1620–1740. Sborník příspěvků z vědecké konference o fenoménu baroka v Čechách, Praha 2004, edd. O. </a:t>
            </a:r>
            <a:r>
              <a:rPr lang="cs-CZ" dirty="0" err="1"/>
              <a:t>Fejtová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., s. 575-581.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Předbělohorské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Utrakvistická školní síť – pražská univerzita a městské partikulární školy</a:t>
            </a:r>
          </a:p>
          <a:p>
            <a:r>
              <a:rPr lang="cs-CZ" dirty="0" smtClean="0"/>
              <a:t>1556 první jezuitská kolej – Klementinum – 1616 povýšeno na univerzitu, teologická a filozofická fakulta</a:t>
            </a:r>
          </a:p>
          <a:p>
            <a:r>
              <a:rPr lang="cs-CZ" dirty="0" smtClean="0"/>
              <a:t>Městské školy – vzniká síť katolická (obzvlášť na Moravě), v pohraničí školy luteránské, školy Jednoty Bratrské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Elementární stupeň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Nejméně informací</a:t>
            </a:r>
          </a:p>
          <a:p>
            <a:r>
              <a:rPr lang="cs-CZ" dirty="0" smtClean="0"/>
              <a:t>Různé řády – piaristé, jezuité</a:t>
            </a:r>
          </a:p>
          <a:p>
            <a:r>
              <a:rPr lang="cs-CZ" dirty="0" smtClean="0"/>
              <a:t>Školy při farách – náboženská výchova, alfabetizace</a:t>
            </a:r>
          </a:p>
          <a:p>
            <a:r>
              <a:rPr lang="cs-CZ" dirty="0" smtClean="0"/>
              <a:t>Spíš ve městech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Městské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Bílé hoře nekatolické školy rušeny, na jejich místě vznikají katolické </a:t>
            </a:r>
          </a:p>
          <a:p>
            <a:r>
              <a:rPr lang="cs-CZ" dirty="0"/>
              <a:t>N</a:t>
            </a:r>
            <a:r>
              <a:rPr lang="cs-CZ" dirty="0" smtClean="0"/>
              <a:t>ejčastěji jezuitská gymnázia </a:t>
            </a:r>
          </a:p>
          <a:p>
            <a:pPr>
              <a:buNone/>
            </a:pPr>
            <a:r>
              <a:rPr lang="cs-CZ" dirty="0"/>
              <a:t>  </a:t>
            </a:r>
            <a:r>
              <a:rPr lang="cs-CZ" dirty="0" smtClean="0"/>
              <a:t>  - organizovaný systém ve všech zemích Koruny</a:t>
            </a:r>
          </a:p>
          <a:p>
            <a:r>
              <a:rPr lang="cs-CZ" dirty="0" smtClean="0"/>
              <a:t>piaristé (Řád zbožných škol)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Zásadní právo udílet učené grady</a:t>
            </a:r>
          </a:p>
          <a:p>
            <a:r>
              <a:rPr lang="cs-CZ" dirty="0" smtClean="0"/>
              <a:t>Pražská</a:t>
            </a:r>
          </a:p>
          <a:p>
            <a:pPr>
              <a:buNone/>
            </a:pPr>
            <a:r>
              <a:rPr lang="cs-CZ" dirty="0"/>
              <a:t>  </a:t>
            </a:r>
            <a:r>
              <a:rPr lang="cs-CZ" dirty="0" smtClean="0"/>
              <a:t>  - od husitství jen jedna fakulta (filozofická)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návrat jezuitů 1620, 1622 jim byla svěřena </a:t>
            </a:r>
            <a:r>
              <a:rPr lang="cs-CZ" dirty="0"/>
              <a:t>K</a:t>
            </a:r>
            <a:r>
              <a:rPr lang="cs-CZ" dirty="0" smtClean="0"/>
              <a:t>arlova kolej, 1638 </a:t>
            </a:r>
            <a:r>
              <a:rPr lang="cs-CZ" dirty="0"/>
              <a:t>F</a:t>
            </a:r>
            <a:r>
              <a:rPr lang="cs-CZ" dirty="0" smtClean="0"/>
              <a:t>erdinand III </a:t>
            </a:r>
            <a:r>
              <a:rPr lang="cs-CZ" dirty="0" smtClean="0"/>
              <a:t>jim ji </a:t>
            </a:r>
            <a:r>
              <a:rPr lang="cs-CZ" dirty="0" smtClean="0"/>
              <a:t>znovu odebral a vznikly tam právnická a lékařská fakulta, 1654 sjednocení -&gt; univerzita </a:t>
            </a:r>
            <a:r>
              <a:rPr lang="cs-CZ" dirty="0" err="1" smtClean="0"/>
              <a:t>Karlo</a:t>
            </a:r>
            <a:r>
              <a:rPr lang="cs-CZ" dirty="0" smtClean="0"/>
              <a:t>-Ferdinandova již se všemi 4 fakultami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Olomoucká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navázání na místní jezuitskou kolej, 1573 privilegium, ale pouze dvě duchovní fakulty</a:t>
            </a:r>
          </a:p>
          <a:p>
            <a:r>
              <a:rPr lang="cs-CZ" dirty="0" smtClean="0"/>
              <a:t>Vratislav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 Slezsko složité – roztříštěná knížectví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 začátkem 17. století jakýsi mix mezi gymnáziem a univerzitou, ale zrušeno 1628 – potrestání za příklon k Fridrichu Falckému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 panství i školství se ujali jezuité – kolej ve Vratislavi, univerzita 1702, ale znovu pouze duchovní fakulty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možnosti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řeholních domech – interní výchova mladých členů řádu, potom mohli postoupit na univerzitu</a:t>
            </a:r>
          </a:p>
          <a:p>
            <a:r>
              <a:rPr lang="cs-CZ" dirty="0" smtClean="0"/>
              <a:t>Biskupský a arcibiskupský seminář – výchova nových kněží podle usnesení Tridentského koncilu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Židovské školství – rabíni jak kazatelé tak učitelé, dvojstupňové školství – studium Tóry a Talmudu</a:t>
            </a:r>
          </a:p>
          <a:p>
            <a:r>
              <a:rPr lang="cs-CZ" dirty="0" smtClean="0"/>
              <a:t>Vzdělávání mladých šlechticů – domácí </a:t>
            </a:r>
            <a:r>
              <a:rPr lang="cs-CZ" dirty="0" err="1" smtClean="0"/>
              <a:t>preceptoři</a:t>
            </a:r>
            <a:r>
              <a:rPr lang="cs-CZ" dirty="0" smtClean="0"/>
              <a:t>, kavalírské cesty</a:t>
            </a:r>
          </a:p>
          <a:p>
            <a:r>
              <a:rPr lang="cs-CZ" dirty="0" smtClean="0"/>
              <a:t>Vzdělávání mladých žen – vyšší vrstvy domácí výchova, v 17. století v Anglii a Francii vznikají první ústavy, u nás pouze řád </a:t>
            </a:r>
            <a:r>
              <a:rPr lang="cs-CZ" dirty="0" err="1" smtClean="0"/>
              <a:t>voršilek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972</Words>
  <Application>Microsoft Office PowerPoint</Application>
  <PresentationFormat>Předvádění na obrazovce (4:3)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Barokní vzdělanost a literatura</vt:lpstr>
      <vt:lpstr>Školství spjato s církví</vt:lpstr>
      <vt:lpstr>Předbělohorské období</vt:lpstr>
      <vt:lpstr>Elementární stupeň</vt:lpstr>
      <vt:lpstr>Městské školy</vt:lpstr>
      <vt:lpstr>Univerzity</vt:lpstr>
      <vt:lpstr>Univerzity</vt:lpstr>
      <vt:lpstr>Další možnosti vzdělávání</vt:lpstr>
      <vt:lpstr>Specifické vzdělávání</vt:lpstr>
      <vt:lpstr>Věda</vt:lpstr>
      <vt:lpstr>Literatura </vt:lpstr>
      <vt:lpstr>Jan Amos Komenský</vt:lpstr>
      <vt:lpstr>Český jazyk</vt:lpstr>
      <vt:lpstr>Dějepisectví a vlastivěda</vt:lpstr>
      <vt:lpstr>Dějepisectví a vlastivěda</vt:lpstr>
      <vt:lpstr>Snímek 16</vt:lpstr>
      <vt:lpstr>Bohuslav Balbín</vt:lpstr>
      <vt:lpstr>Duchovní literatura</vt:lpstr>
      <vt:lpstr>Další představitelé</vt:lpstr>
      <vt:lpstr>Barokní drama</vt:lpstr>
      <vt:lpstr>Literatura pro širokou veřejnost</vt:lpstr>
      <vt:lpstr>Knihovny</vt:lpstr>
      <vt:lpstr>Literatura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Barokní vzdělanost a literatura</dc:title>
  <dc:creator>N</dc:creator>
  <cp:lastModifiedBy>N</cp:lastModifiedBy>
  <cp:revision>26</cp:revision>
  <dcterms:created xsi:type="dcterms:W3CDTF">2021-04-06T07:18:46Z</dcterms:created>
  <dcterms:modified xsi:type="dcterms:W3CDTF">2021-04-06T10:39:41Z</dcterms:modified>
</cp:coreProperties>
</file>