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6" r:id="rId19"/>
    <p:sldId id="277" r:id="rId20"/>
    <p:sldId id="272" r:id="rId21"/>
    <p:sldId id="273" r:id="rId22"/>
    <p:sldId id="27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0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392F-5CB3-40F6-923C-449A0C366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65556-51CB-4C76-B42C-BF46A8582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7586B-ECC0-4961-844A-47A48754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B119C-C1B3-47F3-BB2E-3CC3C7D5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AF1A-78F3-4B64-A5A9-3BDF2509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69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F6C5-3A79-45AF-A501-D7A89CCA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8E92F-7506-4793-94BC-1B25B03C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F7B82-EEE0-47B1-8005-AB3B6A34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45952-9026-409E-9AB4-BDCDD10A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83112-AF27-463F-9AF1-A80DBB35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95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5B128-BD88-4D78-B94B-D4B436A3B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5CAE0-C5E4-4687-89EE-E615934E7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F004-1F82-481A-A084-6A2B054B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6D8D8-2031-4AEA-A229-9492BA35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F9461-F9C6-45A4-8DA5-63B44781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15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7939-FE43-4C52-BE42-B70633BC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9FD0C-9E13-4AE2-BAF9-0734C7593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51A99-EDBE-4F9C-A6D6-0DC90D5F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86FFA-DBC8-4DEF-91E4-1516AA44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90EF0-6685-4785-8FE9-483A5F7E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39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7208-0EB3-40CB-AF26-70EAF9186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FF64C-68DC-41CE-9AE8-4F125B89F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FA4D3-081A-4CE9-8FA9-C0DD2C64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E0904-450A-4B63-A940-15085444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FC5FC-64A4-46E6-B6F1-6C6F9EF7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73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B974-B200-402F-BE00-097B167B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DE8C-FD34-420A-BBDF-25A30BB54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FF55F-A326-4D5D-8200-1C4D6A696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4598F-4527-45D9-8BE7-8988D3F7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51DA8-B569-4CEE-B7A7-3D8B1593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71085-58A8-4CF5-AC52-EEE0305B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8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9872-73B4-4DAC-8814-E01A273F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8155D-3CBA-4DE3-9BC9-2FC79ADE2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E26E4-D367-48EB-A928-14BAEB0B8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F713B-C167-4F15-8F12-7D9CDEDA3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7032B-D359-4CC2-B888-7B84B4EBB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82E22-88B2-49D2-88BA-AB1AAEA9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BF624F-FD09-4CCD-8B3A-9A57460B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731E0-93D8-4C0F-9367-B43E8E41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52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ABBFA-86A3-4347-A0DD-0455497A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D090-09F9-45EB-B5E0-373207F9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3A463-515A-41EE-A8BD-F1D44D1C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9F3D8-3751-4B8F-91D1-F85932D7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54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8E4FC-6896-4064-8065-54A1680F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33BF7-6EF5-4167-B969-64EF83F0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E27A5-52C5-4A81-8922-EE52BE31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8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76A8-0257-48EE-9430-2B90A07F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7A6D1-C5F6-4543-8E84-6790CA17C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146AA-9CA4-46B0-BD77-A53B6F258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3A7D4-AA4D-4A86-9604-6A68DC65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AE857-8AC1-427C-B695-2B6FF4CC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5B376-7136-4321-BE59-F126704C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99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1BC0-C38A-4667-952E-B0A289EC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21525-3129-4CDA-B60C-F71B447E7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B4EE4-3C9C-4D99-9BDA-F808B346F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78D4F-D0F4-4FF0-A79E-E044C38A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5585E-B73D-4ACD-BDC2-9D9F5B1F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699D9-6E75-4609-A60B-16433B06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96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B6100-B1F1-4CF6-AA09-8D7E5922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E7629-391C-4452-AD1D-53FADD870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5F331-65EA-418F-B407-AE12573E0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80B94-1DF5-4DF0-82F1-0F4F7F370C48}" type="datetimeFigureOut">
              <a:rPr lang="cs-CZ" smtClean="0"/>
              <a:t>6. 4. 2021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21327-2465-48D8-A1C9-CFFFADF23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6FCF6-84D2-4F01-B033-BE450C2D2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B8D77-5C7F-4DC7-ADB1-9C60B08E5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Jan_Bla%C5%BEej_Santini-Aiche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8A6A-F76E-4654-A732-8B1D20904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Barokní umění v českých zemích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1FBA4-ACEF-4FE6-B82E-627C73297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Josef Havránek</a:t>
            </a:r>
          </a:p>
        </p:txBody>
      </p:sp>
    </p:spTree>
    <p:extLst>
      <p:ext uri="{BB962C8B-B14F-4D97-AF65-F5344CB8AC3E}">
        <p14:creationId xmlns:p14="http://schemas.microsoft.com/office/powerpoint/2010/main" val="372932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C1D2-3E94-4260-ACB6-663C6FA3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57" y="6112276"/>
            <a:ext cx="9504285" cy="728643"/>
          </a:xfrm>
        </p:spPr>
        <p:txBody>
          <a:bodyPr>
            <a:normAutofit fontScale="90000"/>
          </a:bodyPr>
          <a:lstStyle/>
          <a:p>
            <a:r>
              <a:rPr lang="cs-CZ" dirty="0"/>
              <a:t>Narození p. Marie, pašijový cyklus, sv. Mikuláš</a:t>
            </a:r>
          </a:p>
        </p:txBody>
      </p:sp>
      <p:pic>
        <p:nvPicPr>
          <p:cNvPr id="5" name="Content Placeholder 4" descr="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4EEF5F1C-086C-4B56-9EA6-328666D0B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4063" y="935919"/>
            <a:ext cx="7645447" cy="498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482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3C05-2ED1-46F0-810C-896B37C2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 Brandl (1668-1735)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0B2C2-4117-4AC4-B0BD-4680F52F1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spojený s vrcholnou barokní malířskou tvorbou na našem území</a:t>
            </a:r>
          </a:p>
          <a:p>
            <a:r>
              <a:rPr lang="cs-CZ" dirty="0"/>
              <a:t>portréty světců, biblické scenérie</a:t>
            </a:r>
          </a:p>
        </p:txBody>
      </p:sp>
    </p:spTree>
    <p:extLst>
      <p:ext uri="{BB962C8B-B14F-4D97-AF65-F5344CB8AC3E}">
        <p14:creationId xmlns:p14="http://schemas.microsoft.com/office/powerpoint/2010/main" val="242189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8C09-1F3E-40E8-B905-00A28F95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524" y="6213475"/>
            <a:ext cx="7705725" cy="64452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Simeon s Ježíškem, NG</a:t>
            </a:r>
          </a:p>
        </p:txBody>
      </p:sp>
      <p:pic>
        <p:nvPicPr>
          <p:cNvPr id="5" name="Content Placeholder 4" descr="A picture containing primate&#10;&#10;Description automatically generated">
            <a:extLst>
              <a:ext uri="{FF2B5EF4-FFF2-40B4-BE49-F238E27FC236}">
                <a16:creationId xmlns:a16="http://schemas.microsoft.com/office/drawing/2014/main" id="{97530165-DCA3-4BDA-B92C-C28DA2BF1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74" y="725189"/>
            <a:ext cx="3888626" cy="5407621"/>
          </a:xfrm>
        </p:spPr>
      </p:pic>
    </p:spTree>
    <p:extLst>
      <p:ext uri="{BB962C8B-B14F-4D97-AF65-F5344CB8AC3E}">
        <p14:creationId xmlns:p14="http://schemas.microsoft.com/office/powerpoint/2010/main" val="3033017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456B-1CAE-4EAA-B74E-2D00100B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25" y="6232525"/>
            <a:ext cx="6772275" cy="62547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Zvěstování P. Marii, Svatá Hora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E99470F-467D-40A8-BD8F-3D242289C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25" y="334962"/>
            <a:ext cx="4414549" cy="5897563"/>
          </a:xfrm>
        </p:spPr>
      </p:pic>
    </p:spTree>
    <p:extLst>
      <p:ext uri="{BB962C8B-B14F-4D97-AF65-F5344CB8AC3E}">
        <p14:creationId xmlns:p14="http://schemas.microsoft.com/office/powerpoint/2010/main" val="281026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C126-EE08-44DF-A493-3A732E92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834C6-0B32-4438-A76D-ACD8CD29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dále Jan Kupecký, Václav Vavřinec Reiner či Václav Hollar</a:t>
            </a:r>
          </a:p>
        </p:txBody>
      </p:sp>
      <p:pic>
        <p:nvPicPr>
          <p:cNvPr id="5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77945C4A-DFAB-47B3-86C0-FC3DCA767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5696"/>
            <a:ext cx="12217564" cy="31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A60B7-B4F9-4EB9-A8F7-ECEDC83B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Barokní sochařství v Čechách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AC92-6FCD-407C-902F-D2BBE5AE8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impulsy za Rudolfa (Adriaen de Vries)</a:t>
            </a:r>
          </a:p>
          <a:p>
            <a:r>
              <a:rPr lang="cs-CZ" dirty="0"/>
              <a:t>plnohodnotný rozvoj barokního sochařství na našem území v souvislosti s dílnou Jana Jiřího Bendla (1610-1680)</a:t>
            </a:r>
          </a:p>
          <a:p>
            <a:pPr lvl="1"/>
            <a:r>
              <a:rPr lang="cs-CZ" dirty="0"/>
              <a:t>dřevěné vyřezávané sochy apoštolů na průčelí kostela Nejsvětějšího Salvátora v Klementinu</a:t>
            </a:r>
          </a:p>
          <a:p>
            <a:pPr lvl="1"/>
            <a:r>
              <a:rPr lang="cs-CZ" dirty="0"/>
              <a:t>sousoší na staroměstském mariánském sloupu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689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E043-2126-4843-9730-66CB348A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54" y="5899151"/>
            <a:ext cx="8158692" cy="749300"/>
          </a:xfrm>
        </p:spPr>
        <p:txBody>
          <a:bodyPr/>
          <a:lstStyle/>
          <a:p>
            <a:r>
              <a:rPr lang="cs-CZ" dirty="0"/>
              <a:t>Jezdecká socha sv. Václava, Vyšhrad</a:t>
            </a:r>
          </a:p>
        </p:txBody>
      </p:sp>
      <p:pic>
        <p:nvPicPr>
          <p:cNvPr id="5" name="Content Placeholder 4" descr="A statue of a person on a pedestal&#10;&#10;Description automatically generated with low confidence">
            <a:extLst>
              <a:ext uri="{FF2B5EF4-FFF2-40B4-BE49-F238E27FC236}">
                <a16:creationId xmlns:a16="http://schemas.microsoft.com/office/drawing/2014/main" id="{1565C684-B77C-44AF-9733-8C2D704D1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2533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2932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130D-D2BC-4594-9330-6F44DD11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Bernard Brokoff (1652-1718)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BC940-8D8E-4E27-9C6F-313FA533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původní profesí řezbář, Spišská sobota</a:t>
            </a:r>
          </a:p>
          <a:p>
            <a:r>
              <a:rPr lang="cs-CZ" dirty="0"/>
              <a:t>luterán, posléze konverze ke katolictví</a:t>
            </a:r>
          </a:p>
        </p:txBody>
      </p:sp>
    </p:spTree>
    <p:extLst>
      <p:ext uri="{BB962C8B-B14F-4D97-AF65-F5344CB8AC3E}">
        <p14:creationId xmlns:p14="http://schemas.microsoft.com/office/powerpoint/2010/main" val="324064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EB8E-FEEF-4163-870D-B6D6BBCE7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0055"/>
            <a:ext cx="10115550" cy="724608"/>
          </a:xfrm>
        </p:spPr>
        <p:txBody>
          <a:bodyPr/>
          <a:lstStyle/>
          <a:p>
            <a:r>
              <a:rPr lang="cs-CZ" dirty="0"/>
              <a:t>Socha sv. Jana Nepomuckého, Karlův most</a:t>
            </a:r>
          </a:p>
        </p:txBody>
      </p:sp>
      <p:pic>
        <p:nvPicPr>
          <p:cNvPr id="5" name="Content Placeholder 4" descr="A statue of a person holding a torch&#10;&#10;Description automatically generated with low confidence">
            <a:extLst>
              <a:ext uri="{FF2B5EF4-FFF2-40B4-BE49-F238E27FC236}">
                <a16:creationId xmlns:a16="http://schemas.microsoft.com/office/drawing/2014/main" id="{E7193BB8-C254-4876-9EAB-2644D32B6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75" y="757944"/>
            <a:ext cx="3930650" cy="5342111"/>
          </a:xfrm>
        </p:spPr>
      </p:pic>
    </p:spTree>
    <p:extLst>
      <p:ext uri="{BB962C8B-B14F-4D97-AF65-F5344CB8AC3E}">
        <p14:creationId xmlns:p14="http://schemas.microsoft.com/office/powerpoint/2010/main" val="2439813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9AD8-B7EE-4709-B90A-374458CB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932488"/>
            <a:ext cx="7981950" cy="547688"/>
          </a:xfrm>
        </p:spPr>
        <p:txBody>
          <a:bodyPr>
            <a:normAutofit fontScale="90000"/>
          </a:bodyPr>
          <a:lstStyle/>
          <a:p>
            <a:r>
              <a:rPr lang="cs-CZ" dirty="0"/>
              <a:t>Pieta, Jánský vršek, Malá Strana</a:t>
            </a:r>
          </a:p>
        </p:txBody>
      </p:sp>
      <p:pic>
        <p:nvPicPr>
          <p:cNvPr id="5" name="Content Placeholder 4" descr="A picture containing wall&#10;&#10;Description automatically generated">
            <a:extLst>
              <a:ext uri="{FF2B5EF4-FFF2-40B4-BE49-F238E27FC236}">
                <a16:creationId xmlns:a16="http://schemas.microsoft.com/office/drawing/2014/main" id="{D5672E43-343D-45ED-85B7-710D7301B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87" y="1143000"/>
            <a:ext cx="6399026" cy="4351338"/>
          </a:xfrm>
        </p:spPr>
      </p:pic>
    </p:spTree>
    <p:extLst>
      <p:ext uri="{BB962C8B-B14F-4D97-AF65-F5344CB8AC3E}">
        <p14:creationId xmlns:p14="http://schemas.microsoft.com/office/powerpoint/2010/main" val="3256113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E419-A852-4257-881A-A2D991C3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Úvod, základní estetické znaky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F8D5C-9EAA-4F91-BFAB-50C342350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název z „perles baroque“</a:t>
            </a:r>
          </a:p>
          <a:p>
            <a:r>
              <a:rPr lang="cs-CZ" dirty="0"/>
              <a:t>vzniká v Itálii (Il Gesú, 1584, Řím), navazuje na renesanci, manýrismus</a:t>
            </a:r>
          </a:p>
          <a:p>
            <a:r>
              <a:rPr lang="cs-CZ" dirty="0"/>
              <a:t>„návrat k bohu“, upozadění lidské individuality</a:t>
            </a:r>
          </a:p>
          <a:p>
            <a:r>
              <a:rPr lang="cs-CZ" dirty="0"/>
              <a:t>Gesamtkunstwerk</a:t>
            </a:r>
          </a:p>
          <a:p>
            <a:r>
              <a:rPr lang="cs-CZ" dirty="0"/>
              <a:t>výrazná stylizace, dynamičnost, prostorové a kompoziční iluze (iluzionismus)</a:t>
            </a:r>
          </a:p>
        </p:txBody>
      </p:sp>
    </p:spTree>
    <p:extLst>
      <p:ext uri="{BB962C8B-B14F-4D97-AF65-F5344CB8AC3E}">
        <p14:creationId xmlns:p14="http://schemas.microsoft.com/office/powerpoint/2010/main" val="277569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0FFE-1B99-4482-9E94-B230E4134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Matyáš Braun (1684-1738)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13732-D5B8-42E6-BF6F-6723716F8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spjat s rodem Šporků (Kuks)</a:t>
            </a:r>
          </a:p>
          <a:p>
            <a:r>
              <a:rPr lang="cs-CZ" dirty="0"/>
              <a:t>vrcholně barokní tvorba</a:t>
            </a:r>
          </a:p>
        </p:txBody>
      </p:sp>
    </p:spTree>
    <p:extLst>
      <p:ext uri="{BB962C8B-B14F-4D97-AF65-F5344CB8AC3E}">
        <p14:creationId xmlns:p14="http://schemas.microsoft.com/office/powerpoint/2010/main" val="1644588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39B1-A80B-4CC0-8B31-92E0C7E8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5" y="5743575"/>
            <a:ext cx="9401175" cy="766763"/>
          </a:xfrm>
        </p:spPr>
        <p:txBody>
          <a:bodyPr/>
          <a:lstStyle/>
          <a:p>
            <a:r>
              <a:rPr lang="cs-CZ" dirty="0"/>
              <a:t>Sochy ctností a neřestí, zahrada Kuksu</a:t>
            </a:r>
          </a:p>
        </p:txBody>
      </p:sp>
      <p:pic>
        <p:nvPicPr>
          <p:cNvPr id="5" name="Content Placeholder 4" descr="A picture containing tree, outdoor, rock, stone&#10;&#10;Description automatically generated">
            <a:extLst>
              <a:ext uri="{FF2B5EF4-FFF2-40B4-BE49-F238E27FC236}">
                <a16:creationId xmlns:a16="http://schemas.microsoft.com/office/drawing/2014/main" id="{C7E800F3-CDC8-4E42-A72A-1F5487D9D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2533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1349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F230-C7EC-4A99-A6A7-3EC5FC94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756" y="6102977"/>
            <a:ext cx="8922488" cy="755023"/>
          </a:xfrm>
        </p:spPr>
        <p:txBody>
          <a:bodyPr/>
          <a:lstStyle/>
          <a:p>
            <a:r>
              <a:rPr lang="cs-CZ" dirty="0"/>
              <a:t>Betlém, Nový les, Kuks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40A55A-EEE7-4C49-909E-09CD7EEF1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53331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55984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B8DB-F605-49DF-9383-649C1A78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Barokní architektura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1D482-0E87-4EF5-8E3A-27BC8CA0A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výrazný vliv na současnou podobu měst</a:t>
            </a:r>
          </a:p>
          <a:p>
            <a:r>
              <a:rPr lang="cs-CZ" dirty="0"/>
              <a:t>technická a materiální náročnost</a:t>
            </a:r>
          </a:p>
          <a:p>
            <a:r>
              <a:rPr lang="cs-CZ" dirty="0"/>
              <a:t>úzké sepjetí s přírodními vědami, zejména matematikou</a:t>
            </a:r>
          </a:p>
          <a:p>
            <a:r>
              <a:rPr lang="cs-CZ" dirty="0"/>
              <a:t>přetrvávavjící vliv (rokoko, selské baroko)</a:t>
            </a:r>
          </a:p>
          <a:p>
            <a:r>
              <a:rPr lang="cs-CZ" dirty="0"/>
              <a:t>první stavby (Vlašská kaple Nanebevzetí Panny Marie, Matyášova brána)</a:t>
            </a:r>
          </a:p>
        </p:txBody>
      </p:sp>
    </p:spTree>
    <p:extLst>
      <p:ext uri="{BB962C8B-B14F-4D97-AF65-F5344CB8AC3E}">
        <p14:creationId xmlns:p14="http://schemas.microsoft.com/office/powerpoint/2010/main" val="1592198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25EC-46B5-404D-826C-FA07FACE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36"/>
            <a:ext cx="10515600" cy="1325563"/>
          </a:xfrm>
        </p:spPr>
        <p:txBody>
          <a:bodyPr/>
          <a:lstStyle/>
          <a:p>
            <a:r>
              <a:rPr lang="cs-CZ" dirty="0"/>
              <a:t>Valdštejnský palác, 1621-1630, Pierroni, Spezza</a:t>
            </a:r>
          </a:p>
        </p:txBody>
      </p:sp>
      <p:pic>
        <p:nvPicPr>
          <p:cNvPr id="5" name="Content Placeholder 4" descr="A picture containing grass, building, sky, outdoor&#10;&#10;Description automatically generated">
            <a:extLst>
              <a:ext uri="{FF2B5EF4-FFF2-40B4-BE49-F238E27FC236}">
                <a16:creationId xmlns:a16="http://schemas.microsoft.com/office/drawing/2014/main" id="{2787A98B-A6E9-4C2C-B157-D15FCB324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0" y="1579987"/>
            <a:ext cx="7917020" cy="5278013"/>
          </a:xfrm>
        </p:spPr>
      </p:pic>
    </p:spTree>
    <p:extLst>
      <p:ext uri="{BB962C8B-B14F-4D97-AF65-F5344CB8AC3E}">
        <p14:creationId xmlns:p14="http://schemas.microsoft.com/office/powerpoint/2010/main" val="332647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8DBFE-E2BD-4C26-BE70-1CF7D420B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071" y="5422493"/>
            <a:ext cx="7348870" cy="1435507"/>
          </a:xfrm>
        </p:spPr>
        <p:txBody>
          <a:bodyPr>
            <a:normAutofit fontScale="90000"/>
          </a:bodyPr>
          <a:lstStyle/>
          <a:p>
            <a:r>
              <a:rPr lang="cs-CZ" dirty="0"/>
              <a:t>Chrám sv. Mikuláše, Dientzenhoferova barokní přestavba z počátku 18. století</a:t>
            </a:r>
          </a:p>
        </p:txBody>
      </p:sp>
      <p:pic>
        <p:nvPicPr>
          <p:cNvPr id="5" name="Content Placeholder 4" descr="A picture containing sky, building, outdoor, old&#10;&#10;Description automatically generated">
            <a:extLst>
              <a:ext uri="{FF2B5EF4-FFF2-40B4-BE49-F238E27FC236}">
                <a16:creationId xmlns:a16="http://schemas.microsoft.com/office/drawing/2014/main" id="{E9898AB7-9A33-4330-AA76-DA2637083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35" y="0"/>
            <a:ext cx="6269665" cy="4702249"/>
          </a:xfrm>
        </p:spPr>
      </p:pic>
      <p:pic>
        <p:nvPicPr>
          <p:cNvPr id="7" name="Picture 6" descr="A picture containing indoor, altar, aisle&#10;&#10;Description automatically generated">
            <a:extLst>
              <a:ext uri="{FF2B5EF4-FFF2-40B4-BE49-F238E27FC236}">
                <a16:creationId xmlns:a16="http://schemas.microsoft.com/office/drawing/2014/main" id="{7C8BE46C-043D-4158-8119-69D3072D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4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32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879E2-5D89-4FE3-B227-AD50B49A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Blažej Santini-Aichel (1677-1723)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F0A1B-3CDD-4206-8546-635649440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nejosobitější představitel české barokní architektury</a:t>
            </a:r>
          </a:p>
          <a:p>
            <a:r>
              <a:rPr lang="cs-CZ" dirty="0"/>
              <a:t>barokní gotika, inspirace geometrickými a přírodními motivy</a:t>
            </a:r>
          </a:p>
          <a:p>
            <a:r>
              <a:rPr lang="cs-CZ" dirty="0"/>
              <a:t>desítky významných staveb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0968E32-731C-41CD-9858-D4856C7E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67" y="3313814"/>
            <a:ext cx="4430233" cy="35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47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4769-9393-4FF5-9575-774A7AFC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/>
          <a:lstStyle/>
          <a:p>
            <a:r>
              <a:rPr lang="cs-CZ" dirty="0"/>
              <a:t>Poutní kostel sv. Jana Nepomuckého, Zelená Hora, Žďár nad Sázavou</a:t>
            </a:r>
          </a:p>
        </p:txBody>
      </p:sp>
      <p:pic>
        <p:nvPicPr>
          <p:cNvPr id="7" name="Picture 6" descr="A picture containing grass, sky, outdoor, lush&#10;&#10;Description automatically generated">
            <a:extLst>
              <a:ext uri="{FF2B5EF4-FFF2-40B4-BE49-F238E27FC236}">
                <a16:creationId xmlns:a16="http://schemas.microsoft.com/office/drawing/2014/main" id="{E9CE6F2F-1728-4B74-BDD7-5CD2E4367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06" y="956930"/>
            <a:ext cx="7825988" cy="41402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B601D7-4A55-42C6-AE23-97C27C439C5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-988828" y="1825625"/>
            <a:ext cx="1827028" cy="1087696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918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3AE6-E8D1-49A4-B8E8-EF3743E0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643" y="5826642"/>
            <a:ext cx="9698665" cy="1297172"/>
          </a:xfrm>
        </p:spPr>
        <p:txBody>
          <a:bodyPr/>
          <a:lstStyle/>
          <a:p>
            <a:r>
              <a:rPr lang="cs-CZ" dirty="0"/>
              <a:t>Schodiště, klášter Plasy</a:t>
            </a:r>
          </a:p>
        </p:txBody>
      </p:sp>
      <p:pic>
        <p:nvPicPr>
          <p:cNvPr id="5" name="Content Placeholder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C02D8222-BA79-455E-896A-084220957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86" y="136820"/>
            <a:ext cx="7722827" cy="5859998"/>
          </a:xfrm>
        </p:spPr>
      </p:pic>
    </p:spTree>
    <p:extLst>
      <p:ext uri="{BB962C8B-B14F-4D97-AF65-F5344CB8AC3E}">
        <p14:creationId xmlns:p14="http://schemas.microsoft.com/office/powerpoint/2010/main" val="248687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B5DE-6FB7-4A7A-910D-1364B39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14181"/>
            <a:ext cx="10515600" cy="1325563"/>
          </a:xfrm>
        </p:spPr>
        <p:txBody>
          <a:bodyPr/>
          <a:lstStyle/>
          <a:p>
            <a:r>
              <a:rPr lang="cs-CZ" dirty="0"/>
              <a:t>Katedrála Nanebevzetí Panny Marie, Sedlec u Kutné Hory</a:t>
            </a:r>
          </a:p>
        </p:txBody>
      </p:sp>
      <p:pic>
        <p:nvPicPr>
          <p:cNvPr id="5" name="Content Placeholder 4" descr="A picture containing tree, sky, grass, outdoor&#10;&#10;Description automatically generated">
            <a:extLst>
              <a:ext uri="{FF2B5EF4-FFF2-40B4-BE49-F238E27FC236}">
                <a16:creationId xmlns:a16="http://schemas.microsoft.com/office/drawing/2014/main" id="{FC885178-C227-42B9-8963-2FBDF2711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42" y="285613"/>
            <a:ext cx="8307008" cy="5156970"/>
          </a:xfrm>
        </p:spPr>
      </p:pic>
    </p:spTree>
    <p:extLst>
      <p:ext uri="{BB962C8B-B14F-4D97-AF65-F5344CB8AC3E}">
        <p14:creationId xmlns:p14="http://schemas.microsoft.com/office/powerpoint/2010/main" val="165394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A7CA-2BDA-4FF2-8AF4-806EE283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Content Placeholder 5" descr="A picture containing building, sky, outdoor, government building&#10;&#10;Description automatically generated">
            <a:extLst>
              <a:ext uri="{FF2B5EF4-FFF2-40B4-BE49-F238E27FC236}">
                <a16:creationId xmlns:a16="http://schemas.microsoft.com/office/drawing/2014/main" id="{7649CF62-B2D3-4F98-815B-9F8C35873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25" y="1234614"/>
            <a:ext cx="6201949" cy="4388771"/>
          </a:xfrm>
        </p:spPr>
      </p:pic>
    </p:spTree>
    <p:extLst>
      <p:ext uri="{BB962C8B-B14F-4D97-AF65-F5344CB8AC3E}">
        <p14:creationId xmlns:p14="http://schemas.microsoft.com/office/powerpoint/2010/main" val="2494352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BA6F-EDC5-4CB3-AA87-E25F24CA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4334E-5ACB-4B7F-AD2D-05093C93D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cap="all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ŠVÁCHA</a:t>
            </a:r>
            <a:r>
              <a:rPr lang="cs-CZ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Rostislav et al. </a:t>
            </a:r>
            <a:r>
              <a:rPr lang="cs-CZ" sz="20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Dějiny umění v českých zemích 800-2000</a:t>
            </a:r>
            <a:r>
              <a:rPr lang="cs-CZ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Vydání první. V Řevnicích: Arbor vitae societas, 2017. 991 stran. ISBN 978-80-88283-02-7. str. 353-370</a:t>
            </a:r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Zdeněk Kalista (ed.): </a:t>
            </a:r>
            <a:r>
              <a:rPr lang="cs-CZ" sz="20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České baroko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Praha 1941</a:t>
            </a:r>
          </a:p>
          <a:p>
            <a:r>
              <a:rPr lang="cs-CZ" sz="20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https://cs.wikipedia.org/wiki/Jan_Bla%C5%BEej_Santini-Aichel</a:t>
            </a:r>
            <a:endParaRPr lang="cs-CZ" sz="2000" dirty="0">
              <a:latin typeface="+mj-lt"/>
            </a:endParaRPr>
          </a:p>
          <a:p>
            <a:r>
              <a:rPr lang="cs-CZ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https://dejiny-online.cz/baroko-malirstvi-dejiny-umeni/</a:t>
            </a:r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88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E03F-3462-461C-B6A9-939B78EE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vývoj v Čechách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56D9-2C90-43B0-B64E-C17381844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silně předznamenané s rudolfinským dvorem</a:t>
            </a:r>
          </a:p>
          <a:p>
            <a:pPr lvl="1"/>
            <a:r>
              <a:rPr lang="cs-CZ" dirty="0"/>
              <a:t>Caravaggio, Adriaen de Vries, Matyášova brána</a:t>
            </a:r>
          </a:p>
          <a:p>
            <a:r>
              <a:rPr lang="cs-CZ" dirty="0"/>
              <a:t>ambivalentní hodnocení kulturní konjuktura x společenský úpadek</a:t>
            </a:r>
          </a:p>
          <a:p>
            <a:pPr lvl="1"/>
            <a:r>
              <a:rPr lang="cs-CZ" dirty="0"/>
              <a:t>provázané s majetkovými přesuny pobělohorského období</a:t>
            </a:r>
          </a:p>
          <a:p>
            <a:pPr lvl="1"/>
            <a:r>
              <a:rPr lang="cs-CZ" dirty="0"/>
              <a:t>Dietrichsteinové, Valdštejnové, Liechtensteinové...</a:t>
            </a:r>
          </a:p>
          <a:p>
            <a:r>
              <a:rPr lang="cs-CZ" dirty="0"/>
              <a:t>periodizace</a:t>
            </a:r>
          </a:p>
          <a:p>
            <a:pPr lvl="1"/>
            <a:r>
              <a:rPr lang="cs-CZ" dirty="0"/>
              <a:t>rané baroko (cca do r. 1680)</a:t>
            </a:r>
          </a:p>
          <a:p>
            <a:pPr lvl="2"/>
            <a:r>
              <a:rPr lang="cs-CZ" dirty="0"/>
              <a:t>silně ovlivněné zahraničními osobnostmi na rudolfově dvoře</a:t>
            </a:r>
          </a:p>
          <a:p>
            <a:pPr lvl="1"/>
            <a:r>
              <a:rPr lang="cs-CZ" dirty="0"/>
              <a:t>vrcholné baroko (přelom století, 1. pol. 18. století)</a:t>
            </a:r>
          </a:p>
          <a:p>
            <a:pPr lvl="2"/>
            <a:r>
              <a:rPr lang="cs-CZ" dirty="0"/>
              <a:t>„zlatý věk umění“ za vlády Leopolda I.</a:t>
            </a:r>
          </a:p>
          <a:p>
            <a:pPr lvl="1"/>
            <a:r>
              <a:rPr lang="cs-CZ" dirty="0"/>
              <a:t>pozdní baroko (vláda Marie Terezie)</a:t>
            </a:r>
          </a:p>
          <a:p>
            <a:pPr lvl="2"/>
            <a:r>
              <a:rPr lang="cs-CZ" dirty="0"/>
              <a:t>klasicizující tendence, rokoko (problematické vymezení)</a:t>
            </a:r>
          </a:p>
        </p:txBody>
      </p:sp>
    </p:spTree>
    <p:extLst>
      <p:ext uri="{BB962C8B-B14F-4D97-AF65-F5344CB8AC3E}">
        <p14:creationId xmlns:p14="http://schemas.microsoft.com/office/powerpoint/2010/main" val="33325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1F8E11F-2972-4031-BBAA-8488962B5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638" y="780849"/>
            <a:ext cx="7354723" cy="52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0E0BA50-43C6-45E6-83F5-56B555819B50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83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C184-5A5E-4CB9-9FEC-DA3D39A1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 descr="A picture containing text, person, mammal&#10;&#10;Description automatically generated">
            <a:extLst>
              <a:ext uri="{FF2B5EF4-FFF2-40B4-BE49-F238E27FC236}">
                <a16:creationId xmlns:a16="http://schemas.microsoft.com/office/drawing/2014/main" id="{69C6AC58-BB88-412D-A2A9-30D10AFA9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9" y="745331"/>
            <a:ext cx="7271641" cy="5367338"/>
          </a:xfrm>
        </p:spPr>
      </p:pic>
    </p:spTree>
    <p:extLst>
      <p:ext uri="{BB962C8B-B14F-4D97-AF65-F5344CB8AC3E}">
        <p14:creationId xmlns:p14="http://schemas.microsoft.com/office/powerpoint/2010/main" val="227222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C422-E44D-4193-B032-310229D9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Barokní malířství v Čechách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5E12B-625E-46F4-9A15-B656A2D0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co do techniky nevybočuje ze stylu „zaalpského“ baroka</a:t>
            </a:r>
          </a:p>
          <a:p>
            <a:r>
              <a:rPr lang="cs-CZ" dirty="0"/>
              <a:t>dynamičnost zobrazovaného námětu</a:t>
            </a:r>
          </a:p>
          <a:p>
            <a:r>
              <a:rPr lang="cs-CZ" dirty="0"/>
              <a:t>opuštění renesančního ideálu vnitřní rovnováhy a harmonie</a:t>
            </a:r>
          </a:p>
          <a:p>
            <a:r>
              <a:rPr lang="cs-CZ" dirty="0"/>
              <a:t>emocionalita, dramatičnost, živé výrazy</a:t>
            </a:r>
          </a:p>
          <a:p>
            <a:r>
              <a:rPr lang="cs-CZ" dirty="0"/>
              <a:t>středobodem obrazu se stává práce se světlem</a:t>
            </a:r>
          </a:p>
          <a:p>
            <a:pPr lvl="1"/>
            <a:r>
              <a:rPr lang="cs-CZ" dirty="0"/>
              <a:t>definuje kompoziční stavbu</a:t>
            </a:r>
          </a:p>
          <a:p>
            <a:pPr lvl="1"/>
            <a:r>
              <a:rPr lang="cs-CZ" dirty="0"/>
              <a:t>šerosvit, temnosvit</a:t>
            </a:r>
          </a:p>
          <a:p>
            <a:r>
              <a:rPr lang="cs-CZ" dirty="0"/>
              <a:t>oltářní obrazy, nástěnné malby</a:t>
            </a:r>
          </a:p>
          <a:p>
            <a:r>
              <a:rPr lang="cs-CZ" dirty="0"/>
              <a:t>oblíbenými náměty biblické výjevy, postavy světců, nově samostatná zátiší a krajiny (Pieter Stevens)</a:t>
            </a:r>
          </a:p>
        </p:txBody>
      </p:sp>
    </p:spTree>
    <p:extLst>
      <p:ext uri="{BB962C8B-B14F-4D97-AF65-F5344CB8AC3E}">
        <p14:creationId xmlns:p14="http://schemas.microsoft.com/office/powerpoint/2010/main" val="245424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07AC-CB17-4C64-9187-41381392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Karel Škréta (1610-1674)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6A94-7DFF-4F9E-9FA8-77C7DCF1E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původem protestant, v letech 1628-1634 emigrace</a:t>
            </a:r>
          </a:p>
          <a:p>
            <a:pPr lvl="1"/>
            <a:r>
              <a:rPr lang="cs-CZ" dirty="0"/>
              <a:t>po návratu konverze ke katolictví</a:t>
            </a:r>
          </a:p>
          <a:p>
            <a:r>
              <a:rPr lang="cs-CZ" dirty="0"/>
              <a:t>hlavně sakrální náměty, zpočátku portrétista</a:t>
            </a:r>
          </a:p>
        </p:txBody>
      </p:sp>
    </p:spTree>
    <p:extLst>
      <p:ext uri="{BB962C8B-B14F-4D97-AF65-F5344CB8AC3E}">
        <p14:creationId xmlns:p14="http://schemas.microsoft.com/office/powerpoint/2010/main" val="372950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BAEF-0D10-49C9-B1F0-399DA60D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049131"/>
            <a:ext cx="845820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Narození sv. Václava, svatováclavský cyklus Na Zderaze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563D6-1C14-42CC-9031-26701F0E8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A97D459-C176-4CD3-ACC9-86980CCF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4" y="1128712"/>
            <a:ext cx="8187692" cy="46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4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591</Words>
  <Application>Microsoft Office PowerPoint</Application>
  <PresentationFormat>Widescreen</PresentationFormat>
  <Paragraphs>79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Barokní umění v českých zemích</vt:lpstr>
      <vt:lpstr>Úvod, základní estetické znaky</vt:lpstr>
      <vt:lpstr>PowerPoint Presentation</vt:lpstr>
      <vt:lpstr>Historický vývoj v Čechách</vt:lpstr>
      <vt:lpstr>PowerPoint Presentation</vt:lpstr>
      <vt:lpstr>PowerPoint Presentation</vt:lpstr>
      <vt:lpstr>Barokní malířství v Čechách</vt:lpstr>
      <vt:lpstr>Karel Škréta (1610-1674)</vt:lpstr>
      <vt:lpstr>Narození sv. Václava, svatováclavský cyklus Na Zderaze</vt:lpstr>
      <vt:lpstr>Narození p. Marie, pašijový cyklus, sv. Mikuláš</vt:lpstr>
      <vt:lpstr>Petr Brandl (1668-1735)</vt:lpstr>
      <vt:lpstr>Simeon s Ježíškem, NG</vt:lpstr>
      <vt:lpstr>Zvěstování P. Marii, Svatá Hora</vt:lpstr>
      <vt:lpstr>PowerPoint Presentation</vt:lpstr>
      <vt:lpstr>Barokní sochařství v Čechách</vt:lpstr>
      <vt:lpstr>Jezdecká socha sv. Václava, Vyšhrad</vt:lpstr>
      <vt:lpstr>Jan Bernard Brokoff (1652-1718)</vt:lpstr>
      <vt:lpstr>Socha sv. Jana Nepomuckého, Karlův most</vt:lpstr>
      <vt:lpstr>Pieta, Jánský vršek, Malá Strana</vt:lpstr>
      <vt:lpstr>Matyáš Braun (1684-1738)</vt:lpstr>
      <vt:lpstr>Sochy ctností a neřestí, zahrada Kuksu</vt:lpstr>
      <vt:lpstr>Betlém, Nový les, Kuks</vt:lpstr>
      <vt:lpstr>Barokní architektura</vt:lpstr>
      <vt:lpstr>Valdštejnský palác, 1621-1630, Pierroni, Spezza</vt:lpstr>
      <vt:lpstr>Chrám sv. Mikuláše, Dientzenhoferova barokní přestavba z počátku 18. století</vt:lpstr>
      <vt:lpstr>Jan Blažej Santini-Aichel (1677-1723)</vt:lpstr>
      <vt:lpstr>Poutní kostel sv. Jana Nepomuckého, Zelená Hora, Žďár nad Sázavou</vt:lpstr>
      <vt:lpstr>Schodiště, klášter Plasy</vt:lpstr>
      <vt:lpstr>Katedrála Nanebevzetí Panny Marie, Sedlec u Kutné Hory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Barokní umění v českých zemích</dc:title>
  <dc:creator>Josef Havranek</dc:creator>
  <cp:lastModifiedBy>Josef Havranek</cp:lastModifiedBy>
  <cp:revision>1</cp:revision>
  <dcterms:created xsi:type="dcterms:W3CDTF">2021-04-06T11:03:33Z</dcterms:created>
  <dcterms:modified xsi:type="dcterms:W3CDTF">2021-04-06T23:12:13Z</dcterms:modified>
</cp:coreProperties>
</file>