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4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19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79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3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02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84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97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12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4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79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2625AC-61C6-47F0-BB3C-A97922A05528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C329AF-7199-465C-8D27-8B34AD3A98C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64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7CF340-9766-4BFF-9B5D-A71922B4F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729897"/>
            <a:ext cx="10058400" cy="137464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7200" dirty="0"/>
              <a:t>Selské rebelie </a:t>
            </a:r>
            <a:br>
              <a:rPr lang="cs-CZ" sz="7200" dirty="0"/>
            </a:br>
            <a:r>
              <a:rPr lang="cs-CZ" sz="7200" dirty="0"/>
              <a:t>v </a:t>
            </a:r>
            <a:br>
              <a:rPr lang="cs-CZ" sz="7200" dirty="0"/>
            </a:br>
            <a:r>
              <a:rPr lang="cs-CZ" sz="7200" dirty="0"/>
              <a:t>17. a 18. století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866691-53F7-427E-9F87-88FA8AE06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714874"/>
            <a:ext cx="10058400" cy="1036145"/>
          </a:xfrm>
        </p:spPr>
        <p:txBody>
          <a:bodyPr/>
          <a:lstStyle/>
          <a:p>
            <a:pPr algn="ctr"/>
            <a:r>
              <a:rPr lang="cs-CZ" dirty="0"/>
              <a:t>Adam Kendziura</a:t>
            </a:r>
          </a:p>
          <a:p>
            <a:pPr algn="ctr"/>
            <a:r>
              <a:rPr lang="cs-CZ" dirty="0"/>
              <a:t>Seminář k českým raně novověkým dějinám</a:t>
            </a:r>
          </a:p>
        </p:txBody>
      </p:sp>
    </p:spTree>
    <p:extLst>
      <p:ext uri="{BB962C8B-B14F-4D97-AF65-F5344CB8AC3E}">
        <p14:creationId xmlns:p14="http://schemas.microsoft.com/office/powerpoint/2010/main" val="1066411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Selské povstání 1775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Antonín Nývlt – rychtář, vedl celé povstání</a:t>
            </a:r>
          </a:p>
          <a:p>
            <a:r>
              <a:rPr lang="cs-CZ" sz="3200" dirty="0"/>
              <a:t>- </a:t>
            </a:r>
            <a:r>
              <a:rPr lang="cs-CZ" sz="3200" b="1" dirty="0"/>
              <a:t>březen 1775</a:t>
            </a:r>
          </a:p>
          <a:p>
            <a:pPr lvl="1"/>
            <a:r>
              <a:rPr lang="cs-CZ" sz="3000" dirty="0"/>
              <a:t>Přepadání zámků</a:t>
            </a:r>
          </a:p>
          <a:p>
            <a:pPr lvl="1"/>
            <a:r>
              <a:rPr lang="cs-CZ" sz="3000" dirty="0"/>
              <a:t>Příprava na pochod na Prahu</a:t>
            </a:r>
          </a:p>
          <a:p>
            <a:pPr lvl="1"/>
            <a:r>
              <a:rPr lang="cs-CZ" sz="3000" dirty="0"/>
              <a:t>Povstalci vojskem odraženi</a:t>
            </a:r>
          </a:p>
        </p:txBody>
      </p:sp>
    </p:spTree>
    <p:extLst>
      <p:ext uri="{BB962C8B-B14F-4D97-AF65-F5344CB8AC3E}">
        <p14:creationId xmlns:p14="http://schemas.microsoft.com/office/powerpoint/2010/main" val="2849270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Selské povstání 1775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4612"/>
            <a:ext cx="10058400" cy="4023360"/>
          </a:xfrm>
        </p:spPr>
        <p:txBody>
          <a:bodyPr>
            <a:normAutofit/>
          </a:bodyPr>
          <a:lstStyle/>
          <a:p>
            <a:r>
              <a:rPr lang="cs-CZ" sz="3200" dirty="0"/>
              <a:t>- 25. března – porážka u Chlumce nad Cidlinou</a:t>
            </a:r>
          </a:p>
          <a:p>
            <a:r>
              <a:rPr lang="cs-CZ" sz="3200" dirty="0"/>
              <a:t>- zatýkání povstalců, zadržen je i Antonín Nývlt</a:t>
            </a:r>
          </a:p>
          <a:p>
            <a:r>
              <a:rPr lang="cs-CZ" sz="3200" dirty="0"/>
              <a:t>- 9. duben – „generální pardon“ – Marie Terezie</a:t>
            </a:r>
          </a:p>
          <a:p>
            <a:r>
              <a:rPr lang="cs-CZ" sz="3200" dirty="0"/>
              <a:t>- ten ruší i rozsudky smrti – nikoli však tělesné tresty, tresty nucených prací a žaláře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6689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- 13. srpen 1775 – robotní patent – úprava robotních povinností</a:t>
            </a:r>
          </a:p>
          <a:p>
            <a:r>
              <a:rPr lang="cs-CZ" sz="3200" dirty="0"/>
              <a:t>- Josef II. – patent o zrušení nevolnictví (1781)</a:t>
            </a:r>
          </a:p>
          <a:p>
            <a:r>
              <a:rPr lang="cs-CZ" sz="3200" dirty="0"/>
              <a:t>- neřeší problém roboty – další nepokoje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39358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443" y="1875038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443" y="3248405"/>
            <a:ext cx="10058400" cy="4023360"/>
          </a:xfrm>
        </p:spPr>
        <p:txBody>
          <a:bodyPr>
            <a:normAutofit/>
          </a:bodyPr>
          <a:lstStyle/>
          <a:p>
            <a:r>
              <a:rPr lang="cs-CZ" sz="2800" dirty="0"/>
              <a:t>Zdroje:</a:t>
            </a:r>
          </a:p>
          <a:p>
            <a:r>
              <a:rPr lang="cs-CZ" sz="2800" dirty="0"/>
              <a:t>Jaroslav Čechura: Selské rebelie roku 1680, Praha 2001</a:t>
            </a:r>
          </a:p>
          <a:p>
            <a:r>
              <a:rPr lang="cs-CZ" sz="2800" dirty="0"/>
              <a:t>Josef Petráň: Rebelie. Příběh jednoho týdne a dvou dní v březnu roku 1775, Praha 1975</a:t>
            </a:r>
          </a:p>
        </p:txBody>
      </p:sp>
    </p:spTree>
    <p:extLst>
      <p:ext uri="{BB962C8B-B14F-4D97-AF65-F5344CB8AC3E}">
        <p14:creationId xmlns:p14="http://schemas.microsoft.com/office/powerpoint/2010/main" val="95202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Před rokem 1680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dopady třicetileté války</a:t>
            </a:r>
          </a:p>
          <a:p>
            <a:r>
              <a:rPr lang="cs-CZ" sz="3200" dirty="0"/>
              <a:t>- rekatolizace, emigrace</a:t>
            </a:r>
          </a:p>
          <a:p>
            <a:r>
              <a:rPr lang="cs-CZ" sz="3200" dirty="0"/>
              <a:t>- důsledek napětí mezi vrchností a poddanými</a:t>
            </a:r>
          </a:p>
          <a:p>
            <a:r>
              <a:rPr lang="cs-CZ" sz="3200" dirty="0"/>
              <a:t>- občasné rebelie již před rokem 1680</a:t>
            </a:r>
          </a:p>
          <a:p>
            <a:r>
              <a:rPr lang="cs-CZ" sz="3200" dirty="0"/>
              <a:t>- 1679 – Leopold I. přijíždí do Čech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8963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Leopold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</p:txBody>
      </p:sp>
      <p:pic>
        <p:nvPicPr>
          <p:cNvPr id="1026" name="Picture 2" descr="Leopold I. na dobovém portrétu.">
            <a:extLst>
              <a:ext uri="{FF2B5EF4-FFF2-40B4-BE49-F238E27FC236}">
                <a16:creationId xmlns:a16="http://schemas.microsoft.com/office/drawing/2014/main" id="{BCC8A9DC-DA1D-4AF0-8963-98218E08C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677" y="1845734"/>
            <a:ext cx="2932971" cy="40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11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Selské rebelie 1680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na mnoha místech</a:t>
            </a:r>
          </a:p>
          <a:p>
            <a:r>
              <a:rPr lang="cs-CZ" sz="3200" dirty="0"/>
              <a:t>- proběhla na více než stovce panství</a:t>
            </a:r>
          </a:p>
          <a:p>
            <a:r>
              <a:rPr lang="cs-CZ" sz="3200" dirty="0"/>
              <a:t>- specifikace oblastí – německé obyvatelstvo, méně úrodné oblasti</a:t>
            </a:r>
          </a:p>
          <a:p>
            <a:r>
              <a:rPr lang="cs-CZ" sz="3200" dirty="0"/>
              <a:t>- všeobecné cíle – snížení daní a povinných odvodů, roboty, zmírnění poddanské závislosti</a:t>
            </a:r>
          </a:p>
        </p:txBody>
      </p:sp>
    </p:spTree>
    <p:extLst>
      <p:ext uri="{BB962C8B-B14F-4D97-AF65-F5344CB8AC3E}">
        <p14:creationId xmlns:p14="http://schemas.microsoft.com/office/powerpoint/2010/main" val="335189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Postup rebelií 1680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příjezd Leopolda I. do Prahy</a:t>
            </a:r>
          </a:p>
          <a:p>
            <a:r>
              <a:rPr lang="cs-CZ" sz="3200" dirty="0"/>
              <a:t>- Frýdlantsko – první místo vzedmutí – listopad 1679</a:t>
            </a:r>
          </a:p>
          <a:p>
            <a:r>
              <a:rPr lang="cs-CZ" sz="3200" dirty="0"/>
              <a:t>- postupné rozšíření do dalších oblastí</a:t>
            </a:r>
          </a:p>
          <a:p>
            <a:r>
              <a:rPr lang="cs-CZ" sz="3200" dirty="0"/>
              <a:t>- místy násilí – útoky na panská sídla</a:t>
            </a:r>
          </a:p>
          <a:p>
            <a:r>
              <a:rPr lang="cs-CZ" sz="3200" dirty="0"/>
              <a:t>- jaro 1680 – vyostření konfliktu</a:t>
            </a:r>
          </a:p>
        </p:txBody>
      </p:sp>
    </p:spTree>
    <p:extLst>
      <p:ext uri="{BB962C8B-B14F-4D97-AF65-F5344CB8AC3E}">
        <p14:creationId xmlns:p14="http://schemas.microsoft.com/office/powerpoint/2010/main" val="224568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Potlačení povstání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Eneáš </a:t>
            </a:r>
            <a:r>
              <a:rPr lang="cs-CZ" sz="3200" dirty="0" err="1"/>
              <a:t>Silvius</a:t>
            </a:r>
            <a:r>
              <a:rPr lang="cs-CZ" sz="3200" dirty="0"/>
              <a:t> </a:t>
            </a:r>
            <a:r>
              <a:rPr lang="cs-CZ" sz="3200" dirty="0" err="1"/>
              <a:t>Piccolomini</a:t>
            </a:r>
            <a:endParaRPr lang="cs-CZ" sz="3200" dirty="0"/>
          </a:p>
          <a:p>
            <a:r>
              <a:rPr lang="cs-CZ" sz="3200" dirty="0"/>
              <a:t>- Kryštof Vilém Harant z </a:t>
            </a:r>
            <a:r>
              <a:rPr lang="cs-CZ" sz="3200" dirty="0" err="1"/>
              <a:t>Polžič</a:t>
            </a:r>
            <a:endParaRPr lang="cs-CZ" sz="3200" dirty="0"/>
          </a:p>
          <a:p>
            <a:r>
              <a:rPr lang="cs-CZ" sz="3200" dirty="0"/>
              <a:t>- </a:t>
            </a:r>
            <a:r>
              <a:rPr lang="cs-CZ" sz="3200" dirty="0" err="1"/>
              <a:t>Piccolomini</a:t>
            </a:r>
            <a:r>
              <a:rPr lang="cs-CZ" sz="3200" dirty="0"/>
              <a:t> – velice mírný postup (Boleslavsko)</a:t>
            </a:r>
          </a:p>
          <a:p>
            <a:r>
              <a:rPr lang="cs-CZ" sz="3200" dirty="0"/>
              <a:t>- Harant – naprosto opačný přístup – mnoho trestů</a:t>
            </a:r>
          </a:p>
          <a:p>
            <a:r>
              <a:rPr lang="cs-CZ" sz="3200" dirty="0"/>
              <a:t>- vyšetřovací komise</a:t>
            </a:r>
          </a:p>
          <a:p>
            <a:r>
              <a:rPr lang="cs-CZ" sz="3200" dirty="0"/>
              <a:t>- střety s vojskem – vyžádali si více životů než popravy</a:t>
            </a:r>
          </a:p>
        </p:txBody>
      </p:sp>
    </p:spTree>
    <p:extLst>
      <p:ext uri="{BB962C8B-B14F-4D97-AF65-F5344CB8AC3E}">
        <p14:creationId xmlns:p14="http://schemas.microsoft.com/office/powerpoint/2010/main" val="2328790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Potlačení povstání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Robotní patent – robota max. 3 dny v týdnu</a:t>
            </a:r>
          </a:p>
          <a:p>
            <a:r>
              <a:rPr lang="cs-CZ" sz="3200" dirty="0"/>
              <a:t>- rozdáno mnoho trestů – popravy, žaláře, nucené práce</a:t>
            </a:r>
          </a:p>
          <a:p>
            <a:r>
              <a:rPr lang="cs-CZ" sz="3200" dirty="0"/>
              <a:t>- důraz na odstrašující tresty</a:t>
            </a:r>
          </a:p>
          <a:p>
            <a:r>
              <a:rPr lang="cs-CZ" sz="3200" dirty="0"/>
              <a:t>- odkaz Selských rebelii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23827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1680 -  1775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robotní patent – velice často porušován</a:t>
            </a:r>
          </a:p>
          <a:p>
            <a:r>
              <a:rPr lang="cs-CZ" sz="3200" dirty="0"/>
              <a:t>- Karel VI. – nový robotní patent (1717)</a:t>
            </a:r>
          </a:p>
          <a:p>
            <a:r>
              <a:rPr lang="cs-CZ" sz="3200" dirty="0"/>
              <a:t>- Chodské bouře – poprava Jana Sladkého Koziny</a:t>
            </a:r>
          </a:p>
          <a:p>
            <a:r>
              <a:rPr lang="cs-CZ" sz="3200" dirty="0"/>
              <a:t>- společenské napětí – nutná změna poměrů</a:t>
            </a:r>
          </a:p>
        </p:txBody>
      </p:sp>
    </p:spTree>
    <p:extLst>
      <p:ext uri="{BB962C8B-B14F-4D97-AF65-F5344CB8AC3E}">
        <p14:creationId xmlns:p14="http://schemas.microsoft.com/office/powerpoint/2010/main" val="727118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44366-E779-4C61-B77A-0EDA5006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1247775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Selské povstání 1775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7EF2C-6347-408E-9649-137797B9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- Příčina – ignorování robotních patentů, neúroda</a:t>
            </a:r>
          </a:p>
          <a:p>
            <a:r>
              <a:rPr lang="cs-CZ" sz="3200" dirty="0"/>
              <a:t>- fáma o vydání patentu – ten měl dát nevolníkům svobodu</a:t>
            </a:r>
          </a:p>
          <a:p>
            <a:r>
              <a:rPr lang="cs-CZ" sz="3200" dirty="0"/>
              <a:t>- Začátek roku 1775 – Teplice nad Metují</a:t>
            </a:r>
          </a:p>
          <a:p>
            <a:r>
              <a:rPr lang="cs-CZ" sz="3200" dirty="0"/>
              <a:t>- opět dochází k postupnému šíření nepokojů</a:t>
            </a:r>
          </a:p>
          <a:p>
            <a:r>
              <a:rPr lang="cs-CZ" sz="3200" dirty="0"/>
              <a:t>- horské a podhorské oblasti</a:t>
            </a:r>
          </a:p>
        </p:txBody>
      </p:sp>
    </p:spTree>
    <p:extLst>
      <p:ext uri="{BB962C8B-B14F-4D97-AF65-F5344CB8AC3E}">
        <p14:creationId xmlns:p14="http://schemas.microsoft.com/office/powerpoint/2010/main" val="22239722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296</TotalTime>
  <Words>430</Words>
  <Application>Microsoft Office PowerPoint</Application>
  <PresentationFormat>Širokoúhlá obrazovka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Retrospektiva</vt:lpstr>
      <vt:lpstr>Selské rebelie  v  17. a 18. století</vt:lpstr>
      <vt:lpstr>Před rokem 1680</vt:lpstr>
      <vt:lpstr>Leopold I.</vt:lpstr>
      <vt:lpstr>Selské rebelie 1680</vt:lpstr>
      <vt:lpstr>Postup rebelií 1680</vt:lpstr>
      <vt:lpstr>Potlačení povstání</vt:lpstr>
      <vt:lpstr>Potlačení povstání</vt:lpstr>
      <vt:lpstr>1680 -  1775</vt:lpstr>
      <vt:lpstr>Selské povstání 1775</vt:lpstr>
      <vt:lpstr>Selské povstání 1775</vt:lpstr>
      <vt:lpstr>Selské povstání 1775</vt:lpstr>
      <vt:lpstr>Důsledky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Kendziura Adam</dc:creator>
  <cp:lastModifiedBy>Kendziura Adam</cp:lastModifiedBy>
  <cp:revision>9</cp:revision>
  <dcterms:created xsi:type="dcterms:W3CDTF">2020-11-01T16:58:52Z</dcterms:created>
  <dcterms:modified xsi:type="dcterms:W3CDTF">2021-03-30T13:44:20Z</dcterms:modified>
</cp:coreProperties>
</file>