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1" r:id="rId8"/>
    <p:sldId id="266" r:id="rId9"/>
    <p:sldId id="258" r:id="rId10"/>
    <p:sldId id="267" r:id="rId11"/>
    <p:sldId id="268" r:id="rId12"/>
    <p:sldId id="257" r:id="rId13"/>
    <p:sldId id="25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0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83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81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30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24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41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71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94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56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29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DA0FA5A-A4EC-480E-A8A6-34793755919A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7C5F350-0675-4E1C-A44D-C5B2B281715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29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6D7283-320F-4ADE-B0AF-573FBF1A1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1" y="643467"/>
            <a:ext cx="6255026" cy="5054008"/>
          </a:xfrm>
        </p:spPr>
        <p:txBody>
          <a:bodyPr anchor="ctr">
            <a:normAutofit/>
          </a:bodyPr>
          <a:lstStyle/>
          <a:p>
            <a:pPr algn="r"/>
            <a:r>
              <a:rPr lang="cs-CZ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Český exil a Jan Amos Komenský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94B958-5DE7-42A0-93EB-0C0E2F225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0995" y="643467"/>
            <a:ext cx="3341488" cy="5054008"/>
          </a:xfrm>
        </p:spPr>
        <p:txBody>
          <a:bodyPr anchor="ctr">
            <a:normAutofit/>
          </a:bodyPr>
          <a:lstStyle/>
          <a:p>
            <a:r>
              <a:rPr lang="cs-CZ" sz="3200" dirty="0"/>
              <a:t>Jan Stejskal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9951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28DA57-591E-4DFC-87D4-414867496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Jan Amos Komenský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D0428-5F8D-4D68-8E62-2D7A3828E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pansofie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pobyt v Londýně (1641–1642)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pobyt v </a:t>
            </a:r>
            <a:r>
              <a:rPr lang="cs-CZ" dirty="0" err="1"/>
              <a:t>Elbinku</a:t>
            </a:r>
            <a:r>
              <a:rPr lang="cs-CZ" dirty="0"/>
              <a:t> (1642–1648)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pobyt v Uhrách (1650–1654)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švédsko-polská válka (1655–1660)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 požár Lešna v roce 1656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 roce 1656 se přestěhoval do Amsterdamu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zemřel dne 15. 11. 1670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 týden později byl pohřben v Naardenu – je mu zde věnováno muzeum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886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28DA57-591E-4DFC-87D4-414867496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Jan Amos Komenský III – výběr z děl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D0428-5F8D-4D68-8E62-2D7A3828E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Dveře jazyků otevřené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v 17. století nejúspěšnější a nejznámější Komenského dílo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Kšaft umírající matky Jednoty bratrské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 forma fiktivní alegorické závěti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Orbis pictus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spojení názorné výuky jazyka s věcným encyklopedickým poznáním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Truchlivý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patří mez tzv. útěšné spisy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Obecná porada o nápravě věcí lidských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 vrcholné pansofistické a vševědné dílo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155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C70C1-1B14-48ED-A45F-18E08ADAF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D2C296-DC4D-49A2-861A-86C559D1C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Lenka Bobková, Exulant, in: Václav Bůžek – Pavel Král (</a:t>
            </a:r>
            <a:r>
              <a:rPr lang="cs-CZ" dirty="0" err="1"/>
              <a:t>edd</a:t>
            </a:r>
            <a:r>
              <a:rPr lang="cs-CZ" dirty="0"/>
              <a:t>.), Člověk českého raného novověku, Praha 2007, s. 297–326.</a:t>
            </a:r>
          </a:p>
          <a:p>
            <a:r>
              <a:rPr lang="cs-CZ" dirty="0"/>
              <a:t>I. </a:t>
            </a:r>
            <a:r>
              <a:rPr lang="cs-CZ" dirty="0" err="1"/>
              <a:t>Čornejová</a:t>
            </a:r>
            <a:r>
              <a:rPr lang="cs-CZ" dirty="0"/>
              <a:t> a kol., Velké dějiny zemí Koruny české, sv. 8, 2008</a:t>
            </a:r>
          </a:p>
          <a:p>
            <a:r>
              <a:rPr lang="cs-CZ" dirty="0">
                <a:solidFill>
                  <a:srgbClr val="343A40"/>
                </a:solidFill>
                <a:latin typeface="-apple-system"/>
              </a:rPr>
              <a:t>KUMPERA Jan, Jan Amos Komenský</a:t>
            </a:r>
          </a:p>
          <a:p>
            <a:r>
              <a:rPr lang="cs-CZ" dirty="0">
                <a:solidFill>
                  <a:srgbClr val="343A40"/>
                </a:solidFill>
                <a:latin typeface="-apple-system"/>
              </a:rPr>
              <a:t>ŠTĚŘÍKOVÁ Edita, Stručně o pobělohorských exulantech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093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2AB5B-EED3-42C8-8649-1E2A3A5AC1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9486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6B8B7-FE55-4EEA-AD65-762954DA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odchod do exilu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258950-EFC3-4226-8E28-CDA86A4DC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jedna z možností po porážce stavovského povstání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jednalo se o příslušníky nekatolických stavů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exulant = osoba, která musela opustit vlast kvůli víře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/>
              <a:t>nedobrovolný odchod do ciziny byl pro mnohé traumatizující prožitek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většina exulantů svou emigraci chápala jako dočasnou záležitost 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vytvoření uzavřených komunit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životní úroveň emigrantů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95714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0C6AA-7FB8-46CF-994C-A636CB463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první emigrační vlna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9B0131-EAB3-4236-8CC8-ED23EE52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nastala po bitvě na Bílé hoře (8. 11. 1620)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přímí účastníci stavovského povstání a členové dvora Fridricha Falckého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 část z nich odešla s panovníkem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 Václav Vilém z Roupova, Jindřich Matyáš Thurn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patent o vypovězení nekatolických duchovních (13. 10. 1621)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vypovězení luteránských duchovních (listopad 1622)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95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0C6AA-7FB8-46CF-994C-A636CB463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druhá emigrační vlna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9B0131-EAB3-4236-8CC8-ED23EE52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nastala po roce 1624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vzedmula se po vydání nařízení proti nekatolíkům v královských městech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dubnu 1624 byl vydán císařský patent, jímž se v Čechách povolovalo pouze katolické náboženství)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namířen zejména proti protestantským měšťanům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vznik rekatolizačních komisí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jednalo se o podstatně větší počet osob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680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0C6AA-7FB8-46CF-994C-A636CB463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třetí emigrační vlna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9B0131-EAB3-4236-8CC8-ED23EE52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vypukla v roce 1627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Obnovené zřízení zemské (květen 1627 – pro Čechy, květen 1628 – pro Moravu)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revize právního řádu v Čechách a na Moravě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rekatolizační patent Ferdinanda II. (červenec 1627)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namířen zejména proti urozeným vrstvám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Karel starší ze Žerotína</a:t>
            </a:r>
          </a:p>
        </p:txBody>
      </p:sp>
    </p:spTree>
    <p:extLst>
      <p:ext uri="{BB962C8B-B14F-4D97-AF65-F5344CB8AC3E}">
        <p14:creationId xmlns:p14="http://schemas.microsoft.com/office/powerpoint/2010/main" val="1126675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0C6AA-7FB8-46CF-994C-A636CB463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dočasný návrat exulantů v roce 1631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9B0131-EAB3-4236-8CC8-ED23EE52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přechod Saska na stranu Švédů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vpád saských vojsk v listopadu roku 1631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Sasové se ve městě chovali jako každá jiná armáda – obsazování měšťanských domů, a hlavně zatížení rozpočtu města významnými náklady na vydržování vojska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návrat části emigrantských rodin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saský kurfiřt se přímo nechtěl spojovat s českými exulanty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pohřbení hlav popravených, které byly vystaveny na staroměstské mostecké věži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znovudobytí Prahy císařskými vojsky na konci května 1632</a:t>
            </a:r>
          </a:p>
        </p:txBody>
      </p:sp>
    </p:spTree>
    <p:extLst>
      <p:ext uri="{BB962C8B-B14F-4D97-AF65-F5344CB8AC3E}">
        <p14:creationId xmlns:p14="http://schemas.microsoft.com/office/powerpoint/2010/main" val="2623319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1B58E-7565-464D-A96B-05269007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vestfálský mír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D0296A-3BAE-4BBA-BDCA-A1DC77415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byl uzavřen v srpnu 1648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diplomatický kompromis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ukončení válečných operací, které mohly vývoj v Evropě zvrátit</a:t>
            </a:r>
          </a:p>
        </p:txBody>
      </p:sp>
    </p:spTree>
    <p:extLst>
      <p:ext uri="{BB962C8B-B14F-4D97-AF65-F5344CB8AC3E}">
        <p14:creationId xmlns:p14="http://schemas.microsoft.com/office/powerpoint/2010/main" val="3086989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1B58E-7565-464D-A96B-05269007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 emigrace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D0296A-3BAE-4BBA-BDCA-A1DC77415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ve 20. letech 17. století emigranti směřovali především do míst nepříliš vzdálených od jejich původního domova, do lokalit ležících za pohraničními horami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později vedli cesty českých a moravských exulantů také do severního Nizozemí, Dánska či Švédska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zejména protestantské části říše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Sasko </a:t>
            </a:r>
            <a:r>
              <a:rPr lang="cs-CZ" dirty="0"/>
              <a:t>(Lužice) – Drážďany, </a:t>
            </a:r>
            <a:r>
              <a:rPr lang="cs-CZ" dirty="0" err="1"/>
              <a:t>Pirna</a:t>
            </a:r>
            <a:r>
              <a:rPr lang="cs-CZ" dirty="0"/>
              <a:t>, </a:t>
            </a:r>
            <a:r>
              <a:rPr lang="cs-CZ" dirty="0" err="1"/>
              <a:t>Herrnhut</a:t>
            </a:r>
            <a:r>
              <a:rPr lang="cs-CZ" dirty="0"/>
              <a:t>, Žitava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Polsko </a:t>
            </a:r>
            <a:r>
              <a:rPr lang="cs-CZ" dirty="0"/>
              <a:t>– Lešno, </a:t>
            </a:r>
            <a:r>
              <a:rPr lang="cs-CZ" dirty="0" err="1"/>
              <a:t>Zelov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Uhry </a:t>
            </a:r>
            <a:r>
              <a:rPr lang="cs-CZ" dirty="0"/>
              <a:t>– </a:t>
            </a:r>
            <a:r>
              <a:rPr lang="cs-CZ" dirty="0" err="1"/>
              <a:t>Puchov</a:t>
            </a:r>
            <a:r>
              <a:rPr lang="cs-CZ" dirty="0"/>
              <a:t>, </a:t>
            </a:r>
            <a:r>
              <a:rPr lang="cs-CZ" dirty="0" err="1"/>
              <a:t>Reca</a:t>
            </a:r>
            <a:r>
              <a:rPr lang="cs-CZ" dirty="0"/>
              <a:t>, Vrbovce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b="1" dirty="0"/>
              <a:t>Braniborsko</a:t>
            </a:r>
            <a:r>
              <a:rPr lang="cs-CZ" dirty="0"/>
              <a:t> – Berlín, Český </a:t>
            </a:r>
            <a:r>
              <a:rPr lang="cs-CZ" dirty="0" err="1"/>
              <a:t>Rixdorf</a:t>
            </a:r>
            <a:r>
              <a:rPr lang="cs-CZ" dirty="0"/>
              <a:t>, Nová ves</a:t>
            </a:r>
          </a:p>
        </p:txBody>
      </p:sp>
    </p:spTree>
    <p:extLst>
      <p:ext uri="{BB962C8B-B14F-4D97-AF65-F5344CB8AC3E}">
        <p14:creationId xmlns:p14="http://schemas.microsoft.com/office/powerpoint/2010/main" val="1542054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2CA624-2DA1-4FBA-87C8-EF4A4FC5C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Jan Amos Komenský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69232-3269-4FDC-977F-3FF5340F7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narodil se 28. 3. 1592 na jihovýchodní Moravě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 místo jeho narození není úplně jisté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velmi brzy mu zemřeli oba jeho rodiče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studium na českobratrské škole v Přerově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studium na akademii v </a:t>
            </a:r>
            <a:r>
              <a:rPr lang="cs-CZ" dirty="0" err="1"/>
              <a:t>Herborn</a:t>
            </a:r>
            <a:r>
              <a:rPr lang="cs-CZ" dirty="0"/>
              <a:t> a na univerzitě v Heidelbergu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 únoru 1628 odešel z českých zemí do Polska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 Lešno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 významné exilové centrum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 přibližně 1 tis. exulantů</a:t>
            </a:r>
          </a:p>
        </p:txBody>
      </p:sp>
      <p:pic>
        <p:nvPicPr>
          <p:cNvPr id="1026" name="Picture 2" descr="Jan Amos Komenský – Wikipedie">
            <a:extLst>
              <a:ext uri="{FF2B5EF4-FFF2-40B4-BE49-F238E27FC236}">
                <a16:creationId xmlns:a16="http://schemas.microsoft.com/office/drawing/2014/main" id="{D71A1482-2B7A-4F3C-96C2-D45EA6DCF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395" y="2060657"/>
            <a:ext cx="2841285" cy="327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3647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682</TotalTime>
  <Words>690</Words>
  <Application>Microsoft Office PowerPoint</Application>
  <PresentationFormat>Širokoúhlá obrazovka</PresentationFormat>
  <Paragraphs>88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-apple-system</vt:lpstr>
      <vt:lpstr>Arial</vt:lpstr>
      <vt:lpstr>Calibri</vt:lpstr>
      <vt:lpstr>Calibri Light</vt:lpstr>
      <vt:lpstr>Wingdings</vt:lpstr>
      <vt:lpstr>Retrospektiva</vt:lpstr>
      <vt:lpstr>Český exil a Jan Amos Komenský</vt:lpstr>
      <vt:lpstr>odchod do exilu</vt:lpstr>
      <vt:lpstr>první emigrační vlna</vt:lpstr>
      <vt:lpstr>druhá emigrační vlna</vt:lpstr>
      <vt:lpstr>třetí emigrační vlna</vt:lpstr>
      <vt:lpstr>dočasný návrat exulantů v roce 1631</vt:lpstr>
      <vt:lpstr>vestfálský mír </vt:lpstr>
      <vt:lpstr>cíle emigrace</vt:lpstr>
      <vt:lpstr>Jan Amos Komenský I</vt:lpstr>
      <vt:lpstr>Jan Amos Komenský II</vt:lpstr>
      <vt:lpstr>Jan Amos Komenský III – výběr z děl</vt:lpstr>
      <vt:lpstr>zdroje: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Český exil a Jan Ámos Komenský</dc:title>
  <dc:creator>Stejskal Jan</dc:creator>
  <cp:lastModifiedBy>Stejskal Jan</cp:lastModifiedBy>
  <cp:revision>103</cp:revision>
  <dcterms:created xsi:type="dcterms:W3CDTF">2021-02-23T21:46:27Z</dcterms:created>
  <dcterms:modified xsi:type="dcterms:W3CDTF">2021-03-09T19:35:27Z</dcterms:modified>
</cp:coreProperties>
</file>