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4" r:id="rId13"/>
    <p:sldId id="275" r:id="rId14"/>
    <p:sldId id="277" r:id="rId15"/>
    <p:sldId id="279" r:id="rId16"/>
    <p:sldId id="282" r:id="rId17"/>
    <p:sldId id="280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09@seznam.cz" initials="w" lastIdx="1" clrIdx="0">
    <p:extLst>
      <p:ext uri="{19B8F6BF-5375-455C-9EA6-DF929625EA0E}">
        <p15:presenceInfo xmlns:p15="http://schemas.microsoft.com/office/powerpoint/2012/main" userId="bacf8370e55da7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8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77637-4852-4198-A3A5-856EF644331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C50EC0-D9FF-46E5-8455-F776382900BF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EXIL</a:t>
          </a:r>
          <a:r>
            <a:rPr lang="cs-CZ" dirty="0"/>
            <a:t> </a:t>
          </a:r>
          <a:endParaRPr lang="en-US" dirty="0"/>
        </a:p>
      </dgm:t>
    </dgm:pt>
    <dgm:pt modelId="{DEE3E21D-58AD-48BF-AFE9-5F893D4B04EF}" type="parTrans" cxnId="{B1085BBB-F037-41A2-BAD3-4DC2978EC0C0}">
      <dgm:prSet/>
      <dgm:spPr/>
      <dgm:t>
        <a:bodyPr/>
        <a:lstStyle/>
        <a:p>
          <a:endParaRPr lang="en-US"/>
        </a:p>
      </dgm:t>
    </dgm:pt>
    <dgm:pt modelId="{5CAE9082-B586-4FB6-B9E5-4EA42D2E311C}" type="sibTrans" cxnId="{B1085BBB-F037-41A2-BAD3-4DC2978EC0C0}">
      <dgm:prSet/>
      <dgm:spPr/>
      <dgm:t>
        <a:bodyPr/>
        <a:lstStyle/>
        <a:p>
          <a:endParaRPr lang="en-US"/>
        </a:p>
      </dgm:t>
    </dgm:pt>
    <dgm:pt modelId="{6479DF3B-72C7-411A-AF0B-A2FBC712A34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JAN AMOS KOMENSKÝ V EXILU </a:t>
          </a:r>
          <a:endParaRPr lang="en-US" dirty="0">
            <a:solidFill>
              <a:schemeClr val="tx1"/>
            </a:solidFill>
          </a:endParaRPr>
        </a:p>
      </dgm:t>
    </dgm:pt>
    <dgm:pt modelId="{B3D68B8F-2592-4383-89EB-ADE2E45B5A78}" type="parTrans" cxnId="{AFAE2233-EC3D-44E0-BCF3-436674696FCA}">
      <dgm:prSet/>
      <dgm:spPr/>
      <dgm:t>
        <a:bodyPr/>
        <a:lstStyle/>
        <a:p>
          <a:endParaRPr lang="en-US"/>
        </a:p>
      </dgm:t>
    </dgm:pt>
    <dgm:pt modelId="{AF608672-5832-452F-829F-7190E819D0BB}" type="sibTrans" cxnId="{AFAE2233-EC3D-44E0-BCF3-436674696FCA}">
      <dgm:prSet/>
      <dgm:spPr/>
      <dgm:t>
        <a:bodyPr/>
        <a:lstStyle/>
        <a:p>
          <a:endParaRPr lang="en-US"/>
        </a:p>
      </dgm:t>
    </dgm:pt>
    <dgm:pt modelId="{E1049F48-A631-46C0-AC4A-F2DCABADEE1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ČESKÝ EXIL18. STOLETÍ </a:t>
          </a:r>
          <a:endParaRPr lang="en-US" dirty="0">
            <a:solidFill>
              <a:schemeClr val="tx1"/>
            </a:solidFill>
          </a:endParaRPr>
        </a:p>
      </dgm:t>
    </dgm:pt>
    <dgm:pt modelId="{4D2D3D1A-4801-4DD7-9583-291769463A7A}" type="parTrans" cxnId="{8544E72A-FCB0-474C-BA02-7B78D4C493C5}">
      <dgm:prSet/>
      <dgm:spPr/>
      <dgm:t>
        <a:bodyPr/>
        <a:lstStyle/>
        <a:p>
          <a:endParaRPr lang="en-US"/>
        </a:p>
      </dgm:t>
    </dgm:pt>
    <dgm:pt modelId="{51B5C033-092C-47F5-8CCF-99AAA139CE84}" type="sibTrans" cxnId="{8544E72A-FCB0-474C-BA02-7B78D4C493C5}">
      <dgm:prSet/>
      <dgm:spPr/>
      <dgm:t>
        <a:bodyPr/>
        <a:lstStyle/>
        <a:p>
          <a:endParaRPr lang="en-US"/>
        </a:p>
      </dgm:t>
    </dgm:pt>
    <dgm:pt modelId="{9ACBB972-DC1D-40AC-A3C8-5A5C588B0E87}" type="pres">
      <dgm:prSet presAssocID="{2F877637-4852-4198-A3A5-856EF6443311}" presName="linear" presStyleCnt="0">
        <dgm:presLayoutVars>
          <dgm:animLvl val="lvl"/>
          <dgm:resizeHandles val="exact"/>
        </dgm:presLayoutVars>
      </dgm:prSet>
      <dgm:spPr/>
    </dgm:pt>
    <dgm:pt modelId="{483E23B8-333F-40BF-BE71-7383322CF18F}" type="pres">
      <dgm:prSet presAssocID="{8CC50EC0-D9FF-46E5-8455-F776382900BF}" presName="parentText" presStyleLbl="node1" presStyleIdx="0" presStyleCnt="3" custLinFactNeighborY="46244">
        <dgm:presLayoutVars>
          <dgm:chMax val="0"/>
          <dgm:bulletEnabled val="1"/>
        </dgm:presLayoutVars>
      </dgm:prSet>
      <dgm:spPr/>
    </dgm:pt>
    <dgm:pt modelId="{E39443CA-070C-48E5-9E0D-A62212CDEB2A}" type="pres">
      <dgm:prSet presAssocID="{5CAE9082-B586-4FB6-B9E5-4EA42D2E311C}" presName="spacer" presStyleCnt="0"/>
      <dgm:spPr/>
    </dgm:pt>
    <dgm:pt modelId="{3128E9AB-2489-40E9-9AD9-6F84E4C065F9}" type="pres">
      <dgm:prSet presAssocID="{6479DF3B-72C7-411A-AF0B-A2FBC712A3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6A49E0-5BA4-4333-8CE8-0EE92885318D}" type="pres">
      <dgm:prSet presAssocID="{AF608672-5832-452F-829F-7190E819D0BB}" presName="spacer" presStyleCnt="0"/>
      <dgm:spPr/>
    </dgm:pt>
    <dgm:pt modelId="{9C76E8DD-C691-442E-8F17-BDBB89D83242}" type="pres">
      <dgm:prSet presAssocID="{E1049F48-A631-46C0-AC4A-F2DCABADEE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44E72A-FCB0-474C-BA02-7B78D4C493C5}" srcId="{2F877637-4852-4198-A3A5-856EF6443311}" destId="{E1049F48-A631-46C0-AC4A-F2DCABADEE17}" srcOrd="2" destOrd="0" parTransId="{4D2D3D1A-4801-4DD7-9583-291769463A7A}" sibTransId="{51B5C033-092C-47F5-8CCF-99AAA139CE84}"/>
    <dgm:cxn modelId="{AFAE2233-EC3D-44E0-BCF3-436674696FCA}" srcId="{2F877637-4852-4198-A3A5-856EF6443311}" destId="{6479DF3B-72C7-411A-AF0B-A2FBC712A348}" srcOrd="1" destOrd="0" parTransId="{B3D68B8F-2592-4383-89EB-ADE2E45B5A78}" sibTransId="{AF608672-5832-452F-829F-7190E819D0BB}"/>
    <dgm:cxn modelId="{B5378F93-B6FA-4F7D-B3FD-880D833CAAD0}" type="presOf" srcId="{8CC50EC0-D9FF-46E5-8455-F776382900BF}" destId="{483E23B8-333F-40BF-BE71-7383322CF18F}" srcOrd="0" destOrd="0" presId="urn:microsoft.com/office/officeart/2005/8/layout/vList2"/>
    <dgm:cxn modelId="{344F8A96-A751-46E7-9B05-F772CF1F6493}" type="presOf" srcId="{E1049F48-A631-46C0-AC4A-F2DCABADEE17}" destId="{9C76E8DD-C691-442E-8F17-BDBB89D83242}" srcOrd="0" destOrd="0" presId="urn:microsoft.com/office/officeart/2005/8/layout/vList2"/>
    <dgm:cxn modelId="{B1085BBB-F037-41A2-BAD3-4DC2978EC0C0}" srcId="{2F877637-4852-4198-A3A5-856EF6443311}" destId="{8CC50EC0-D9FF-46E5-8455-F776382900BF}" srcOrd="0" destOrd="0" parTransId="{DEE3E21D-58AD-48BF-AFE9-5F893D4B04EF}" sibTransId="{5CAE9082-B586-4FB6-B9E5-4EA42D2E311C}"/>
    <dgm:cxn modelId="{22920BE6-C89B-4A15-8BF1-306E20984248}" type="presOf" srcId="{6479DF3B-72C7-411A-AF0B-A2FBC712A348}" destId="{3128E9AB-2489-40E9-9AD9-6F84E4C065F9}" srcOrd="0" destOrd="0" presId="urn:microsoft.com/office/officeart/2005/8/layout/vList2"/>
    <dgm:cxn modelId="{35FBE0EE-94C5-42AC-A2A3-8843ACD911DC}" type="presOf" srcId="{2F877637-4852-4198-A3A5-856EF6443311}" destId="{9ACBB972-DC1D-40AC-A3C8-5A5C588B0E87}" srcOrd="0" destOrd="0" presId="urn:microsoft.com/office/officeart/2005/8/layout/vList2"/>
    <dgm:cxn modelId="{7FC0A9A9-62A3-4CC7-82EB-1AF832259B7C}" type="presParOf" srcId="{9ACBB972-DC1D-40AC-A3C8-5A5C588B0E87}" destId="{483E23B8-333F-40BF-BE71-7383322CF18F}" srcOrd="0" destOrd="0" presId="urn:microsoft.com/office/officeart/2005/8/layout/vList2"/>
    <dgm:cxn modelId="{137EB216-52AB-4F72-B72A-05F4E63EC8D2}" type="presParOf" srcId="{9ACBB972-DC1D-40AC-A3C8-5A5C588B0E87}" destId="{E39443CA-070C-48E5-9E0D-A62212CDEB2A}" srcOrd="1" destOrd="0" presId="urn:microsoft.com/office/officeart/2005/8/layout/vList2"/>
    <dgm:cxn modelId="{F166AD4D-D792-4D1D-8292-9FF1F79CE66D}" type="presParOf" srcId="{9ACBB972-DC1D-40AC-A3C8-5A5C588B0E87}" destId="{3128E9AB-2489-40E9-9AD9-6F84E4C065F9}" srcOrd="2" destOrd="0" presId="urn:microsoft.com/office/officeart/2005/8/layout/vList2"/>
    <dgm:cxn modelId="{A21E4697-FDB5-4BC9-ADCC-636D00F89BE2}" type="presParOf" srcId="{9ACBB972-DC1D-40AC-A3C8-5A5C588B0E87}" destId="{1C6A49E0-5BA4-4333-8CE8-0EE92885318D}" srcOrd="3" destOrd="0" presId="urn:microsoft.com/office/officeart/2005/8/layout/vList2"/>
    <dgm:cxn modelId="{AE61770E-B2FD-4B27-B522-411BC09E730E}" type="presParOf" srcId="{9ACBB972-DC1D-40AC-A3C8-5A5C588B0E87}" destId="{9C76E8DD-C691-442E-8F17-BDBB89D832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E23B8-333F-40BF-BE71-7383322CF18F}">
      <dsp:nvSpPr>
        <dsp:cNvPr id="0" name=""/>
        <dsp:cNvSpPr/>
      </dsp:nvSpPr>
      <dsp:spPr>
        <a:xfrm>
          <a:off x="0" y="80063"/>
          <a:ext cx="9720071" cy="123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>
              <a:solidFill>
                <a:schemeClr val="tx1"/>
              </a:solidFill>
            </a:rPr>
            <a:t>EXIL</a:t>
          </a:r>
          <a:r>
            <a:rPr lang="cs-CZ" sz="5400" kern="1200" dirty="0"/>
            <a:t> </a:t>
          </a:r>
          <a:endParaRPr lang="en-US" sz="5400" kern="1200" dirty="0"/>
        </a:p>
      </dsp:txBody>
      <dsp:txXfrm>
        <a:off x="60142" y="140205"/>
        <a:ext cx="9599787" cy="1111725"/>
      </dsp:txXfrm>
    </dsp:sp>
    <dsp:sp modelId="{3128E9AB-2489-40E9-9AD9-6F84E4C065F9}">
      <dsp:nvSpPr>
        <dsp:cNvPr id="0" name=""/>
        <dsp:cNvSpPr/>
      </dsp:nvSpPr>
      <dsp:spPr>
        <a:xfrm>
          <a:off x="0" y="1395675"/>
          <a:ext cx="9720071" cy="123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>
              <a:solidFill>
                <a:schemeClr val="tx1"/>
              </a:solidFill>
            </a:rPr>
            <a:t>JAN AMOS KOMENSKÝ V EXILU 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60142" y="1455817"/>
        <a:ext cx="9599787" cy="1111725"/>
      </dsp:txXfrm>
    </dsp:sp>
    <dsp:sp modelId="{9C76E8DD-C691-442E-8F17-BDBB89D83242}">
      <dsp:nvSpPr>
        <dsp:cNvPr id="0" name=""/>
        <dsp:cNvSpPr/>
      </dsp:nvSpPr>
      <dsp:spPr>
        <a:xfrm>
          <a:off x="0" y="2783205"/>
          <a:ext cx="9720071" cy="1232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>
              <a:solidFill>
                <a:schemeClr val="tx1"/>
              </a:solidFill>
            </a:rPr>
            <a:t>ČESKÝ EXIL18. STOLETÍ 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60142" y="2843347"/>
        <a:ext cx="9599787" cy="111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35AC9-4433-4AE9-B659-2161080E7F72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7167-8429-4852-B4AC-D4F6ECCD7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4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7167-8429-4852-B4AC-D4F6ECCD74F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18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7167-8429-4852-B4AC-D4F6ECCD74F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6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8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2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7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85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26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2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0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0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27A4FF-07E2-4C11-914B-9D59FDD2646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A8E5AD7-1ED6-40F0-84A4-96EF05F734F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4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2C99E-D45A-4090-842D-78ECB1F63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ČESKÝ EXIL A JAN Amos KOMENSKÝ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884854-7725-4207-9B9C-112F422B5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Valentová </a:t>
            </a:r>
          </a:p>
        </p:txBody>
      </p:sp>
    </p:spTree>
    <p:extLst>
      <p:ext uri="{BB962C8B-B14F-4D97-AF65-F5344CB8AC3E}">
        <p14:creationId xmlns:p14="http://schemas.microsoft.com/office/powerpoint/2010/main" val="393836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62D6A-42CA-4E02-B136-74B75A41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33845"/>
            <a:ext cx="3779085" cy="1499616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tx1"/>
                </a:solidFill>
              </a:rPr>
              <a:t>Polsko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B6F2E-61B7-4135-B67D-11E408CB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96" y="2057529"/>
            <a:ext cx="4198318" cy="4477196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Do roku 1632 král Zikmund III. </a:t>
            </a:r>
            <a:r>
              <a:rPr lang="cs-CZ" sz="1800" dirty="0" err="1"/>
              <a:t>Vasa</a:t>
            </a:r>
            <a:r>
              <a:rPr lang="cs-CZ" sz="1800" dirty="0"/>
              <a:t> → katolík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Nahrazen Vladislavem IV. </a:t>
            </a:r>
            <a:r>
              <a:rPr lang="cs-CZ" dirty="0" err="1"/>
              <a:t>Vasou</a:t>
            </a:r>
            <a:r>
              <a:rPr lang="cs-CZ" dirty="0"/>
              <a:t>→ tolerantnější 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Záleželo na postoji držitele konkrétního panství nebo teritoria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Luteráni a kalvinisté ve městech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Katolíci na venkově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 Lešno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Nejvýznamnější exilové středisko za   třicetileté války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Příchod členů Jednoty bratrské již 1547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1656 požár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BCD31EC-543A-473A-875F-3CAAFC78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76" y="1085048"/>
            <a:ext cx="3434818" cy="4600574"/>
          </a:xfrm>
          <a:prstGeom prst="rect">
            <a:avLst/>
          </a:prstGeom>
        </p:spPr>
      </p:pic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6B81E786-61CA-407C-B829-7E1813AD5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22" y="1085048"/>
            <a:ext cx="3143250" cy="46005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8842F9-E325-4C10-AEDB-9F117954F704}"/>
              </a:ext>
            </a:extLst>
          </p:cNvPr>
          <p:cNvSpPr txBox="1"/>
          <p:nvPr/>
        </p:nvSpPr>
        <p:spPr>
          <a:xfrm rot="10800000" flipV="1">
            <a:off x="6576878" y="5784620"/>
            <a:ext cx="4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Zikmund III. </a:t>
            </a:r>
            <a:r>
              <a:rPr lang="cs-CZ" dirty="0" err="1"/>
              <a:t>Vasa</a:t>
            </a:r>
            <a:r>
              <a:rPr lang="cs-CZ" dirty="0"/>
              <a:t>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FA99A5-797E-46FB-8843-F788340FBF28}"/>
              </a:ext>
            </a:extLst>
          </p:cNvPr>
          <p:cNvSpPr txBox="1"/>
          <p:nvPr/>
        </p:nvSpPr>
        <p:spPr>
          <a:xfrm rot="10800000" flipV="1">
            <a:off x="9507022" y="5805169"/>
            <a:ext cx="27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Vladislav IV. </a:t>
            </a:r>
            <a:r>
              <a:rPr lang="cs-CZ" dirty="0" err="1"/>
              <a:t>Vasa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88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23BCF5-3B4B-45C7-8BAD-45BF18D2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33845"/>
            <a:ext cx="3779085" cy="149961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</a:rPr>
              <a:t>Uhry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D6B6A-85F3-4AA6-9F37-F5DB2A8F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10" y="1740724"/>
            <a:ext cx="4599014" cy="4774706"/>
          </a:xfrm>
        </p:spPr>
        <p:txBody>
          <a:bodyPr>
            <a:normAutofit fontScale="92500"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1900" dirty="0"/>
              <a:t>První exulanti po bitvě na Bílé hoře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Za vlády sedmihradského knížete Gabriela </a:t>
            </a:r>
            <a:r>
              <a:rPr lang="cs-CZ" sz="1900" dirty="0" err="1"/>
              <a:t>Bethlena</a:t>
            </a:r>
            <a:r>
              <a:rPr lang="cs-CZ" sz="1900" dirty="0"/>
              <a:t>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</a:t>
            </a:r>
            <a:r>
              <a:rPr lang="cs-CZ" sz="1900" i="1" dirty="0"/>
              <a:t>Jindřich Matyáš Thurn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900" dirty="0"/>
              <a:t> Azyl na dnešním území Slovenska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Podle konfese držitelů jednotlivých panství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900" dirty="0"/>
              <a:t> Utrakvisté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Nitriansko, </a:t>
            </a:r>
            <a:r>
              <a:rPr lang="cs-CZ" sz="1900" dirty="0" err="1"/>
              <a:t>Trenčínsko</a:t>
            </a:r>
            <a:r>
              <a:rPr lang="cs-CZ" sz="1900" dirty="0"/>
              <a:t>, východ a severovýchod země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900" dirty="0"/>
              <a:t> Jednota bratrská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Púchov, Lednice, Spiš, </a:t>
            </a:r>
            <a:r>
              <a:rPr lang="cs-CZ" sz="1900" dirty="0" err="1"/>
              <a:t>Markušovice</a:t>
            </a:r>
            <a:r>
              <a:rPr lang="cs-CZ" sz="1900" dirty="0"/>
              <a:t>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900" dirty="0"/>
              <a:t> 1670 rekatolizace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Odchod evangelíků do Saska a Braniborska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900" dirty="0"/>
              <a:t> Návrat po roce 1687 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31E88D19-F786-4C3A-934D-E2BA7608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76" y="1206934"/>
            <a:ext cx="3297574" cy="444413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3F77D2F-45E8-4F5D-A365-19D219893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31" y="1206932"/>
            <a:ext cx="3050304" cy="44441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FC4E4D-2261-469B-A3F5-B0DB5344DEF2}"/>
              </a:ext>
            </a:extLst>
          </p:cNvPr>
          <p:cNvSpPr txBox="1"/>
          <p:nvPr/>
        </p:nvSpPr>
        <p:spPr>
          <a:xfrm flipH="1">
            <a:off x="6723454" y="5732979"/>
            <a:ext cx="238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Gabriel </a:t>
            </a:r>
            <a:r>
              <a:rPr lang="cs-CZ" dirty="0" err="1"/>
              <a:t>Bethlen</a:t>
            </a:r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CEE7CD-E58D-47D0-B7C5-69143F33D0CA}"/>
              </a:ext>
            </a:extLst>
          </p:cNvPr>
          <p:cNvSpPr txBox="1"/>
          <p:nvPr/>
        </p:nvSpPr>
        <p:spPr>
          <a:xfrm>
            <a:off x="9575514" y="5732979"/>
            <a:ext cx="349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Jindřich Matyáš Thurn </a:t>
            </a:r>
          </a:p>
        </p:txBody>
      </p:sp>
    </p:spTree>
    <p:extLst>
      <p:ext uri="{BB962C8B-B14F-4D97-AF65-F5344CB8AC3E}">
        <p14:creationId xmlns:p14="http://schemas.microsoft.com/office/powerpoint/2010/main" val="4660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466C5-D135-415A-B77F-B9176A44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v exilu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C34D5-CC24-4364-9894-2EB81AF0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98324"/>
            <a:ext cx="9720071" cy="4023360"/>
          </a:xfrm>
        </p:spPr>
        <p:txBody>
          <a:bodyPr>
            <a:normAutofit fontScale="92500"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Městské právo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dirty="0"/>
              <a:t> Málo exulantů se ho snažilo získat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dirty="0"/>
              <a:t> Důvody = nedostatek financí (platební povinnosti usedlých měšťanů), přesvědčení o dočasném pobytu (věštby), neochota hostitelských měst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Exulantské uzavřené komunity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dirty="0"/>
              <a:t> Propojení původem, vírou, jazykem, kulturou a prožitými těžkostmi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dirty="0"/>
              <a:t> Mnozí se nesnažili sžít s novým prostředím → starší odmítali hovořit německy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dirty="0"/>
              <a:t> První generace exulantů → uzavírání sňatků pouze mezi exulanty, kmotři při křtinách jen z řad exulantů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b="1" dirty="0"/>
              <a:t> Ekonomické hledisko života v exilu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cs-CZ" dirty="0"/>
              <a:t>Nejtěžší pro střední vrstvy → postupná ztráta postavení a propad do chudoby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cs-CZ" dirty="0"/>
              <a:t>Bohatí → lepší startovní čára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cs-CZ" dirty="0"/>
              <a:t>Chudí → šance překročit dosavadní postavení a vybudovat novou existenci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80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7A89F-2096-47C8-AB88-BDCDCF14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Exulanti a Třicetiletá válka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9E9D5-ECB6-428F-90A4-DEE8BF47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48840"/>
            <a:ext cx="9720071" cy="4023360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Služba v armádách protihabsburského tábora (saské a švédské)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Víra v Sasko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Vpád do Čech → 15. 11. 1631 kapitulace Prahy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Změny v Praze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1632 vyhnání Sasů z Čech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1635 mír mezi kurfiřtem Janem Jiřím I. </a:t>
            </a:r>
            <a:r>
              <a:rPr lang="cs-CZ" dirty="0" err="1"/>
              <a:t>Sasským</a:t>
            </a:r>
            <a:r>
              <a:rPr lang="cs-CZ" dirty="0"/>
              <a:t> a císařem Ferdinandem II.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1638 Švédové pronikli do Saska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Obléhání </a:t>
            </a:r>
            <a:r>
              <a:rPr lang="cs-CZ" dirty="0" err="1"/>
              <a:t>Pirny</a:t>
            </a:r>
            <a:r>
              <a:rPr lang="cs-CZ" dirty="0"/>
              <a:t>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1639 Švédové v Praze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1648 poslední vpád Švédů do Prahy </a:t>
            </a:r>
          </a:p>
        </p:txBody>
      </p:sp>
    </p:spTree>
    <p:extLst>
      <p:ext uri="{BB962C8B-B14F-4D97-AF65-F5344CB8AC3E}">
        <p14:creationId xmlns:p14="http://schemas.microsoft.com/office/powerpoint/2010/main" val="172500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FAB164-7D60-415F-981B-148BD361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chemeClr val="tx1"/>
                </a:solidFill>
              </a:rPr>
              <a:t>Mezníky života Jana Amose Komenského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B60AF-DE1F-4F2B-A362-DACB5EEE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57984"/>
            <a:ext cx="4363774" cy="41148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Narozen 28. 3. 1592 (Komňa, Nivnice, Uherský Brod ?)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1608 studium na Přerovské škole Jednoty Bratrské </a:t>
            </a:r>
            <a:r>
              <a:rPr lang="cs-CZ" sz="1800" dirty="0">
                <a:latin typeface="Garamond" panose="02020404030301010803" pitchFamily="18" charset="0"/>
              </a:rPr>
              <a:t>→</a:t>
            </a:r>
            <a:r>
              <a:rPr lang="cs-CZ" sz="1800" dirty="0"/>
              <a:t> Karel Starší ze Žerotína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1613 - 1614 studium teologické fakulty v Heidelbergu → univerzitní vzdělání nedokončil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V únoru 1628 odchází do Lešna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Zemřel ASI 15. 11. 1670 (podle korespondence Daniela Komenského – syn)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dirty="0"/>
              <a:t> 22. 11. 1670 pohřben v Naardenu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800" dirty="0"/>
              <a:t> Manželky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dirty="0"/>
              <a:t> 1618 Magdaléna </a:t>
            </a:r>
            <a:r>
              <a:rPr lang="cs-CZ" dirty="0" err="1"/>
              <a:t>Vizovská</a:t>
            </a:r>
            <a:endParaRPr lang="cs-CZ" dirty="0"/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dirty="0"/>
              <a:t> 1624 Marie Dorota </a:t>
            </a:r>
            <a:r>
              <a:rPr lang="cs-CZ" dirty="0" err="1"/>
              <a:t>Cyrillová</a:t>
            </a:r>
            <a:r>
              <a:rPr lang="cs-CZ" dirty="0"/>
              <a:t>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dirty="0"/>
              <a:t> 1649 Jana </a:t>
            </a:r>
            <a:r>
              <a:rPr lang="cs-CZ" dirty="0" err="1"/>
              <a:t>Gajusová</a:t>
            </a:r>
            <a:r>
              <a:rPr lang="cs-CZ" dirty="0"/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sz="1100" dirty="0">
              <a:solidFill>
                <a:srgbClr val="FFFFFF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sz="1100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E76B8AE9-8D20-473B-922F-ADE631F7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72" y="640080"/>
            <a:ext cx="483877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1CF06-35EE-492C-8F18-C49C9F3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Bratrská obec v Lešně a Jan Amos Komenský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D130D-F44A-48EE-9D53-A13C24F4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Česká větev založila bratrskou obec v Lešně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První příchozí již po potlačení stavovského povstání 1546/1547, příchod dalších v roce 1628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1625 1. příchod Jana Amose Komenského → zajištění podmínek pro odcházející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V čele rada starších = složena ze 3 starších + 6 polských a 3 českých konseniorů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1632 Jan Amos Komenský zvolen konseniorem a téhož roku i seniorem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1650 svěřena Janovi Amosovi Komenskému hlavní zodpovědnost za řízení celé obce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Opora magnátských rodů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Sociální složení → mnoho lidí v neproduktivním věku, vdov (mladí hledali uplatnění jinde)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Lešno bylo pestré → Češi, Němci, Jednota bratrská, katolíci, antitrinitáři, </a:t>
            </a:r>
            <a:r>
              <a:rPr lang="cs-CZ" dirty="0" err="1"/>
              <a:t>sociáni</a:t>
            </a:r>
            <a:r>
              <a:rPr lang="cs-CZ" dirty="0"/>
              <a:t>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Reformované gymnázium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1656 požár Lešna </a:t>
            </a:r>
          </a:p>
        </p:txBody>
      </p:sp>
    </p:spTree>
    <p:extLst>
      <p:ext uri="{BB962C8B-B14F-4D97-AF65-F5344CB8AC3E}">
        <p14:creationId xmlns:p14="http://schemas.microsoft.com/office/powerpoint/2010/main" val="375531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578D54-38A8-46EC-A233-04594DE9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F339E-A3C5-4BB6-B0E2-3CC32E840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2A62F-05E7-4761-898B-DF3F9C2A5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7DBAB8-1A8D-446F-950E-11F81A4DC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4" y="321732"/>
            <a:ext cx="433256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budova, obloha, exteriér, vládní budova&#10;&#10;Popis byl vytvořen automaticky">
            <a:extLst>
              <a:ext uri="{FF2B5EF4-FFF2-40B4-BE49-F238E27FC236}">
                <a16:creationId xmlns:a16="http://schemas.microsoft.com/office/drawing/2014/main" id="{3EC1946B-348C-4958-9861-2D3951776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29816" b="-2"/>
          <a:stretch/>
        </p:blipFill>
        <p:spPr>
          <a:xfrm>
            <a:off x="4812572" y="270360"/>
            <a:ext cx="3797806" cy="3674848"/>
          </a:xfrm>
          <a:prstGeom prst="rect">
            <a:avLst/>
          </a:prstGeom>
        </p:spPr>
      </p:pic>
      <p:pic>
        <p:nvPicPr>
          <p:cNvPr id="8" name="Obrázek 7" descr="Obsah obrázku obloha, exteriér, den&#10;&#10;Popis byl vytvořen automaticky">
            <a:extLst>
              <a:ext uri="{FF2B5EF4-FFF2-40B4-BE49-F238E27FC236}">
                <a16:creationId xmlns:a16="http://schemas.microsoft.com/office/drawing/2014/main" id="{3CEF8D7D-852A-4C39-8DA7-D5E9202D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3" r="-3" b="7906"/>
          <a:stretch/>
        </p:blipFill>
        <p:spPr>
          <a:xfrm>
            <a:off x="8778533" y="270361"/>
            <a:ext cx="2948630" cy="27042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ED88D1-66DD-4438-8080-6993F790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859" y="4077013"/>
            <a:ext cx="3243738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strom, exteriér, obloha, tráva&#10;&#10;Popis byl vytvořen automaticky">
            <a:extLst>
              <a:ext uri="{FF2B5EF4-FFF2-40B4-BE49-F238E27FC236}">
                <a16:creationId xmlns:a16="http://schemas.microsoft.com/office/drawing/2014/main" id="{5C0D0DA9-1989-4F68-9A8D-B3D39838F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1" b="1"/>
          <a:stretch/>
        </p:blipFill>
        <p:spPr>
          <a:xfrm>
            <a:off x="8778532" y="3268885"/>
            <a:ext cx="2948630" cy="3249693"/>
          </a:xfrm>
          <a:prstGeom prst="rect">
            <a:avLst/>
          </a:prstGeom>
        </p:spPr>
      </p:pic>
      <p:pic>
        <p:nvPicPr>
          <p:cNvPr id="6" name="Obrázek 5" descr="Obsah obrázku exteriér, strom, budova&#10;&#10;Popis byl vytvořen automaticky">
            <a:extLst>
              <a:ext uri="{FF2B5EF4-FFF2-40B4-BE49-F238E27FC236}">
                <a16:creationId xmlns:a16="http://schemas.microsoft.com/office/drawing/2014/main" id="{CBE5408D-3F91-404E-BABE-1E08BAE46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2" b="2"/>
          <a:stretch/>
        </p:blipFill>
        <p:spPr>
          <a:xfrm>
            <a:off x="4812145" y="4157448"/>
            <a:ext cx="3798233" cy="231325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C539E6-FF46-400A-B5D7-913EB2AD2F97}"/>
              </a:ext>
            </a:extLst>
          </p:cNvPr>
          <p:cNvSpPr txBox="1"/>
          <p:nvPr/>
        </p:nvSpPr>
        <p:spPr>
          <a:xfrm>
            <a:off x="729526" y="4198741"/>
            <a:ext cx="4092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Archiv na místě reformovaného gymnázia Jednoty bratrské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Kostel sv. Jiří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Kostel. sv. Jana Křtitele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Kostel panny Marie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8E93C8-F849-42EE-B25C-21472F7056DE}"/>
              </a:ext>
            </a:extLst>
          </p:cNvPr>
          <p:cNvSpPr txBox="1"/>
          <p:nvPr/>
        </p:nvSpPr>
        <p:spPr>
          <a:xfrm>
            <a:off x="1006866" y="2148033"/>
            <a:ext cx="32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FADDDA-8FDC-413A-91B6-6F4770DF5497}"/>
              </a:ext>
            </a:extLst>
          </p:cNvPr>
          <p:cNvSpPr txBox="1"/>
          <p:nvPr/>
        </p:nvSpPr>
        <p:spPr>
          <a:xfrm flipH="1">
            <a:off x="1015710" y="3404105"/>
            <a:ext cx="306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+mj-lt"/>
              </a:rPr>
              <a:t>LEŠNO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24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6B304-6B19-4EE0-8762-CC887B3E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Amos Komenský Ve Světě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00F82-4468-4275-9810-5030A894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8750"/>
            <a:ext cx="9720071" cy="4665340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7200" b="1" dirty="0"/>
              <a:t> ANGLIE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1641 pozván anglickým parlamentem na přednáškové turné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Setkání s osobnostmi tehdejší Anglie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1642 odchod kvůli Anglické občanské válce a nemožnosti školské reformy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7200" dirty="0"/>
              <a:t> </a:t>
            </a:r>
            <a:r>
              <a:rPr lang="cs-CZ" sz="7200" b="1" dirty="0"/>
              <a:t>ŠVÉDSKO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1642 návštěva Louise de </a:t>
            </a:r>
            <a:r>
              <a:rPr lang="cs-CZ" sz="7200" dirty="0" err="1"/>
              <a:t>Gerra</a:t>
            </a:r>
            <a:r>
              <a:rPr lang="cs-CZ" sz="7200" dirty="0"/>
              <a:t>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Vedení reformy školství a vytvoření učebnic (rozpory s donátory a spolupracovníky) </a:t>
            </a:r>
            <a:endParaRPr lang="cs-CZ" sz="7200" i="1" dirty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7200" dirty="0"/>
              <a:t> </a:t>
            </a:r>
            <a:r>
              <a:rPr lang="cs-CZ" sz="7200" b="1" dirty="0"/>
              <a:t>SEDMIHRADSKO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1651 na pozvání sedmihradského knížete Jiřího </a:t>
            </a:r>
            <a:r>
              <a:rPr lang="cs-CZ" sz="7200" dirty="0" err="1"/>
              <a:t>Rákocziho</a:t>
            </a:r>
            <a:r>
              <a:rPr lang="cs-CZ" sz="7200" dirty="0"/>
              <a:t>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Organizace reformy školství a pansofickou sedmiletou školu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Vznik </a:t>
            </a:r>
            <a:r>
              <a:rPr lang="cs-CZ" sz="7200" i="1" dirty="0"/>
              <a:t>Svět v obrazech </a:t>
            </a:r>
            <a:r>
              <a:rPr lang="cs-CZ" sz="7200" dirty="0"/>
              <a:t>a </a:t>
            </a:r>
            <a:r>
              <a:rPr lang="cs-CZ" sz="7200" i="1" dirty="0"/>
              <a:t>Škola hrou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7200" dirty="0"/>
              <a:t> </a:t>
            </a:r>
            <a:r>
              <a:rPr lang="cs-CZ" sz="7200" b="1" dirty="0"/>
              <a:t>NIZOZEMÍ</a:t>
            </a:r>
            <a:r>
              <a:rPr lang="cs-CZ" sz="7200" dirty="0"/>
              <a:t>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Získal podporu pro kazatele v Polsku, podporu pro Lešno až do roku 1646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Návštěva zimní královny – Alžběty Stuartovny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7200" dirty="0"/>
              <a:t> Amsterdam (1656 – 1670) </a:t>
            </a:r>
          </a:p>
          <a:p>
            <a:pPr marL="310896" lvl="2" indent="0">
              <a:buClr>
                <a:schemeClr val="tx1"/>
              </a:buClr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0328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C24091-6CBB-4025-AC53-9C2BE18C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35548C-8FAF-4271-84C6-FA90F078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Exil 18. století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E6E307-F753-4D8B-8C37-73D4208D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BD8E9-5FA9-4FDA-9FAF-9DC39280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858"/>
            <a:ext cx="4053841" cy="494700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>
                <a:solidFill>
                  <a:srgbClr val="FFFFFF"/>
                </a:solidFill>
              </a:rPr>
              <a:t> </a:t>
            </a:r>
            <a:r>
              <a:rPr lang="cs-CZ" sz="1600" b="1"/>
              <a:t>Na počátku 18. století zesílení rekatolizačního tlaku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600"/>
              <a:t> Čeští nekatolíci museli zapírat své vyznání → nová vlna emigrace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600" b="1"/>
              <a:t> Herrnhut, Gerlachsheim, Chotěbuz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1600"/>
              <a:t> </a:t>
            </a:r>
            <a:r>
              <a:rPr lang="cs-CZ" sz="1600" b="1"/>
              <a:t>Berlín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600"/>
              <a:t> </a:t>
            </a:r>
            <a:r>
              <a:rPr lang="cs-CZ" sz="1600" u="sng"/>
              <a:t>Jižní část Vilémovy ulice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Od roku 1732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Betlémský kostel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Luteráni a reformovaní </a:t>
            </a:r>
          </a:p>
          <a:p>
            <a:pPr lvl="1" algn="just">
              <a:buClrTx/>
              <a:buFont typeface="Courier New" panose="02070309020205020404" pitchFamily="49" charset="0"/>
              <a:buChar char="o"/>
            </a:pPr>
            <a:r>
              <a:rPr lang="cs-CZ" sz="1600"/>
              <a:t> </a:t>
            </a:r>
            <a:r>
              <a:rPr lang="cs-CZ" sz="1600" u="sng"/>
              <a:t>Český Rixdorf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Od roku 1737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Vznikl nedaleko německé vsi Rixdorf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Členové Jednoty bratrské, luteráni a reformovaní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cs-CZ" sz="1600"/>
              <a:t> 1912 srostl s Berlínem = Neukölln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endParaRPr lang="cs-CZ" sz="1300">
              <a:solidFill>
                <a:srgbClr val="FFFFFF"/>
              </a:solidFill>
            </a:endParaRPr>
          </a:p>
          <a:p>
            <a:pPr marL="128016" lvl="1" indent="0">
              <a:buClrTx/>
              <a:buNone/>
            </a:pPr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text, exteriér&#10;&#10;Popis byl vytvořen automaticky">
            <a:extLst>
              <a:ext uri="{FF2B5EF4-FFF2-40B4-BE49-F238E27FC236}">
                <a16:creationId xmlns:a16="http://schemas.microsoft.com/office/drawing/2014/main" id="{0C64E8B4-DD9C-430F-8D3A-1C7D2B2F9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63" y="141118"/>
            <a:ext cx="2875568" cy="36748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9FADF3-BB8C-41A4-A9EC-718FFD023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1703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058424-DB47-4DAF-9535-3AA665F4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exteriér, staré, černá&#10;&#10;Popis byl vytvořen automaticky">
            <a:extLst>
              <a:ext uri="{FF2B5EF4-FFF2-40B4-BE49-F238E27FC236}">
                <a16:creationId xmlns:a16="http://schemas.microsoft.com/office/drawing/2014/main" id="{3351395E-9D6E-40E8-96B6-8A126252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47" y="3144560"/>
            <a:ext cx="2286920" cy="32097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DEF2D2-91E8-4C96-9D81-B2716D9F533B}"/>
              </a:ext>
            </a:extLst>
          </p:cNvPr>
          <p:cNvSpPr txBox="1"/>
          <p:nvPr/>
        </p:nvSpPr>
        <p:spPr>
          <a:xfrm flipH="1">
            <a:off x="7091350" y="3827525"/>
            <a:ext cx="24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Půdorys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DB239DF-FD64-4440-AFF6-4BF9D6D2025D}"/>
              </a:ext>
            </a:extLst>
          </p:cNvPr>
          <p:cNvSpPr txBox="1"/>
          <p:nvPr/>
        </p:nvSpPr>
        <p:spPr>
          <a:xfrm>
            <a:off x="9382401" y="6371077"/>
            <a:ext cx="268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/>
              <a:t>Betlémský kostel (1900)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40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3288-86FD-4780-A554-4EBA6D63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E8272-9B14-49BE-8CB5-8F0E2AE1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Lenka Bobková: 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Exulant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in: Václav Bůžek – Pavel Král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.), Člověk českého raného novověku, Praha 2007, s. 297–326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Josef Polišenský: 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Komenský. Muž labyrintu a naděje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Praha (Academia) 1996</a:t>
            </a:r>
            <a:endParaRPr lang="cs-CZ" sz="2400" dirty="0"/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Edita Štěříková: 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Běh života českých emigrantů v Berlíně v 18. století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Praha 1999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4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354EB-05D3-45DE-B426-CCD733E0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Obsah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EB095E-D776-4087-A910-2658B295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72AA443-431E-4697-9882-933E21D32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064115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1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A7A7A1-9227-4D46-B290-D51CC476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Co je exil?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6E1AF-AA0E-45F8-9B67-3BB062D1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878" y="804333"/>
            <a:ext cx="6147169" cy="5249334"/>
          </a:xfrm>
        </p:spPr>
        <p:txBody>
          <a:bodyPr anchor="ctr"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Rozsáhlá evropská emigrace jako důsledek politických změn během třicetileté války 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KONFESIONALIZACE </a:t>
            </a:r>
            <a:r>
              <a:rPr lang="cs-CZ" dirty="0"/>
              <a:t>= prosazení jediné věrouky pomocí mocenských nástrojů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Vystěhování = mocenský prostředek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EXULANTI </a:t>
            </a:r>
            <a:r>
              <a:rPr lang="cs-CZ" dirty="0"/>
              <a:t>= lidé, kteří opustili vlast kvůli víře</a:t>
            </a:r>
            <a:endParaRPr lang="cs-CZ" b="1" dirty="0"/>
          </a:p>
          <a:p>
            <a:pPr marL="0" indent="0" algn="just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98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C5ED4-BA18-4BA5-B99F-8920542F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odchodů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83673-8AE5-424C-839D-2FD2AD0E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0994"/>
            <a:ext cx="9720071" cy="441871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Po porážce stavů na Bílé hoře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Lidé s vazbami na zahraničí → příbuzenské, obchodní a přátelské vztahy za hranicemi, majetek, hovořící německy, stáli mimo dění povstání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Po staroměstské exekuci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b="1" dirty="0"/>
              <a:t> </a:t>
            </a:r>
            <a:r>
              <a:rPr lang="cs-CZ" sz="1600" dirty="0"/>
              <a:t>Rodiny, příbuzní a přátelé popravených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/>
              <a:t> S naplňování rekatolizačních opatření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b="1" dirty="0"/>
              <a:t> </a:t>
            </a:r>
            <a:r>
              <a:rPr lang="cs-CZ" sz="1600" dirty="0"/>
              <a:t>1627 Rekatolizační patent Ferdinanda II.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1627 (Čechy) a 1628 (Morava) Obnovené zřízení zemské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Odchod velkého počtu obyvatel všech vrstev → podíl na celkovém úbytku obyvatel země = až 30%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/>
              <a:t> Po konci třicetileté války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Navrátilci po Saském obsazení Prahy (1631)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Vestfálský mír </a:t>
            </a:r>
            <a:endParaRPr lang="cs-CZ" sz="1600" b="1" dirty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/>
              <a:t> Zesílení rekatolizačního tlaku na počátku 18. století 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600" dirty="0"/>
              <a:t> Čeští nekatolíci nuceni k zapírání svého vyznání </a:t>
            </a:r>
          </a:p>
        </p:txBody>
      </p:sp>
    </p:spTree>
    <p:extLst>
      <p:ext uri="{BB962C8B-B14F-4D97-AF65-F5344CB8AC3E}">
        <p14:creationId xmlns:p14="http://schemas.microsoft.com/office/powerpoint/2010/main" val="120852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B2A87-02EE-4ADC-9BE1-2CE5A4E7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33845"/>
            <a:ext cx="9720072" cy="1499616"/>
          </a:xfrm>
        </p:spPr>
        <p:txBody>
          <a:bodyPr/>
          <a:lstStyle/>
          <a:p>
            <a:r>
              <a:rPr lang="cs-CZ" dirty="0"/>
              <a:t>Účastníci odchodů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B746A-AAA6-46C3-8317-013B8E4C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Odchod nekatolíků</a:t>
            </a:r>
            <a:r>
              <a:rPr lang="cs-CZ" dirty="0"/>
              <a:t> → kališníci, členové Jednoty bratrské, luteráni i kalvinisté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Muži </a:t>
            </a:r>
            <a:r>
              <a:rPr lang="cs-CZ" dirty="0"/>
              <a:t>odešli do ciziny sami </a:t>
            </a:r>
            <a:endParaRPr lang="cs-CZ" b="1" dirty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Ženy</a:t>
            </a:r>
            <a:r>
              <a:rPr lang="cs-CZ" dirty="0"/>
              <a:t> setrvaly a staraly se o majetek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Odchod, když muž našel nové bydliště v cizině nebo pokud začaly být represe proti nekatolíků neúnosné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Úkol žen = prodat majetek co nejvýhodněji, aby byly finance na život v cizině </a:t>
            </a:r>
          </a:p>
          <a:p>
            <a:pPr lvl="2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Manželka Pavla Skály ze Zhoře – Anna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Rozdělování rodin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Zůstal jeden sourozence nebo emigrovali pouze rodiče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Příbuzní, kteří zůstali se často přizpůsobili novým poměrům → městská elita, kariéra v císařském vojsku </a:t>
            </a:r>
          </a:p>
          <a:p>
            <a:pPr lvl="2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Rodina Jana nejstaršího Petráčka z </a:t>
            </a:r>
            <a:r>
              <a:rPr lang="cs-CZ" i="1" dirty="0" err="1"/>
              <a:t>Vokounštejna</a:t>
            </a:r>
            <a:r>
              <a:rPr lang="cs-CZ" i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06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0297D-6EE7-4E95-B529-0E040A3D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výběru útočiště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363FB-FF29-4633-BA0E-D00BCFC9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1" cy="402336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Konfese země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Kontakty s obyvateli v zahraničí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Příbuzenské a přátelské vztahy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Obchodní vztahy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Vztahy mezi studenty evropských univerzit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Známosti šlechticů na sousedních panovnických dvorech (saský, falcký, braniborský)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Vliv duchovních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Ovlivnění váhajících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Nekatoličtí duchovní museli odejít do zahraničí na počátku rekatolizace → z nových bydlišť stále ovlivňovali své farníky  </a:t>
            </a:r>
          </a:p>
        </p:txBody>
      </p:sp>
    </p:spTree>
    <p:extLst>
      <p:ext uri="{BB962C8B-B14F-4D97-AF65-F5344CB8AC3E}">
        <p14:creationId xmlns:p14="http://schemas.microsoft.com/office/powerpoint/2010/main" val="13958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006C3-B9E7-47D5-AD08-29FD4180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lidé odcházeli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0296F-0673-420D-8E20-C4C09262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600" b="1" dirty="0"/>
              <a:t>Na počátku exilové vlny </a:t>
            </a:r>
            <a:r>
              <a:rPr lang="cs-CZ" sz="2600" dirty="0"/>
              <a:t>→ oblasti, které sousedily se zeměmi Koruny České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Sasko, Polsko, Uhry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600" b="1" dirty="0"/>
              <a:t>Horní Falc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Rozdrobena na několik nevelkých teritorií → kalvíni, luteráni (hrabství </a:t>
            </a:r>
            <a:r>
              <a:rPr lang="cs-CZ" sz="2100" dirty="0" err="1"/>
              <a:t>Sulzbach</a:t>
            </a:r>
            <a:r>
              <a:rPr lang="cs-CZ" sz="2100" dirty="0"/>
              <a:t>)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600" b="1" dirty="0"/>
              <a:t>Německo </a:t>
            </a:r>
            <a:r>
              <a:rPr lang="cs-CZ" sz="2600" dirty="0"/>
              <a:t>→ </a:t>
            </a:r>
            <a:r>
              <a:rPr lang="cs-CZ" sz="2600" dirty="0" err="1"/>
              <a:t>Vogtland</a:t>
            </a:r>
            <a:r>
              <a:rPr lang="cs-CZ" sz="2600" dirty="0"/>
              <a:t>, </a:t>
            </a:r>
            <a:r>
              <a:rPr lang="cs-CZ" sz="2600" dirty="0" err="1"/>
              <a:t>Hof</a:t>
            </a:r>
            <a:r>
              <a:rPr lang="cs-CZ" sz="2600" dirty="0"/>
              <a:t>, Berlín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b="1" dirty="0"/>
              <a:t>Nizozemí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Část českých stavů u exilového dvora Fridricha Falckého v Haagu (</a:t>
            </a:r>
            <a:r>
              <a:rPr lang="cs-CZ" sz="2100" i="1" dirty="0"/>
              <a:t>Daniel </a:t>
            </a:r>
            <a:r>
              <a:rPr lang="cs-CZ" sz="2100" i="1" dirty="0" err="1"/>
              <a:t>Vetter</a:t>
            </a:r>
            <a:r>
              <a:rPr lang="cs-CZ" sz="2100" i="1" dirty="0"/>
              <a:t>-Strejc)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</a:t>
            </a:r>
            <a:r>
              <a:rPr lang="cs-CZ" sz="2100" dirty="0" err="1"/>
              <a:t>Leyden</a:t>
            </a:r>
            <a:r>
              <a:rPr lang="cs-CZ" sz="2100" dirty="0"/>
              <a:t>, Amsterdam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i="1" dirty="0"/>
              <a:t> </a:t>
            </a:r>
            <a:r>
              <a:rPr lang="cs-CZ" sz="2600" b="1" i="1" dirty="0"/>
              <a:t>Švédsko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Švédské vojsko, dvory severských panovníků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i="1" dirty="0"/>
              <a:t> </a:t>
            </a:r>
            <a:r>
              <a:rPr lang="cs-CZ" sz="2600" b="1" i="1" dirty="0"/>
              <a:t>Anglie</a:t>
            </a:r>
            <a:r>
              <a:rPr lang="cs-CZ" sz="2400" b="1" i="1" dirty="0"/>
              <a:t>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100" dirty="0"/>
              <a:t> Studia na univerzitách v Oxfordu a Cambridge </a:t>
            </a:r>
            <a:endParaRPr lang="cs-CZ" sz="1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400" i="1" dirty="0">
              <a:solidFill>
                <a:srgbClr val="FFFF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4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E92487-FC1C-491A-8084-6774FEEE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337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cap="all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Sasko</a:t>
            </a:r>
            <a:r>
              <a:rPr lang="en-US" sz="44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0A99C-1705-42D3-B33C-504A9BCC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47" y="1898399"/>
            <a:ext cx="4735648" cy="4425885"/>
          </a:xfrm>
        </p:spPr>
        <p:txBody>
          <a:bodyPr vert="horz" lIns="45720" tIns="45720" rIns="45720" bIns="45720" rtlCol="0"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Kurfiřt Jan Jiří I. Saský </a:t>
            </a:r>
            <a:r>
              <a:rPr lang="cs-CZ" sz="1800" dirty="0"/>
              <a:t>– luterán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400" dirty="0"/>
              <a:t> </a:t>
            </a:r>
            <a:r>
              <a:rPr lang="cs-CZ" sz="1800" dirty="0"/>
              <a:t>Vztah s Habsburky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Nebránil přílivu exulantů z Čech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Evidence a kontrola náboženských přesvědčení → pouze luteráni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1800" b="1" dirty="0"/>
              <a:t>Drážďany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Nepřijímaly chudé a bezvýznamné, pouze zámožné a vážené šlechtice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1800" b="1" dirty="0" err="1"/>
              <a:t>Freiberk</a:t>
            </a:r>
            <a:r>
              <a:rPr lang="cs-CZ" sz="1800" b="1" dirty="0"/>
              <a:t>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Exulanti ze severních Čech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Měšťané, šlechtici </a:t>
            </a:r>
          </a:p>
          <a:p>
            <a:pPr lvl="1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1800" dirty="0"/>
              <a:t> Pavel Skála ze Zhoře 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1" dirty="0" err="1"/>
              <a:t>Königstein</a:t>
            </a:r>
            <a:r>
              <a:rPr lang="cs-CZ" sz="1800" b="1" dirty="0"/>
              <a:t>, </a:t>
            </a:r>
            <a:r>
              <a:rPr lang="cs-CZ" sz="1800" b="1" dirty="0" err="1"/>
              <a:t>Bad</a:t>
            </a:r>
            <a:r>
              <a:rPr lang="cs-CZ" sz="1800" b="1" dirty="0"/>
              <a:t> </a:t>
            </a:r>
            <a:r>
              <a:rPr lang="cs-CZ" sz="1800" b="1" dirty="0" err="1"/>
              <a:t>Schau</a:t>
            </a:r>
            <a:r>
              <a:rPr lang="cs-CZ" sz="1800" b="1" dirty="0"/>
              <a:t>, </a:t>
            </a:r>
            <a:r>
              <a:rPr lang="cs-CZ" sz="1800" b="1" dirty="0" err="1"/>
              <a:t>Hohenstein</a:t>
            </a:r>
            <a:r>
              <a:rPr lang="cs-CZ" sz="1800" b="1" dirty="0"/>
              <a:t> </a:t>
            </a:r>
          </a:p>
          <a:p>
            <a:pPr marL="128016" lvl="1" indent="0">
              <a:buClr>
                <a:schemeClr val="tx1"/>
              </a:buClr>
              <a:buNone/>
            </a:pPr>
            <a:endParaRPr lang="cs-CZ" sz="1800" dirty="0"/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1800" dirty="0"/>
          </a:p>
          <a:p>
            <a:pPr marL="128016" lvl="1" indent="0">
              <a:buClr>
                <a:schemeClr val="tx1"/>
              </a:buClr>
              <a:buNone/>
            </a:pPr>
            <a:endParaRPr lang="en-US" sz="1800" dirty="0"/>
          </a:p>
          <a:p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6" name="Obrázek 5" descr="Obsah obrázku text, osoba&#10;&#10;Popis byl vytvořen automaticky">
            <a:extLst>
              <a:ext uri="{FF2B5EF4-FFF2-40B4-BE49-F238E27FC236}">
                <a16:creationId xmlns:a16="http://schemas.microsoft.com/office/drawing/2014/main" id="{C70972EC-7DD7-47FE-AF35-E7CEF357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691450"/>
            <a:ext cx="4462272" cy="55778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8E6CAC-C736-41EE-9116-F262B691A8C1}"/>
              </a:ext>
            </a:extLst>
          </p:cNvPr>
          <p:cNvSpPr txBox="1"/>
          <p:nvPr/>
        </p:nvSpPr>
        <p:spPr>
          <a:xfrm>
            <a:off x="7962782" y="6269290"/>
            <a:ext cx="40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Jiří I. Saský </a:t>
            </a:r>
          </a:p>
        </p:txBody>
      </p:sp>
    </p:spTree>
    <p:extLst>
      <p:ext uri="{BB962C8B-B14F-4D97-AF65-F5344CB8AC3E}">
        <p14:creationId xmlns:p14="http://schemas.microsoft.com/office/powerpoint/2010/main" val="309283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F8852-D478-43EC-840E-ABC4FAB6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 err="1"/>
              <a:t>Pirna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4156C-C867-4061-9507-FCF00F46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71817"/>
            <a:ext cx="5902061" cy="413308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Dočasný domov šlechticů, měšťanů (pražských a litoměřických), univerzitně vzdělaných mužů a obyčejných – chudých lidí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Výhoda → malá vzdálenost od hranic a Drážďan, snadná dostupnost po Labi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Vznik velké komunity exulantů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Působení univerzitně vzdělaných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Knihovny 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České tiskárny 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dirty="0"/>
              <a:t> Bohoslužby – Mistr Samuel </a:t>
            </a:r>
            <a:r>
              <a:rPr lang="cs-CZ" dirty="0" err="1"/>
              <a:t>Martinius</a:t>
            </a:r>
            <a:endParaRPr lang="cs-CZ" dirty="0"/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i="1" dirty="0"/>
              <a:t> </a:t>
            </a:r>
            <a:r>
              <a:rPr lang="cs-CZ" sz="1800" i="1" dirty="0"/>
              <a:t>Jan Theodor </a:t>
            </a:r>
            <a:r>
              <a:rPr lang="cs-CZ" sz="1800" i="1" dirty="0" err="1"/>
              <a:t>Sixt</a:t>
            </a:r>
            <a:r>
              <a:rPr lang="cs-CZ" sz="1800" i="1" dirty="0"/>
              <a:t> z </a:t>
            </a:r>
            <a:r>
              <a:rPr lang="cs-CZ" sz="1800" i="1" dirty="0" err="1"/>
              <a:t>Ottersdorfu</a:t>
            </a:r>
            <a:endParaRPr lang="cs-CZ" sz="1800" dirty="0"/>
          </a:p>
        </p:txBody>
      </p:sp>
      <p:pic>
        <p:nvPicPr>
          <p:cNvPr id="5" name="Obrázek 4" descr="Obsah obrázku text, staré, exteriér, bílá&#10;&#10;Popis byl vytvořen automaticky">
            <a:extLst>
              <a:ext uri="{FF2B5EF4-FFF2-40B4-BE49-F238E27FC236}">
                <a16:creationId xmlns:a16="http://schemas.microsoft.com/office/drawing/2014/main" id="{13889C1F-2700-42F2-8006-FB9EA3BDB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"/>
          <a:stretch/>
        </p:blipFill>
        <p:spPr>
          <a:xfrm>
            <a:off x="7665273" y="640080"/>
            <a:ext cx="377364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1393</Words>
  <Application>Microsoft Office PowerPoint</Application>
  <PresentationFormat>Širokoúhlá obrazovka</PresentationFormat>
  <Paragraphs>202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Garamond</vt:lpstr>
      <vt:lpstr>Tw Cen MT</vt:lpstr>
      <vt:lpstr>Tw Cen MT Condensed</vt:lpstr>
      <vt:lpstr>Wingdings</vt:lpstr>
      <vt:lpstr>Wingdings 3</vt:lpstr>
      <vt:lpstr>Integrál</vt:lpstr>
      <vt:lpstr>ČESKÝ EXIL A JAN Amos KOMENSKÝ </vt:lpstr>
      <vt:lpstr>Obsah </vt:lpstr>
      <vt:lpstr>Co je exil? </vt:lpstr>
      <vt:lpstr>etapy odchodů </vt:lpstr>
      <vt:lpstr>Účastníci odchodů </vt:lpstr>
      <vt:lpstr>Kritéria výběru útočiště </vt:lpstr>
      <vt:lpstr>Kam lidé odcházeli </vt:lpstr>
      <vt:lpstr>Sasko </vt:lpstr>
      <vt:lpstr>Pirna </vt:lpstr>
      <vt:lpstr>Polsko </vt:lpstr>
      <vt:lpstr>Uhry </vt:lpstr>
      <vt:lpstr>Život v exilu </vt:lpstr>
      <vt:lpstr>Exulanti a Třicetiletá válka  </vt:lpstr>
      <vt:lpstr>Mezníky života Jana Amose Komenského </vt:lpstr>
      <vt:lpstr>Bratrská obec v Lešně a Jan Amos Komenský </vt:lpstr>
      <vt:lpstr>Prezentace aplikace PowerPoint</vt:lpstr>
      <vt:lpstr>Jan Amos Komenský Ve Světě </vt:lpstr>
      <vt:lpstr>Exil 18. století 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EXIL A JAN ÁMOS KOMENSKÝ </dc:title>
  <dc:creator>will09@seznam.cz</dc:creator>
  <cp:lastModifiedBy>will09@seznam.cz</cp:lastModifiedBy>
  <cp:revision>5</cp:revision>
  <dcterms:created xsi:type="dcterms:W3CDTF">2021-03-06T09:12:26Z</dcterms:created>
  <dcterms:modified xsi:type="dcterms:W3CDTF">2021-03-07T10:07:18Z</dcterms:modified>
</cp:coreProperties>
</file>