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70" r:id="rId5"/>
    <p:sldId id="269" r:id="rId6"/>
    <p:sldId id="262" r:id="rId7"/>
    <p:sldId id="264" r:id="rId8"/>
    <p:sldId id="261" r:id="rId9"/>
    <p:sldId id="265" r:id="rId10"/>
    <p:sldId id="258" r:id="rId11"/>
    <p:sldId id="259" r:id="rId12"/>
    <p:sldId id="267" r:id="rId13"/>
    <p:sldId id="271" r:id="rId14"/>
    <p:sldId id="263" r:id="rId15"/>
    <p:sldId id="272" r:id="rId16"/>
    <p:sldId id="26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8"/>
    <p:restoredTop sz="95768"/>
  </p:normalViewPr>
  <p:slideViewPr>
    <p:cSldViewPr snapToGrid="0" snapToObjects="1">
      <p:cViewPr varScale="1">
        <p:scale>
          <a:sx n="97" d="100"/>
          <a:sy n="97" d="100"/>
        </p:scale>
        <p:origin x="-115" y="-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9C946AC-2072-4946-A2B8-39F09D094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48C8C8-F348-4D00-852A-26DD9EBCC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7A1AF6-D512-6140-991A-363BF45A0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FFFFFF"/>
                </a:solidFill>
              </a:rPr>
              <a:t>rekatolizace a protireformace doby pobělohorské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96F70C2-3AF3-9041-97B3-FB8035791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martin kolačkovský</a:t>
            </a:r>
          </a:p>
        </p:txBody>
      </p:sp>
      <p:sp useBgFill="1">
        <p:nvSpPr>
          <p:cNvPr id="13" name="Freeform 5">
            <a:extLst>
              <a:ext uri="{FF2B5EF4-FFF2-40B4-BE49-F238E27FC236}">
                <a16:creationId xmlns:a16="http://schemas.microsoft.com/office/drawing/2014/main" xmlns="" id="{559FD8B5-8CC4-4CFE-BD2A-1216B1F2C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9ECF13F4-3D2A-4F2E-9BBD-3038670D2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9660E16-DCC0-4B6C-8E84-4C2925800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9130F79-611E-4458-B53E-36A2572171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EA78691-46E9-469A-921B-9D16933E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A4AA196-3090-4283-ADF0-893F810858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FD33794-9D71-4B08-AE11-8B589EFBA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8AFBF0E-867E-4181-93DF-9A13F334B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7EA8258-0459-4037-BABC-B1A0A5D70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8BB355F-363A-4046-90AF-3DDB7AA18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9334308-B9EC-41CF-8B6C-23FB134BA5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0781133-0656-4918-BE6A-703C148ED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B4F93AD-8044-447B-8CAC-8A06971603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AA78689-5B7A-4420-A3DC-0EA081583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09CC934-4D78-4334-8B7F-4D0C13D6C9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68DA411-6F43-42CF-8A08-B2871E3822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417563A-04A5-4952-AA6D-E503558C5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A41B232-E630-4AC7-9A97-763529D70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EABA1A2-F7BA-4FB5-AD0A-A4DBBCF6F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7EA99E51-908F-4D65-AC2B-A8E75A1FE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F2D126B-7D1C-4D2C-97D5-2D8C686B78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4B20164-1C4E-4FA3-A2E5-389E740773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54E7AD9-228F-47CD-A598-CB579B489A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7D2B81A-6082-4668-8AA7-F2757C8EC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469BD5F-3BFE-4BA0-A24F-7F80A73B8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24D532A-F49F-4BB9-AAA6-8B2B89CB6F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B2224AE-40A4-483D-991E-9490A01B7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D3DE117-F3FA-4657-B4A7-40DE41238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85EA1EB-1126-463C-AD87-4FB126C6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0336723-7646-4B25-9EE9-519CC83342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652B6D8B-5579-4262-9376-B702382B0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07893BD-D1AE-48C1-91A9-D478793762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C6FEEA5-8E66-4C31-92AD-01305FF48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3E18335-591C-4354-9390-DD371BB3F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151098D0-C2B4-4D61-92D5-C81DDBDA22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EACD9C3-3E01-47CF-BC68-BDAE22E30B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80A5C950-6480-44E0-9D50-F193147D5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68F1BDE-24EB-4308-AB69-F353C8598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83E12EF-845B-41E6-BA82-F6CD46C0FE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646EE72-4D70-46B4-B655-74722AAC2A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72BB073B-89FD-4B47-814B-A8EE7A1EE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EE25488-63A9-43E5-A03F-2E628C3B2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2BE7FDEE-BD70-4D8F-B5CE-4D03F1D00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3039673A-8522-4BFC-B8B2-7F2FEAED4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47AB08C4-AF01-4D1D-90EA-A4113CFF99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FC8E7B06-FF45-4365-9DF4-E8E315A5B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08F00765-F5EC-427C-A7A1-CDFA0406F2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2FE1EF8A-C81D-4879-9142-3697CA0BC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D80C0B62-6F07-4DD2-B308-F3C29F294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E9C7C8CB-2D13-4138-B3C1-B78EC19B5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8EB1BC7E-04BC-423C-843D-7C149C25A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8BA62C3-B17C-4AD0-B585-1C42ED7456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1B6F8BD1-22F9-4EE2-93C7-F859F3B990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B173F2AA-33AE-4A43-AFA9-50C60D6F6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16339DB1-5BB0-42C5-B12D-7555AD403D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1413BF1A-CE02-41EB-8977-EBE39AE0D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899680C-3DC7-4B71-8D34-7EE8306FE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13B57EA5-419A-4EE0-BB93-356B12F6D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37A79B15-73B1-417F-A985-25FBC893F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566DE9DC-92E2-44D8-B7D0-D1295DD8F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A9A1F3CD-685D-4541-8715-91E39B1E23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63E90F9-BD80-4805-A68E-CA56D5249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1014402D-979B-4D18-9E85-4D8F6C986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2A04AE49-4B0B-4908-B1DB-480F568D28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3293E6AC-4EF0-4B88-AC7E-BCB112010B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6344B49D-AFCD-4426-AC08-F3128282C3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83B776AB-0884-47E4-AC8D-69A19A6103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01EC5397-87DB-4803-855B-44DFE9BBB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8EF0075-59DA-4C16-BF01-C65EE2DDD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ABF3642-CC62-4EA5-8A59-1AFF97A560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7715913-AE6D-4FFC-A6EC-E7EE027D2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46B78CB6-17D0-445E-A523-FD18D3BE29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783E7655-41DA-4DFA-9DEC-FD37064F0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E953697-F897-4DE0-B735-80C721129E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7C7CED19-0566-4D81-A59A-5A3561F1B7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CE247A59-B18F-4331-BC8D-07C3DA5E8E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F21C3132-6A07-4EB5-A00C-2176067CB1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4067D677-3FA9-4187-B1CA-F6298A917C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82E9FC80-B3E8-47CE-862C-9F6E9E598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D383F3C-A57C-472A-9E05-CCD8A4F8E5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E534D376-6ABA-4DF9-BBEA-EB5A88180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8A7522C-2554-5D46-89D0-6523D6C06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38" b="-1"/>
          <a:stretch/>
        </p:blipFill>
        <p:spPr>
          <a:xfrm>
            <a:off x="7355001" y="2258187"/>
            <a:ext cx="3686910" cy="35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40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E060AF-2F2A-0542-BC3D-30D6C7A0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postup rekatolizace</a:t>
            </a:r>
          </a:p>
        </p:txBody>
      </p:sp>
      <p:pic>
        <p:nvPicPr>
          <p:cNvPr id="5" name="Obrázek 4" descr="Obsah obrázku text, staré, bílá, staré ale dobré&#10;">
            <a:extLst>
              <a:ext uri="{FF2B5EF4-FFF2-40B4-BE49-F238E27FC236}">
                <a16:creationId xmlns:a16="http://schemas.microsoft.com/office/drawing/2014/main" xmlns="" id="{8D5E20AB-1F36-ED4C-98F9-F593D1890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8" r="1" b="3037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984686-5C38-704F-8B79-9CD11DBF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cs-CZ" dirty="0"/>
              <a:t>praktický návod – autor Jan </a:t>
            </a:r>
            <a:r>
              <a:rPr lang="cs-CZ" dirty="0" err="1"/>
              <a:t>Lohelius</a:t>
            </a:r>
            <a:endParaRPr lang="cs-CZ" dirty="0"/>
          </a:p>
          <a:p>
            <a:r>
              <a:rPr lang="cs-CZ" dirty="0"/>
              <a:t>chtěl zajistit řádné katolické školství, zbavit obyvatele duchovní opory a zamezit nekatolickým kněžím přistup k farám</a:t>
            </a:r>
          </a:p>
          <a:p>
            <a:r>
              <a:rPr lang="cs-CZ" dirty="0"/>
              <a:t>prováděly ji: zemské a městské správy</a:t>
            </a:r>
          </a:p>
          <a:p>
            <a:r>
              <a:rPr lang="cs-CZ" dirty="0"/>
              <a:t>časté jsou i bouře obyvatelstva</a:t>
            </a:r>
          </a:p>
          <a:p>
            <a:r>
              <a:rPr lang="cs-CZ" dirty="0"/>
              <a:t>selská povstání</a:t>
            </a:r>
          </a:p>
          <a:p>
            <a:r>
              <a:rPr lang="cs-CZ" dirty="0"/>
              <a:t>odchod elit do zahraničí</a:t>
            </a:r>
          </a:p>
          <a:p>
            <a:r>
              <a:rPr lang="cs-CZ" dirty="0"/>
              <a:t>důležitá role katolických církevních řádů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9549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EAE2FC-BE98-BB4F-B077-34035648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rekatolizace doby pobělohorské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571C8F-C61D-1F41-A2EA-AE6B95643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procesu rekatolizace se zapojila řada církevních řádů</a:t>
            </a:r>
          </a:p>
          <a:p>
            <a:r>
              <a:rPr lang="cs-CZ" dirty="0"/>
              <a:t>nejvýznamnější jsou jezuité, také však i strahovští premonstráti, pauláni, piaristé či </a:t>
            </a:r>
            <a:r>
              <a:rPr lang="cs-CZ" dirty="0" err="1"/>
              <a:t>servité</a:t>
            </a:r>
            <a:endParaRPr lang="cs-CZ" dirty="0"/>
          </a:p>
          <a:p>
            <a:r>
              <a:rPr lang="cs-CZ" dirty="0"/>
              <a:t>Pauláni jsou řád, který zde působí již v době předbělohorské, bohužel jim byl v roce 1533 vypálen novokřtěnci, návrat do Čech v období rekatolizace jim pomohl tento palác obnovit.</a:t>
            </a:r>
          </a:p>
          <a:p>
            <a:r>
              <a:rPr lang="cs-CZ" dirty="0"/>
              <a:t>Piaristé byli pozváni Františkem z </a:t>
            </a:r>
            <a:r>
              <a:rPr lang="cs-CZ" dirty="0" err="1"/>
              <a:t>Ditrichštejna</a:t>
            </a:r>
            <a:r>
              <a:rPr lang="cs-CZ" dirty="0"/>
              <a:t> do Mikulova již v roce 1631, postupně se dostávali například do Strážnice nad Bečvou, Slaného či Kroměříže.</a:t>
            </a:r>
          </a:p>
          <a:p>
            <a:r>
              <a:rPr lang="cs-CZ" dirty="0" err="1"/>
              <a:t>Servité</a:t>
            </a:r>
            <a:r>
              <a:rPr lang="cs-CZ" dirty="0"/>
              <a:t> působí ve světě již od 13. století, do Čech se dostávají poprvé za Karla IV, pak však až za rekatolizace. První klášter byl vystaven v Praze na Bílé hoře v roce 1628.</a:t>
            </a:r>
          </a:p>
        </p:txBody>
      </p:sp>
    </p:spTree>
    <p:extLst>
      <p:ext uri="{BB962C8B-B14F-4D97-AF65-F5344CB8AC3E}">
        <p14:creationId xmlns:p14="http://schemas.microsoft.com/office/powerpoint/2010/main" xmlns="" val="324177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95E3FF-F414-5547-8D0B-8CDF2A62E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dirty="0"/>
              <a:t>kdo to jsou jezuité?</a:t>
            </a:r>
          </a:p>
        </p:txBody>
      </p:sp>
      <p:pic>
        <p:nvPicPr>
          <p:cNvPr id="5" name="Obrázek 4" descr="Obsah obrázku muž, osoba, nošení, čepice&#10;&#10;Popis byl vytvořen automaticky">
            <a:extLst>
              <a:ext uri="{FF2B5EF4-FFF2-40B4-BE49-F238E27FC236}">
                <a16:creationId xmlns:a16="http://schemas.microsoft.com/office/drawing/2014/main" xmlns="" id="{76040380-4E36-2D4A-AE27-479CA57E9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56" r="3140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88A0CE0-2D9B-A94C-8465-3EA698C0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568" y="1741223"/>
            <a:ext cx="7442105" cy="4477679"/>
          </a:xfrm>
        </p:spPr>
        <p:txBody>
          <a:bodyPr>
            <a:normAutofit/>
          </a:bodyPr>
          <a:lstStyle/>
          <a:p>
            <a:r>
              <a:rPr lang="cs-CZ" dirty="0"/>
              <a:t>jeden z nejvýznamnějších řeholních řádů</a:t>
            </a:r>
          </a:p>
          <a:p>
            <a:r>
              <a:rPr lang="cs-CZ" dirty="0"/>
              <a:t>založen sv. </a:t>
            </a:r>
            <a:r>
              <a:rPr lang="cs-CZ" sz="2000" dirty="0"/>
              <a:t>Ignácem z </a:t>
            </a:r>
            <a:r>
              <a:rPr lang="cs-CZ" sz="2000" dirty="0" err="1"/>
              <a:t>Loyoly</a:t>
            </a:r>
            <a:r>
              <a:rPr lang="cs-CZ" sz="2000" dirty="0"/>
              <a:t> </a:t>
            </a:r>
          </a:p>
          <a:p>
            <a:r>
              <a:rPr lang="cs-CZ" dirty="0"/>
              <a:t>narozen v urozené rodině v roce 1491</a:t>
            </a:r>
          </a:p>
          <a:p>
            <a:r>
              <a:rPr lang="cs-CZ" dirty="0"/>
              <a:t>působil jako voják, po zranění se věnoval četbě</a:t>
            </a:r>
          </a:p>
          <a:p>
            <a:r>
              <a:rPr lang="cs-CZ" dirty="0"/>
              <a:t>ve 33 letech se rozhodl stát se knězem</a:t>
            </a:r>
          </a:p>
          <a:p>
            <a:r>
              <a:rPr lang="cs-CZ" dirty="0"/>
              <a:t>v roce 1534 (svátek 31.7)</a:t>
            </a:r>
          </a:p>
          <a:p>
            <a:r>
              <a:rPr lang="cs-CZ" dirty="0"/>
              <a:t>byl velmi vzdělaný,  titul magistr filozofie</a:t>
            </a:r>
          </a:p>
          <a:p>
            <a:r>
              <a:rPr lang="cs-CZ" dirty="0"/>
              <a:t>papež Pavel III. - schválení Tovaryšstva ústně i písemně</a:t>
            </a:r>
          </a:p>
          <a:p>
            <a:r>
              <a:rPr lang="cs-CZ" dirty="0"/>
              <a:t>zemřel 31.7.1566</a:t>
            </a:r>
          </a:p>
          <a:p>
            <a:r>
              <a:rPr lang="cs-CZ" dirty="0"/>
              <a:t>blahoslaven i svatořečen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87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33BD67-ABF5-764C-AF31-7810CB6B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cs-CZ" dirty="0"/>
              <a:t>kdo to jsou jezuité?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83F22-1C09-AB47-8BB0-A57CF589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do Čech se dostávají kolem roku 1556 – v čele </a:t>
            </a:r>
            <a:r>
              <a:rPr lang="cs-CZ" sz="1500" err="1"/>
              <a:t>Ursmar</a:t>
            </a:r>
            <a:r>
              <a:rPr lang="cs-CZ" sz="1500"/>
              <a:t> </a:t>
            </a:r>
            <a:r>
              <a:rPr lang="cs-CZ" sz="1500" err="1"/>
              <a:t>Goisson</a:t>
            </a:r>
            <a:r>
              <a:rPr lang="cs-CZ" sz="1500"/>
              <a:t> původem z Lutychu</a:t>
            </a:r>
          </a:p>
          <a:p>
            <a:pPr>
              <a:lnSpc>
                <a:spcPct val="90000"/>
              </a:lnSpc>
            </a:pPr>
            <a:r>
              <a:rPr lang="cs-CZ" sz="1500"/>
              <a:t>cílem bylo zachránit skomírající katolickou víru</a:t>
            </a:r>
          </a:p>
          <a:p>
            <a:pPr>
              <a:lnSpc>
                <a:spcPct val="90000"/>
              </a:lnSpc>
            </a:pPr>
            <a:r>
              <a:rPr lang="cs-CZ" sz="1500"/>
              <a:t>nejstarším sídlem dominikánský klášter sv. Klimenta v Praze</a:t>
            </a:r>
          </a:p>
          <a:p>
            <a:pPr>
              <a:lnSpc>
                <a:spcPct val="90000"/>
              </a:lnSpc>
            </a:pPr>
            <a:r>
              <a:rPr lang="cs-CZ" sz="1500"/>
              <a:t>7.7.1556 zahájili jezuité vyučování na prvních školách v Čechách</a:t>
            </a:r>
          </a:p>
          <a:p>
            <a:pPr>
              <a:lnSpc>
                <a:spcPct val="90000"/>
              </a:lnSpc>
            </a:pPr>
            <a:r>
              <a:rPr lang="cs-CZ" sz="1500"/>
              <a:t>jezuité jsou řád řeholních kleriků, skládají poslušnost papeži</a:t>
            </a:r>
          </a:p>
          <a:p>
            <a:pPr>
              <a:lnSpc>
                <a:spcPct val="90000"/>
              </a:lnSpc>
            </a:pPr>
            <a:r>
              <a:rPr lang="cs-CZ" sz="1500"/>
              <a:t>mají na starost vzdělávání a vědeckou činnost</a:t>
            </a:r>
          </a:p>
          <a:p>
            <a:pPr>
              <a:lnSpc>
                <a:spcPct val="90000"/>
              </a:lnSpc>
            </a:pPr>
            <a:r>
              <a:rPr lang="cs-CZ" sz="1500"/>
              <a:t>v Čechách si budují postupně velmi silnou pozici</a:t>
            </a:r>
          </a:p>
          <a:p>
            <a:pPr>
              <a:lnSpc>
                <a:spcPct val="90000"/>
              </a:lnSpc>
            </a:pPr>
            <a:r>
              <a:rPr lang="cs-CZ" sz="1500"/>
              <a:t>oblibu získávají například i kulturou – pořádají divadelní představení</a:t>
            </a:r>
          </a:p>
          <a:p>
            <a:pPr>
              <a:lnSpc>
                <a:spcPct val="90000"/>
              </a:lnSpc>
            </a:pPr>
            <a:endParaRPr lang="cs-CZ" sz="15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C204313-7696-1346-8D89-8FD668FE7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38" b="-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9618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95446B-B8F5-E141-9A5C-A1AE6C37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cs-CZ" dirty="0"/>
              <a:t>Jezuité a jejich podíl na rekatolizaci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DB1412-76D5-F344-8D34-A562CF58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vzpouru vnímali jezuité jako politický zločin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jezuité mají silný vliv na císaře – duchovní rádce Vilém </a:t>
            </a:r>
            <a:r>
              <a:rPr lang="cs-CZ" dirty="0" err="1"/>
              <a:t>Lamormain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první jezuité se vrací již 22.11.1620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často se setkávají se skupinovým odporem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v listopadu 1622  - předání Karlovy univerzity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1623 vznikla samostatná česká jezuitská provincie –  Řehoř </a:t>
            </a:r>
            <a:r>
              <a:rPr lang="cs-CZ" dirty="0" err="1"/>
              <a:t>Rumer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po vyhnání nekatolických kněží je v Čechách velký nedostatek kněží</a:t>
            </a: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EAB30EA-19D0-E343-B554-0609E01D7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38" b="-1"/>
          <a:stretch/>
        </p:blipFill>
        <p:spPr>
          <a:xfrm>
            <a:off x="7590936" y="1730237"/>
            <a:ext cx="3445714" cy="33213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231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F1D3BD-5DA7-D341-82EB-FF2E3DB4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dirty="0"/>
              <a:t>JEZUITÉ A JEJICH PODÍL NA REKATOLIZACI</a:t>
            </a:r>
          </a:p>
        </p:txBody>
      </p:sp>
      <p:pic>
        <p:nvPicPr>
          <p:cNvPr id="5" name="Obrázek 4" descr="Obsah obrázku text, osoba&#10;&#10;Popis byl vytvořen automaticky">
            <a:extLst>
              <a:ext uri="{FF2B5EF4-FFF2-40B4-BE49-F238E27FC236}">
                <a16:creationId xmlns:a16="http://schemas.microsoft.com/office/drawing/2014/main" xmlns="" id="{C041D317-630A-F543-8E3A-89F0020A1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9" r="10705" b="-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CF15FA-6583-5442-B633-DE8E4A06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cs-CZ" sz="1700" dirty="0"/>
              <a:t>mnoho farností se neobsadilo (víc jich je neobsazených, než obsazených)</a:t>
            </a:r>
          </a:p>
          <a:p>
            <a:r>
              <a:rPr lang="cs-CZ" sz="1700" dirty="0"/>
              <a:t>přicházejí kněží z katolických oblastí, například z Polska, ale i ze Španělska či Belgie</a:t>
            </a:r>
          </a:p>
          <a:p>
            <a:r>
              <a:rPr lang="cs-CZ" sz="1700" dirty="0"/>
              <a:t>například Španěl </a:t>
            </a:r>
            <a:r>
              <a:rPr lang="cs-CZ" sz="1700" dirty="0" err="1"/>
              <a:t>Rodrigo</a:t>
            </a:r>
            <a:r>
              <a:rPr lang="cs-CZ" sz="1700" dirty="0"/>
              <a:t> </a:t>
            </a:r>
            <a:r>
              <a:rPr lang="cs-CZ" sz="1700" dirty="0" err="1"/>
              <a:t>Arriaga</a:t>
            </a:r>
            <a:endParaRPr lang="cs-CZ" sz="1700" dirty="0"/>
          </a:p>
          <a:p>
            <a:r>
              <a:rPr lang="cs-CZ" sz="1700" dirty="0"/>
              <a:t>jezuitům se postupně podařilo dostat do většiny míst v Čechách</a:t>
            </a:r>
          </a:p>
          <a:p>
            <a:r>
              <a:rPr lang="cs-CZ" sz="1700" dirty="0"/>
              <a:t>podpora Albrechta z Valdštejna a Karla z </a:t>
            </a:r>
            <a:r>
              <a:rPr lang="cs-CZ" sz="1700" dirty="0" err="1"/>
              <a:t>Lichtenštejna</a:t>
            </a:r>
            <a:endParaRPr lang="cs-CZ" sz="1700" dirty="0"/>
          </a:p>
          <a:p>
            <a:r>
              <a:rPr lang="cs-CZ" sz="1700" dirty="0"/>
              <a:t>jejich protivníkem byl Arnošt Vojtěch </a:t>
            </a:r>
            <a:r>
              <a:rPr lang="cs-CZ" sz="1700" dirty="0" err="1"/>
              <a:t>Harrach</a:t>
            </a:r>
            <a:r>
              <a:rPr lang="cs-CZ" sz="1700" dirty="0"/>
              <a:t> – zastával se jiných řádů jezuité se zasloužili i o obranu Prahy před Švédy z roku 1648</a:t>
            </a:r>
          </a:p>
          <a:p>
            <a:r>
              <a:rPr lang="cs-CZ" sz="1700" dirty="0"/>
              <a:t>základní etapa rekatolizace dokončena zhruba v 80. letech 17. století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xmlns="" val="57956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9BD1A4-0F0B-1D43-ADDD-9F7B4E70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a výsledky REKATOLIZACE ČESKÝCH ZEMÍ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0986661-99A0-C24C-BE7F-8F990B86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42067"/>
            <a:ext cx="6095999" cy="4322528"/>
          </a:xfrm>
        </p:spPr>
        <p:txBody>
          <a:bodyPr/>
          <a:lstStyle/>
          <a:p>
            <a:r>
              <a:rPr lang="cs-CZ" dirty="0"/>
              <a:t>změna náboženských poměrů v zemi</a:t>
            </a:r>
          </a:p>
          <a:p>
            <a:r>
              <a:rPr lang="cs-CZ" dirty="0"/>
              <a:t>emigrace elit do zahraničí</a:t>
            </a:r>
          </a:p>
          <a:p>
            <a:r>
              <a:rPr lang="cs-CZ" dirty="0"/>
              <a:t>úbytek české šlechty na úkor německé</a:t>
            </a:r>
          </a:p>
          <a:p>
            <a:r>
              <a:rPr lang="cs-CZ" dirty="0"/>
              <a:t>problém s obsazením různých farností</a:t>
            </a:r>
          </a:p>
          <a:p>
            <a:r>
              <a:rPr lang="cs-CZ" dirty="0"/>
              <a:t>veškeré snahy zvrátit tento proces padly v roce 1648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0ECBAF01-8149-8C4E-ADD3-B00B803BFB44}"/>
              </a:ext>
            </a:extLst>
          </p:cNvPr>
          <p:cNvSpPr txBox="1">
            <a:spLocks/>
          </p:cNvSpPr>
          <p:nvPr/>
        </p:nvSpPr>
        <p:spPr>
          <a:xfrm>
            <a:off x="6095999" y="2142066"/>
            <a:ext cx="6301564" cy="471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zřejmě jasný a plynulý proces s jasným cílem</a:t>
            </a:r>
          </a:p>
          <a:p>
            <a:r>
              <a:rPr lang="cs-CZ" dirty="0"/>
              <a:t>církev usiluje o větší moc,  nejlépe až neomezenou</a:t>
            </a:r>
          </a:p>
          <a:p>
            <a:r>
              <a:rPr lang="cs-CZ" dirty="0"/>
              <a:t>tzv. </a:t>
            </a:r>
            <a:r>
              <a:rPr lang="cs-CZ" dirty="0" err="1"/>
              <a:t>drakonády</a:t>
            </a:r>
            <a:r>
              <a:rPr lang="cs-CZ" dirty="0"/>
              <a:t> utlačovali venkovský lid</a:t>
            </a:r>
          </a:p>
          <a:p>
            <a:r>
              <a:rPr lang="cs-CZ" dirty="0"/>
              <a:t>nekatolické symboly mizí</a:t>
            </a:r>
          </a:p>
          <a:p>
            <a:r>
              <a:rPr lang="cs-CZ" dirty="0"/>
              <a:t>němčina „zrovnoprávněna“ s češtinou</a:t>
            </a:r>
          </a:p>
        </p:txBody>
      </p:sp>
    </p:spTree>
    <p:extLst>
      <p:ext uri="{BB962C8B-B14F-4D97-AF65-F5344CB8AC3E}">
        <p14:creationId xmlns:p14="http://schemas.microsoft.com/office/powerpoint/2010/main" xmlns="" val="202430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1EB41F2-E181-4D4D-9131-A30F6B0AE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D63CC92-C517-4C71-9222-4579252CD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270839"/>
          </a:xfrm>
          <a:custGeom>
            <a:avLst/>
            <a:gdLst>
              <a:gd name="connsiteX0" fmla="*/ 0 w 12192000"/>
              <a:gd name="connsiteY0" fmla="*/ 0 h 2270839"/>
              <a:gd name="connsiteX1" fmla="*/ 12192000 w 12192000"/>
              <a:gd name="connsiteY1" fmla="*/ 0 h 2270839"/>
              <a:gd name="connsiteX2" fmla="*/ 12192000 w 12192000"/>
              <a:gd name="connsiteY2" fmla="*/ 213719 h 2270839"/>
              <a:gd name="connsiteX3" fmla="*/ 12192000 w 12192000"/>
              <a:gd name="connsiteY3" fmla="*/ 471948 h 2270839"/>
              <a:gd name="connsiteX4" fmla="*/ 12192000 w 12192000"/>
              <a:gd name="connsiteY4" fmla="*/ 519830 h 2270839"/>
              <a:gd name="connsiteX5" fmla="*/ 12192000 w 12192000"/>
              <a:gd name="connsiteY5" fmla="*/ 744793 h 2270839"/>
              <a:gd name="connsiteX6" fmla="*/ 12192000 w 12192000"/>
              <a:gd name="connsiteY6" fmla="*/ 1754021 h 2270839"/>
              <a:gd name="connsiteX7" fmla="*/ 11957522 w 12192000"/>
              <a:gd name="connsiteY7" fmla="*/ 1797923 h 2270839"/>
              <a:gd name="connsiteX8" fmla="*/ 11679973 w 12192000"/>
              <a:gd name="connsiteY8" fmla="*/ 1847667 h 2270839"/>
              <a:gd name="connsiteX9" fmla="*/ 11401197 w 12192000"/>
              <a:gd name="connsiteY9" fmla="*/ 1896360 h 2270839"/>
              <a:gd name="connsiteX10" fmla="*/ 11121192 w 12192000"/>
              <a:gd name="connsiteY10" fmla="*/ 1938046 h 2270839"/>
              <a:gd name="connsiteX11" fmla="*/ 10842416 w 12192000"/>
              <a:gd name="connsiteY11" fmla="*/ 1980083 h 2270839"/>
              <a:gd name="connsiteX12" fmla="*/ 10562411 w 12192000"/>
              <a:gd name="connsiteY12" fmla="*/ 2019318 h 2270839"/>
              <a:gd name="connsiteX13" fmla="*/ 10286091 w 12192000"/>
              <a:gd name="connsiteY13" fmla="*/ 2052947 h 2270839"/>
              <a:gd name="connsiteX14" fmla="*/ 10006086 w 12192000"/>
              <a:gd name="connsiteY14" fmla="*/ 2084825 h 2270839"/>
              <a:gd name="connsiteX15" fmla="*/ 9727310 w 12192000"/>
              <a:gd name="connsiteY15" fmla="*/ 2113901 h 2270839"/>
              <a:gd name="connsiteX16" fmla="*/ 9453445 w 12192000"/>
              <a:gd name="connsiteY16" fmla="*/ 2139123 h 2270839"/>
              <a:gd name="connsiteX17" fmla="*/ 9175897 w 12192000"/>
              <a:gd name="connsiteY17" fmla="*/ 2164345 h 2270839"/>
              <a:gd name="connsiteX18" fmla="*/ 8902033 w 12192000"/>
              <a:gd name="connsiteY18" fmla="*/ 2185364 h 2270839"/>
              <a:gd name="connsiteX19" fmla="*/ 8628169 w 12192000"/>
              <a:gd name="connsiteY19" fmla="*/ 2201828 h 2270839"/>
              <a:gd name="connsiteX20" fmla="*/ 8355533 w 12192000"/>
              <a:gd name="connsiteY20" fmla="*/ 2218994 h 2270839"/>
              <a:gd name="connsiteX21" fmla="*/ 8085353 w 12192000"/>
              <a:gd name="connsiteY21" fmla="*/ 2233356 h 2270839"/>
              <a:gd name="connsiteX22" fmla="*/ 7817629 w 12192000"/>
              <a:gd name="connsiteY22" fmla="*/ 2243515 h 2270839"/>
              <a:gd name="connsiteX23" fmla="*/ 7549905 w 12192000"/>
              <a:gd name="connsiteY23" fmla="*/ 2252273 h 2270839"/>
              <a:gd name="connsiteX24" fmla="*/ 7284638 w 12192000"/>
              <a:gd name="connsiteY24" fmla="*/ 2260680 h 2270839"/>
              <a:gd name="connsiteX25" fmla="*/ 7023055 w 12192000"/>
              <a:gd name="connsiteY25" fmla="*/ 2264534 h 2270839"/>
              <a:gd name="connsiteX26" fmla="*/ 6761472 w 12192000"/>
              <a:gd name="connsiteY26" fmla="*/ 2268737 h 2270839"/>
              <a:gd name="connsiteX27" fmla="*/ 6503573 w 12192000"/>
              <a:gd name="connsiteY27" fmla="*/ 2270839 h 2270839"/>
              <a:gd name="connsiteX28" fmla="*/ 6248130 w 12192000"/>
              <a:gd name="connsiteY28" fmla="*/ 2268737 h 2270839"/>
              <a:gd name="connsiteX29" fmla="*/ 5995144 w 12192000"/>
              <a:gd name="connsiteY29" fmla="*/ 2268737 h 2270839"/>
              <a:gd name="connsiteX30" fmla="*/ 5744613 w 12192000"/>
              <a:gd name="connsiteY30" fmla="*/ 2264534 h 2270839"/>
              <a:gd name="connsiteX31" fmla="*/ 5498995 w 12192000"/>
              <a:gd name="connsiteY31" fmla="*/ 2258228 h 2270839"/>
              <a:gd name="connsiteX32" fmla="*/ 5255834 w 12192000"/>
              <a:gd name="connsiteY32" fmla="*/ 2252273 h 2270839"/>
              <a:gd name="connsiteX33" fmla="*/ 5017584 w 12192000"/>
              <a:gd name="connsiteY33" fmla="*/ 2245617 h 2270839"/>
              <a:gd name="connsiteX34" fmla="*/ 4780562 w 12192000"/>
              <a:gd name="connsiteY34" fmla="*/ 2235458 h 2270839"/>
              <a:gd name="connsiteX35" fmla="*/ 4547227 w 12192000"/>
              <a:gd name="connsiteY35" fmla="*/ 2224598 h 2270839"/>
              <a:gd name="connsiteX36" fmla="*/ 4318800 w 12192000"/>
              <a:gd name="connsiteY36" fmla="*/ 2214790 h 2270839"/>
              <a:gd name="connsiteX37" fmla="*/ 3873004 w 12192000"/>
              <a:gd name="connsiteY37" fmla="*/ 2187115 h 2270839"/>
              <a:gd name="connsiteX38" fmla="*/ 3445628 w 12192000"/>
              <a:gd name="connsiteY38" fmla="*/ 2157690 h 2270839"/>
              <a:gd name="connsiteX39" fmla="*/ 3035446 w 12192000"/>
              <a:gd name="connsiteY39" fmla="*/ 2126862 h 2270839"/>
              <a:gd name="connsiteX40" fmla="*/ 2647370 w 12192000"/>
              <a:gd name="connsiteY40" fmla="*/ 2092883 h 2270839"/>
              <a:gd name="connsiteX41" fmla="*/ 2276487 w 12192000"/>
              <a:gd name="connsiteY41" fmla="*/ 2057501 h 2270839"/>
              <a:gd name="connsiteX42" fmla="*/ 1932621 w 12192000"/>
              <a:gd name="connsiteY42" fmla="*/ 2019318 h 2270839"/>
              <a:gd name="connsiteX43" fmla="*/ 1609634 w 12192000"/>
              <a:gd name="connsiteY43" fmla="*/ 1981835 h 2270839"/>
              <a:gd name="connsiteX44" fmla="*/ 1312435 w 12192000"/>
              <a:gd name="connsiteY44" fmla="*/ 1944352 h 2270839"/>
              <a:gd name="connsiteX45" fmla="*/ 1039799 w 12192000"/>
              <a:gd name="connsiteY45" fmla="*/ 1908971 h 2270839"/>
              <a:gd name="connsiteX46" fmla="*/ 797865 w 12192000"/>
              <a:gd name="connsiteY46" fmla="*/ 1875341 h 2270839"/>
              <a:gd name="connsiteX47" fmla="*/ 579265 w 12192000"/>
              <a:gd name="connsiteY47" fmla="*/ 1843463 h 2270839"/>
              <a:gd name="connsiteX48" fmla="*/ 395052 w 12192000"/>
              <a:gd name="connsiteY48" fmla="*/ 1816840 h 2270839"/>
              <a:gd name="connsiteX49" fmla="*/ 240312 w 12192000"/>
              <a:gd name="connsiteY49" fmla="*/ 1791617 h 2270839"/>
              <a:gd name="connsiteX50" fmla="*/ 27853 w 12192000"/>
              <a:gd name="connsiteY50" fmla="*/ 1755536 h 2270839"/>
              <a:gd name="connsiteX51" fmla="*/ 0 w 12192000"/>
              <a:gd name="connsiteY51" fmla="*/ 1750823 h 2270839"/>
              <a:gd name="connsiteX52" fmla="*/ 0 w 12192000"/>
              <a:gd name="connsiteY52" fmla="*/ 744793 h 2270839"/>
              <a:gd name="connsiteX53" fmla="*/ 0 w 12192000"/>
              <a:gd name="connsiteY53" fmla="*/ 519830 h 2270839"/>
              <a:gd name="connsiteX54" fmla="*/ 0 w 12192000"/>
              <a:gd name="connsiteY54" fmla="*/ 471948 h 2270839"/>
              <a:gd name="connsiteX55" fmla="*/ 0 w 12192000"/>
              <a:gd name="connsiteY55" fmla="*/ 213719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270839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A39FDC-39F4-4CB7-873B-8D786EC02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00" b="63148"/>
          <a:stretch/>
        </p:blipFill>
        <p:spPr>
          <a:xfrm>
            <a:off x="4071257" y="1"/>
            <a:ext cx="8117568" cy="2270839"/>
          </a:xfrm>
          <a:custGeom>
            <a:avLst/>
            <a:gdLst>
              <a:gd name="connsiteX0" fmla="*/ 0 w 8117568"/>
              <a:gd name="connsiteY0" fmla="*/ 0 h 2270839"/>
              <a:gd name="connsiteX1" fmla="*/ 8117568 w 8117568"/>
              <a:gd name="connsiteY1" fmla="*/ 0 h 2270839"/>
              <a:gd name="connsiteX2" fmla="*/ 8117568 w 8117568"/>
              <a:gd name="connsiteY2" fmla="*/ 1754616 h 2270839"/>
              <a:gd name="connsiteX3" fmla="*/ 7886265 w 8117568"/>
              <a:gd name="connsiteY3" fmla="*/ 1797923 h 2270839"/>
              <a:gd name="connsiteX4" fmla="*/ 7608716 w 8117568"/>
              <a:gd name="connsiteY4" fmla="*/ 1847667 h 2270839"/>
              <a:gd name="connsiteX5" fmla="*/ 7329940 w 8117568"/>
              <a:gd name="connsiteY5" fmla="*/ 1896360 h 2270839"/>
              <a:gd name="connsiteX6" fmla="*/ 7049935 w 8117568"/>
              <a:gd name="connsiteY6" fmla="*/ 1938046 h 2270839"/>
              <a:gd name="connsiteX7" fmla="*/ 6771159 w 8117568"/>
              <a:gd name="connsiteY7" fmla="*/ 1980083 h 2270839"/>
              <a:gd name="connsiteX8" fmla="*/ 6491154 w 8117568"/>
              <a:gd name="connsiteY8" fmla="*/ 2019318 h 2270839"/>
              <a:gd name="connsiteX9" fmla="*/ 6214834 w 8117568"/>
              <a:gd name="connsiteY9" fmla="*/ 2052947 h 2270839"/>
              <a:gd name="connsiteX10" fmla="*/ 5934829 w 8117568"/>
              <a:gd name="connsiteY10" fmla="*/ 2084825 h 2270839"/>
              <a:gd name="connsiteX11" fmla="*/ 5656053 w 8117568"/>
              <a:gd name="connsiteY11" fmla="*/ 2113901 h 2270839"/>
              <a:gd name="connsiteX12" fmla="*/ 5382188 w 8117568"/>
              <a:gd name="connsiteY12" fmla="*/ 2139123 h 2270839"/>
              <a:gd name="connsiteX13" fmla="*/ 5104640 w 8117568"/>
              <a:gd name="connsiteY13" fmla="*/ 2164345 h 2270839"/>
              <a:gd name="connsiteX14" fmla="*/ 4830776 w 8117568"/>
              <a:gd name="connsiteY14" fmla="*/ 2185364 h 2270839"/>
              <a:gd name="connsiteX15" fmla="*/ 4556912 w 8117568"/>
              <a:gd name="connsiteY15" fmla="*/ 2201828 h 2270839"/>
              <a:gd name="connsiteX16" fmla="*/ 4284276 w 8117568"/>
              <a:gd name="connsiteY16" fmla="*/ 2218994 h 2270839"/>
              <a:gd name="connsiteX17" fmla="*/ 4014096 w 8117568"/>
              <a:gd name="connsiteY17" fmla="*/ 2233356 h 2270839"/>
              <a:gd name="connsiteX18" fmla="*/ 3746372 w 8117568"/>
              <a:gd name="connsiteY18" fmla="*/ 2243515 h 2270839"/>
              <a:gd name="connsiteX19" fmla="*/ 3478648 w 8117568"/>
              <a:gd name="connsiteY19" fmla="*/ 2252273 h 2270839"/>
              <a:gd name="connsiteX20" fmla="*/ 3213381 w 8117568"/>
              <a:gd name="connsiteY20" fmla="*/ 2260680 h 2270839"/>
              <a:gd name="connsiteX21" fmla="*/ 2951798 w 8117568"/>
              <a:gd name="connsiteY21" fmla="*/ 2264534 h 2270839"/>
              <a:gd name="connsiteX22" fmla="*/ 2690215 w 8117568"/>
              <a:gd name="connsiteY22" fmla="*/ 2268737 h 2270839"/>
              <a:gd name="connsiteX23" fmla="*/ 2432316 w 8117568"/>
              <a:gd name="connsiteY23" fmla="*/ 2270839 h 2270839"/>
              <a:gd name="connsiteX24" fmla="*/ 2176873 w 8117568"/>
              <a:gd name="connsiteY24" fmla="*/ 2268737 h 2270839"/>
              <a:gd name="connsiteX25" fmla="*/ 1923887 w 8117568"/>
              <a:gd name="connsiteY25" fmla="*/ 2268737 h 2270839"/>
              <a:gd name="connsiteX26" fmla="*/ 1673356 w 8117568"/>
              <a:gd name="connsiteY26" fmla="*/ 2264534 h 2270839"/>
              <a:gd name="connsiteX27" fmla="*/ 1427738 w 8117568"/>
              <a:gd name="connsiteY27" fmla="*/ 2258228 h 2270839"/>
              <a:gd name="connsiteX28" fmla="*/ 1184577 w 8117568"/>
              <a:gd name="connsiteY28" fmla="*/ 2252273 h 2270839"/>
              <a:gd name="connsiteX29" fmla="*/ 946327 w 8117568"/>
              <a:gd name="connsiteY29" fmla="*/ 2245617 h 2270839"/>
              <a:gd name="connsiteX30" fmla="*/ 709305 w 8117568"/>
              <a:gd name="connsiteY30" fmla="*/ 2235458 h 2270839"/>
              <a:gd name="connsiteX31" fmla="*/ 475970 w 8117568"/>
              <a:gd name="connsiteY31" fmla="*/ 2224598 h 2270839"/>
              <a:gd name="connsiteX32" fmla="*/ 247543 w 8117568"/>
              <a:gd name="connsiteY32" fmla="*/ 2214790 h 2270839"/>
              <a:gd name="connsiteX33" fmla="*/ 0 w 8117568"/>
              <a:gd name="connsiteY33" fmla="*/ 2199423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17568" h="2270839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9388CC5-C13A-5E4F-82B4-F9024971A416}"/>
              </a:ext>
            </a:extLst>
          </p:cNvPr>
          <p:cNvSpPr txBox="1"/>
          <p:nvPr/>
        </p:nvSpPr>
        <p:spPr>
          <a:xfrm>
            <a:off x="2625229" y="3179424"/>
            <a:ext cx="1052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+mj-lt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3819949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607C41-B90F-384B-A027-27FA9634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rekatolizace doby pobělohorské</a:t>
            </a:r>
          </a:p>
        </p:txBody>
      </p:sp>
      <p:pic>
        <p:nvPicPr>
          <p:cNvPr id="5" name="Obrázek 4" descr="Obsah obrázku text, údolí, exteriér, kaňon&#10;&#10;Popis byl vytvořen automaticky">
            <a:extLst>
              <a:ext uri="{FF2B5EF4-FFF2-40B4-BE49-F238E27FC236}">
                <a16:creationId xmlns:a16="http://schemas.microsoft.com/office/drawing/2014/main" xmlns="" id="{46E9D77D-DF45-A74B-8AE8-ED944E25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6" r="26798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8A9438-B95E-B746-8C1F-F20E6096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452530" cy="5244235"/>
          </a:xfrm>
        </p:spPr>
        <p:txBody>
          <a:bodyPr>
            <a:normAutofit/>
          </a:bodyPr>
          <a:lstStyle/>
          <a:p>
            <a:r>
              <a:rPr lang="cs-CZ" dirty="0"/>
              <a:t>předbělohorská doba - </a:t>
            </a:r>
            <a:r>
              <a:rPr lang="cs-CZ" dirty="0" err="1"/>
              <a:t>nekotolíci</a:t>
            </a:r>
            <a:r>
              <a:rPr lang="cs-CZ" dirty="0"/>
              <a:t> převažují – 70 – 90 %</a:t>
            </a:r>
          </a:p>
          <a:p>
            <a:r>
              <a:rPr lang="cs-CZ" dirty="0"/>
              <a:t>kališníci</a:t>
            </a:r>
          </a:p>
          <a:p>
            <a:r>
              <a:rPr lang="cs-CZ" dirty="0"/>
              <a:t>Jednota Bratrská</a:t>
            </a:r>
          </a:p>
          <a:p>
            <a:r>
              <a:rPr lang="cs-CZ" dirty="0"/>
              <a:t>postupně roste počet katolíků</a:t>
            </a:r>
          </a:p>
          <a:p>
            <a:r>
              <a:rPr lang="cs-CZ" dirty="0"/>
              <a:t>8. listopad 1620 - bitva na Bílé hoře</a:t>
            </a:r>
          </a:p>
          <a:p>
            <a:r>
              <a:rPr lang="cs-CZ" dirty="0"/>
              <a:t>princip </a:t>
            </a:r>
            <a:r>
              <a:rPr lang="cs-CZ" b="1" dirty="0" err="1"/>
              <a:t>Cuius</a:t>
            </a:r>
            <a:r>
              <a:rPr lang="cs-CZ" b="1" dirty="0"/>
              <a:t> </a:t>
            </a:r>
            <a:r>
              <a:rPr lang="cs-CZ" b="1" dirty="0" err="1"/>
              <a:t>regio</a:t>
            </a:r>
            <a:r>
              <a:rPr lang="cs-CZ" b="1" dirty="0"/>
              <a:t>, </a:t>
            </a:r>
            <a:r>
              <a:rPr lang="cs-CZ" b="1" dirty="0" err="1"/>
              <a:t>eius</a:t>
            </a:r>
            <a:r>
              <a:rPr lang="cs-CZ" b="1" dirty="0"/>
              <a:t> </a:t>
            </a:r>
            <a:r>
              <a:rPr lang="cs-CZ" b="1" dirty="0" err="1"/>
              <a:t>religio</a:t>
            </a:r>
            <a:endParaRPr lang="cs-CZ" dirty="0"/>
          </a:p>
          <a:p>
            <a:r>
              <a:rPr lang="cs-CZ" dirty="0"/>
              <a:t>vítězství vojsk katolické ligy a jejich spojenců</a:t>
            </a:r>
          </a:p>
          <a:p>
            <a:r>
              <a:rPr lang="cs-CZ" dirty="0"/>
              <a:t>začátek násilné formy rekatolizace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044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CE26DF-C93B-BB49-8301-55C25731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cs-CZ" sz="3300" dirty="0"/>
              <a:t>rekatolizace doby pobělohorské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F39D129-FEA6-0349-ABA8-B3D5E933B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cs-CZ" dirty="0"/>
              <a:t>rekatolizace probíhá dvěma způsoby:</a:t>
            </a:r>
          </a:p>
          <a:p>
            <a:r>
              <a:rPr lang="cs-CZ" dirty="0"/>
              <a:t>tvrdou - nekompromisní metodou</a:t>
            </a:r>
          </a:p>
          <a:p>
            <a:r>
              <a:rPr lang="cs-CZ" dirty="0"/>
              <a:t>ta je v této době častá, misionáře doprovází ozbrojený doprovod – používá se nátlak</a:t>
            </a:r>
          </a:p>
          <a:p>
            <a:r>
              <a:rPr lang="cs-CZ" dirty="0"/>
              <a:t>Jan </a:t>
            </a:r>
            <a:r>
              <a:rPr lang="cs-CZ" dirty="0" err="1"/>
              <a:t>Caramuel</a:t>
            </a:r>
            <a:r>
              <a:rPr lang="cs-CZ" dirty="0"/>
              <a:t> z Lobkovic</a:t>
            </a:r>
          </a:p>
          <a:p>
            <a:r>
              <a:rPr lang="cs-CZ" dirty="0"/>
              <a:t>mírnější -  postupnou metodou, často zaměření na vzdělání</a:t>
            </a:r>
          </a:p>
          <a:p>
            <a:r>
              <a:rPr lang="cs-CZ" dirty="0"/>
              <a:t>Arnošt z </a:t>
            </a:r>
            <a:r>
              <a:rPr lang="cs-CZ" dirty="0" err="1"/>
              <a:t>Harrachu</a:t>
            </a:r>
            <a:r>
              <a:rPr lang="cs-CZ" dirty="0"/>
              <a:t> a František z </a:t>
            </a:r>
            <a:r>
              <a:rPr lang="cs-CZ" dirty="0" err="1"/>
              <a:t>Ditrichštejna</a:t>
            </a:r>
            <a:endParaRPr lang="cs-CZ" dirty="0"/>
          </a:p>
          <a:p>
            <a:r>
              <a:rPr lang="cs-CZ" dirty="0"/>
              <a:t>dva důležité dokumenty: </a:t>
            </a:r>
            <a:r>
              <a:rPr lang="cs-CZ" dirty="0" smtClean="0"/>
              <a:t>Obnovené zřízení </a:t>
            </a:r>
            <a:r>
              <a:rPr lang="cs-CZ" dirty="0"/>
              <a:t>zemské a Rekatolizační patent Ferdinanda II.</a:t>
            </a:r>
          </a:p>
          <a:p>
            <a:endParaRPr lang="cs-CZ" dirty="0"/>
          </a:p>
        </p:txBody>
      </p:sp>
      <p:pic>
        <p:nvPicPr>
          <p:cNvPr id="6" name="Obrázek 5" descr="Obsah obrázku text, staré, bílá, staré ale dobré&#10;&#10;Popis byl vytvořen automaticky">
            <a:extLst>
              <a:ext uri="{FF2B5EF4-FFF2-40B4-BE49-F238E27FC236}">
                <a16:creationId xmlns:a16="http://schemas.microsoft.com/office/drawing/2014/main" xmlns="" id="{56D46F95-24E8-7546-B439-604945EC5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9443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5665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82CDA4-028F-BB47-8DA6-421D66D2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Rekatolizační patent </a:t>
            </a:r>
            <a:r>
              <a:rPr lang="cs-CZ" dirty="0" err="1"/>
              <a:t>ferdinanda</a:t>
            </a:r>
            <a:r>
              <a:rPr lang="cs-CZ" dirty="0"/>
              <a:t> </a:t>
            </a:r>
            <a:r>
              <a:rPr lang="cs-CZ" dirty="0" err="1"/>
              <a:t>ii</a:t>
            </a:r>
            <a:r>
              <a:rPr lang="cs-CZ" dirty="0"/>
              <a:t>.</a:t>
            </a: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xmlns="" id="{703D95F1-3AE7-E840-AAEB-433671B04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4219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E8929C-447B-264D-A4DB-AF6F1C3A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sjednocování víry obyvatelstva s panovníkem je dlouhodobý proces</a:t>
            </a:r>
          </a:p>
          <a:p>
            <a:pPr>
              <a:lnSpc>
                <a:spcPct val="90000"/>
              </a:lnSpc>
            </a:pPr>
            <a:r>
              <a:rPr lang="cs-CZ" sz="1500"/>
              <a:t>31.7.1627 – vydán patent</a:t>
            </a:r>
          </a:p>
          <a:p>
            <a:pPr>
              <a:lnSpc>
                <a:spcPct val="90000"/>
              </a:lnSpc>
            </a:pPr>
            <a:r>
              <a:rPr lang="cs-CZ" sz="1500"/>
              <a:t>tímto dokumentem vypověděl císař veškeré nekatolické šlechtice, kteří odmítli přistoupit ke katolictví</a:t>
            </a:r>
          </a:p>
          <a:p>
            <a:pPr>
              <a:lnSpc>
                <a:spcPct val="90000"/>
              </a:lnSpc>
            </a:pPr>
            <a:r>
              <a:rPr lang="cs-CZ" sz="1500"/>
              <a:t>vydán německy (symbolický význam)</a:t>
            </a:r>
          </a:p>
          <a:p>
            <a:pPr>
              <a:lnSpc>
                <a:spcPct val="90000"/>
              </a:lnSpc>
            </a:pPr>
            <a:r>
              <a:rPr lang="cs-CZ" sz="1500"/>
              <a:t>ustanoveny i rekatolizační komise</a:t>
            </a:r>
          </a:p>
          <a:p>
            <a:pPr>
              <a:lnSpc>
                <a:spcPct val="90000"/>
              </a:lnSpc>
            </a:pPr>
            <a:r>
              <a:rPr lang="cs-CZ" sz="1500"/>
              <a:t>jsou zde ustanoveni také reformační komisaři, ti mají přesvědčit lid o změně víry</a:t>
            </a:r>
          </a:p>
          <a:p>
            <a:pPr>
              <a:lnSpc>
                <a:spcPct val="90000"/>
              </a:lnSpc>
            </a:pPr>
            <a:r>
              <a:rPr lang="cs-CZ" sz="1500"/>
              <a:t>panovník je svým královským úřadem zavázán pečovat o blaho a spásu duších svých poddaných</a:t>
            </a:r>
          </a:p>
          <a:p>
            <a:pPr>
              <a:lnSpc>
                <a:spcPct val="90000"/>
              </a:lnSpc>
            </a:pPr>
            <a:endParaRPr lang="cs-CZ" sz="1500"/>
          </a:p>
          <a:p>
            <a:pPr>
              <a:lnSpc>
                <a:spcPct val="90000"/>
              </a:lnSpc>
            </a:pPr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xmlns="" val="1723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ECFFDC-94DB-4DA3-94FE-22FEDDA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D75EE2-CF15-45F1-A961-37B449E21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49A7B-A5D8-6C45-A6DF-F5333A41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75" y="-1213493"/>
            <a:ext cx="7189704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OBNOVENÍ ŘÍZENÍ ZEMSKÉ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C969008-4D99-C147-864F-2FEB4861B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24" y="1873951"/>
            <a:ext cx="6710483" cy="4572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900" dirty="0" err="1"/>
              <a:t>dokument</a:t>
            </a:r>
            <a:r>
              <a:rPr lang="en-US" sz="1900" dirty="0"/>
              <a:t> z 10. </a:t>
            </a:r>
            <a:r>
              <a:rPr lang="en-US" sz="1900" dirty="0" err="1"/>
              <a:t>května</a:t>
            </a:r>
            <a:r>
              <a:rPr lang="en-US" sz="1900" dirty="0"/>
              <a:t> 1627 (pro </a:t>
            </a:r>
            <a:r>
              <a:rPr lang="en-US" sz="1900" dirty="0" err="1"/>
              <a:t>Čechy</a:t>
            </a:r>
            <a:r>
              <a:rPr lang="en-US" sz="1900" dirty="0"/>
              <a:t>)</a:t>
            </a:r>
          </a:p>
          <a:p>
            <a:r>
              <a:rPr lang="en-US" sz="1900" dirty="0"/>
              <a:t>pro </a:t>
            </a:r>
            <a:r>
              <a:rPr lang="en-US" sz="1900" dirty="0" err="1"/>
              <a:t>Moravu</a:t>
            </a:r>
            <a:r>
              <a:rPr lang="en-US" sz="1900" dirty="0"/>
              <a:t> </a:t>
            </a:r>
            <a:r>
              <a:rPr lang="en-US" sz="1900" dirty="0" err="1"/>
              <a:t>byl</a:t>
            </a:r>
            <a:r>
              <a:rPr lang="en-US" sz="1900" dirty="0"/>
              <a:t> </a:t>
            </a:r>
            <a:r>
              <a:rPr lang="en-US" sz="1900" dirty="0" err="1"/>
              <a:t>vydán</a:t>
            </a:r>
            <a:r>
              <a:rPr lang="en-US" sz="1900" dirty="0"/>
              <a:t> o </a:t>
            </a:r>
            <a:r>
              <a:rPr lang="en-US" sz="1900" dirty="0" err="1"/>
              <a:t>rok</a:t>
            </a:r>
            <a:r>
              <a:rPr lang="en-US" sz="1900" dirty="0"/>
              <a:t> </a:t>
            </a:r>
            <a:r>
              <a:rPr lang="en-US" sz="1900" dirty="0" err="1"/>
              <a:t>později</a:t>
            </a:r>
            <a:endParaRPr lang="en-US" sz="1900" dirty="0"/>
          </a:p>
          <a:p>
            <a:r>
              <a:rPr lang="en-US" sz="1900" dirty="0" err="1"/>
              <a:t>podíleli</a:t>
            </a:r>
            <a:r>
              <a:rPr lang="en-US" sz="1900" dirty="0"/>
              <a:t> se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něm</a:t>
            </a:r>
            <a:r>
              <a:rPr lang="en-US" sz="1900" dirty="0"/>
              <a:t> </a:t>
            </a:r>
            <a:r>
              <a:rPr lang="cs-CZ" sz="1900" dirty="0"/>
              <a:t>Arnošt z </a:t>
            </a:r>
            <a:r>
              <a:rPr lang="cs-CZ" sz="1900" dirty="0" err="1"/>
              <a:t>Harrachu</a:t>
            </a:r>
            <a:r>
              <a:rPr lang="cs-CZ" sz="1900" dirty="0"/>
              <a:t> a František z </a:t>
            </a:r>
            <a:r>
              <a:rPr lang="cs-CZ" sz="1900" dirty="0" err="1"/>
              <a:t>Ditrichštejna</a:t>
            </a:r>
            <a:endParaRPr lang="cs-CZ" sz="1900" dirty="0"/>
          </a:p>
          <a:p>
            <a:r>
              <a:rPr lang="cs-CZ" sz="1900" dirty="0"/>
              <a:t>byl jím: 	1) uzákoněn panovnický absolutismus</a:t>
            </a:r>
          </a:p>
          <a:p>
            <a:pPr marL="0" indent="0">
              <a:buNone/>
            </a:pPr>
            <a:r>
              <a:rPr lang="cs-CZ" sz="1900" dirty="0"/>
              <a:t>			2) ZKČ prohlášeny za dědičnou pro Habsburky</a:t>
            </a:r>
          </a:p>
          <a:p>
            <a:pPr marL="0" indent="0">
              <a:buNone/>
            </a:pPr>
            <a:r>
              <a:rPr lang="cs-CZ" sz="1900" dirty="0"/>
              <a:t>			3) katolictví povoleno jako jediné vyznání </a:t>
            </a:r>
          </a:p>
          <a:p>
            <a:pPr marL="0" indent="0">
              <a:buNone/>
            </a:pPr>
            <a:r>
              <a:rPr lang="cs-CZ" sz="1900" dirty="0"/>
              <a:t>			4) duchovenstvo má na sněmu první místo</a:t>
            </a:r>
          </a:p>
          <a:p>
            <a:pPr marL="0" indent="0">
              <a:buNone/>
            </a:pPr>
            <a:r>
              <a:rPr lang="cs-CZ" sz="1900" dirty="0"/>
              <a:t>			5) němčina zrovnoprávněna s češtinou</a:t>
            </a:r>
          </a:p>
          <a:p>
            <a:pPr marL="0" indent="0">
              <a:buNone/>
            </a:pPr>
            <a:r>
              <a:rPr lang="cs-CZ" sz="1900" dirty="0"/>
              <a:t>			6) stavům zůstala možnost povolovat, rozvrhovat a 				vybírat daně</a:t>
            </a:r>
          </a:p>
          <a:p>
            <a:pPr marL="0" indent="0">
              <a:buNone/>
            </a:pPr>
            <a:r>
              <a:rPr lang="cs-CZ" sz="1900" dirty="0"/>
              <a:t>			7) zemské úředníky jmenuje panovník</a:t>
            </a:r>
          </a:p>
          <a:p>
            <a:pPr marL="0" indent="0">
              <a:buNone/>
            </a:pPr>
            <a:r>
              <a:rPr lang="cs-CZ" sz="1900" dirty="0"/>
              <a:t>			8) ústní řízení bylo nahrazeno </a:t>
            </a:r>
            <a:r>
              <a:rPr lang="cs-CZ" dirty="0"/>
              <a:t>písemným</a:t>
            </a:r>
          </a:p>
          <a:p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xmlns="" id="{1FDACDA3-DEF9-244A-B67B-CBACC70F1D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4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39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D19CB2-52A2-4645-BB84-0602AA5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Arnošt </a:t>
            </a:r>
            <a:r>
              <a:rPr lang="cs-CZ" dirty="0" err="1"/>
              <a:t>vojtěch</a:t>
            </a:r>
            <a:r>
              <a:rPr lang="cs-CZ" dirty="0"/>
              <a:t> z </a:t>
            </a:r>
            <a:r>
              <a:rPr lang="cs-CZ" dirty="0" err="1"/>
              <a:t>Harrachu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D1BED2B1-5D00-6C43-8076-FECE59EB8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" r="-2" b="12778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5CA032B-6E66-4F5E-88FC-337085EE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en-US" dirty="0"/>
              <a:t>4.listopadu 1598 – 25. </a:t>
            </a:r>
            <a:r>
              <a:rPr lang="en-US" dirty="0" err="1"/>
              <a:t>říjen</a:t>
            </a:r>
            <a:r>
              <a:rPr lang="en-US" dirty="0"/>
              <a:t> 1667</a:t>
            </a:r>
          </a:p>
          <a:p>
            <a:r>
              <a:rPr lang="en-US" dirty="0" err="1"/>
              <a:t>druhorozený</a:t>
            </a:r>
            <a:r>
              <a:rPr lang="en-US" dirty="0"/>
              <a:t> syn, </a:t>
            </a:r>
            <a:r>
              <a:rPr lang="en-US" dirty="0" err="1"/>
              <a:t>šlechtický</a:t>
            </a:r>
            <a:r>
              <a:rPr lang="en-US" dirty="0"/>
              <a:t> </a:t>
            </a:r>
            <a:r>
              <a:rPr lang="en-US" dirty="0" err="1"/>
              <a:t>původ</a:t>
            </a:r>
            <a:endParaRPr lang="en-US" dirty="0"/>
          </a:p>
          <a:p>
            <a:r>
              <a:rPr lang="en-US" dirty="0" err="1"/>
              <a:t>příbuzní</a:t>
            </a:r>
            <a:r>
              <a:rPr lang="en-US" dirty="0"/>
              <a:t> – Izabela </a:t>
            </a:r>
            <a:r>
              <a:rPr lang="en-US" dirty="0" err="1"/>
              <a:t>Kateřina</a:t>
            </a:r>
            <a:r>
              <a:rPr lang="en-US" dirty="0"/>
              <a:t> a Leonard VII.</a:t>
            </a:r>
          </a:p>
          <a:p>
            <a:r>
              <a:rPr lang="en-US" dirty="0" err="1"/>
              <a:t>duchovní</a:t>
            </a:r>
            <a:r>
              <a:rPr lang="en-US" dirty="0"/>
              <a:t> cesta</a:t>
            </a:r>
          </a:p>
          <a:p>
            <a:r>
              <a:rPr lang="en-US" dirty="0"/>
              <a:t>13. </a:t>
            </a:r>
            <a:r>
              <a:rPr lang="en-US" dirty="0" err="1"/>
              <a:t>pražský</a:t>
            </a:r>
            <a:r>
              <a:rPr lang="en-US" dirty="0"/>
              <a:t> </a:t>
            </a:r>
            <a:r>
              <a:rPr lang="en-US" dirty="0" err="1"/>
              <a:t>arcibiskup</a:t>
            </a:r>
            <a:endParaRPr lang="en-US" dirty="0"/>
          </a:p>
          <a:p>
            <a:r>
              <a:rPr lang="en-US" dirty="0" err="1"/>
              <a:t>důležitý</a:t>
            </a:r>
            <a:r>
              <a:rPr lang="en-US" dirty="0"/>
              <a:t> </a:t>
            </a:r>
            <a:r>
              <a:rPr lang="en-US" dirty="0" err="1"/>
              <a:t>rádce</a:t>
            </a:r>
            <a:r>
              <a:rPr lang="en-US" dirty="0"/>
              <a:t> </a:t>
            </a:r>
            <a:r>
              <a:rPr lang="en-US" dirty="0" err="1"/>
              <a:t>Habsburků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53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D19CB2-52A2-4645-BB84-0602AA5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Arnošt </a:t>
            </a:r>
            <a:r>
              <a:rPr lang="cs-CZ" dirty="0" err="1"/>
              <a:t>vojtěch</a:t>
            </a:r>
            <a:r>
              <a:rPr lang="cs-CZ" dirty="0"/>
              <a:t> z </a:t>
            </a:r>
            <a:r>
              <a:rPr lang="cs-CZ" dirty="0" err="1"/>
              <a:t>Harrachu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D1BED2B1-5D00-6C43-8076-FECE59EB8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r="-2" b="12778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5CA032B-6E66-4F5E-88FC-337085EE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vedl</a:t>
            </a:r>
            <a:r>
              <a:rPr lang="en-US" dirty="0"/>
              <a:t> </a:t>
            </a:r>
            <a:r>
              <a:rPr lang="en-US" dirty="0" err="1"/>
              <a:t>rekatolizaci</a:t>
            </a:r>
            <a:r>
              <a:rPr lang="en-US" dirty="0"/>
              <a:t> v </a:t>
            </a:r>
            <a:r>
              <a:rPr lang="en-US" dirty="0" err="1"/>
              <a:t>Čechách</a:t>
            </a:r>
            <a:endParaRPr lang="en-US" dirty="0"/>
          </a:p>
          <a:p>
            <a:r>
              <a:rPr lang="en-US" dirty="0" err="1"/>
              <a:t>František</a:t>
            </a:r>
            <a:r>
              <a:rPr lang="en-US" dirty="0"/>
              <a:t> z </a:t>
            </a:r>
            <a:r>
              <a:rPr lang="en-US" dirty="0" err="1"/>
              <a:t>Dietrichštejna</a:t>
            </a:r>
            <a:endParaRPr lang="en-US" dirty="0"/>
          </a:p>
          <a:p>
            <a:r>
              <a:rPr lang="en-US" dirty="0" err="1"/>
              <a:t>spolu</a:t>
            </a:r>
            <a:r>
              <a:rPr lang="en-US" dirty="0"/>
              <a:t> v </a:t>
            </a:r>
            <a:r>
              <a:rPr lang="en-US" dirty="0" err="1"/>
              <a:t>roce</a:t>
            </a:r>
            <a:r>
              <a:rPr lang="en-US" dirty="0"/>
              <a:t> 1627 – </a:t>
            </a:r>
            <a:r>
              <a:rPr lang="en-US" dirty="0" err="1"/>
              <a:t>revize</a:t>
            </a:r>
            <a:r>
              <a:rPr lang="en-US" dirty="0"/>
              <a:t> </a:t>
            </a:r>
            <a:r>
              <a:rPr lang="en-US" dirty="0" err="1"/>
              <a:t>Obnoveného</a:t>
            </a:r>
            <a:r>
              <a:rPr lang="en-US" dirty="0"/>
              <a:t> </a:t>
            </a:r>
            <a:r>
              <a:rPr lang="en-US" dirty="0" err="1"/>
              <a:t>zřízení</a:t>
            </a:r>
            <a:r>
              <a:rPr lang="en-US" dirty="0"/>
              <a:t> </a:t>
            </a:r>
            <a:r>
              <a:rPr lang="en-US" dirty="0" err="1"/>
              <a:t>zemského</a:t>
            </a:r>
            <a:endParaRPr lang="en-US" dirty="0"/>
          </a:p>
          <a:p>
            <a:r>
              <a:rPr lang="en-US" dirty="0" err="1"/>
              <a:t>korunoval</a:t>
            </a:r>
            <a:r>
              <a:rPr lang="en-US" dirty="0"/>
              <a:t>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dirty="0" err="1"/>
              <a:t>českých</a:t>
            </a:r>
            <a:r>
              <a:rPr lang="en-US" dirty="0"/>
              <a:t> </a:t>
            </a:r>
            <a:r>
              <a:rPr lang="en-US" dirty="0" err="1"/>
              <a:t>králů</a:t>
            </a:r>
            <a:r>
              <a:rPr lang="en-US" dirty="0"/>
              <a:t> a </a:t>
            </a:r>
            <a:r>
              <a:rPr lang="en-US" dirty="0" err="1"/>
              <a:t>královen</a:t>
            </a:r>
            <a:endParaRPr lang="en-US" dirty="0"/>
          </a:p>
          <a:p>
            <a:r>
              <a:rPr lang="en-US" dirty="0" err="1"/>
              <a:t>smrt</a:t>
            </a:r>
            <a:r>
              <a:rPr lang="en-US" dirty="0"/>
              <a:t> - </a:t>
            </a:r>
            <a:r>
              <a:rPr lang="en-US" dirty="0" err="1"/>
              <a:t>konkláve</a:t>
            </a:r>
            <a:r>
              <a:rPr lang="en-US" dirty="0"/>
              <a:t> v </a:t>
            </a:r>
            <a:r>
              <a:rPr lang="en-US" dirty="0" err="1"/>
              <a:t>roce</a:t>
            </a:r>
            <a:r>
              <a:rPr lang="en-US" dirty="0"/>
              <a:t> 1667</a:t>
            </a:r>
          </a:p>
        </p:txBody>
      </p:sp>
    </p:spTree>
    <p:extLst>
      <p:ext uri="{BB962C8B-B14F-4D97-AF65-F5344CB8AC3E}">
        <p14:creationId xmlns:p14="http://schemas.microsoft.com/office/powerpoint/2010/main" xmlns="" val="155435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56AEBB-0716-374D-A115-3D194F09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František z </a:t>
            </a:r>
            <a:r>
              <a:rPr lang="cs-CZ" dirty="0" err="1"/>
              <a:t>ditrichštejna</a:t>
            </a:r>
            <a:endParaRPr lang="cs-CZ" dirty="0"/>
          </a:p>
        </p:txBody>
      </p:sp>
      <p:pic>
        <p:nvPicPr>
          <p:cNvPr id="7" name="Obrázek 6" descr="Obsah obrázku text, staré&#10;&#10;Popis byl vytvořen automaticky">
            <a:extLst>
              <a:ext uri="{FF2B5EF4-FFF2-40B4-BE49-F238E27FC236}">
                <a16:creationId xmlns:a16="http://schemas.microsoft.com/office/drawing/2014/main" xmlns="" id="{0E35F92F-95C6-B04E-8089-321959CACD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40" r="1" b="13141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A18A999-0F65-4FAA-BC2C-D89080C8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791200" cy="5415305"/>
          </a:xfrm>
        </p:spPr>
        <p:txBody>
          <a:bodyPr>
            <a:normAutofit/>
          </a:bodyPr>
          <a:lstStyle/>
          <a:p>
            <a:r>
              <a:rPr lang="en-US" dirty="0"/>
              <a:t>22. </a:t>
            </a:r>
            <a:r>
              <a:rPr lang="en-US" dirty="0" err="1"/>
              <a:t>srpna</a:t>
            </a:r>
            <a:r>
              <a:rPr lang="en-US" dirty="0"/>
              <a:t> 1570 – 19. </a:t>
            </a:r>
            <a:r>
              <a:rPr lang="en-US" dirty="0" err="1"/>
              <a:t>září</a:t>
            </a:r>
            <a:r>
              <a:rPr lang="en-US" dirty="0"/>
              <a:t> 1636</a:t>
            </a:r>
          </a:p>
          <a:p>
            <a:r>
              <a:rPr lang="en-US" dirty="0" err="1"/>
              <a:t>pocházel</a:t>
            </a:r>
            <a:r>
              <a:rPr lang="en-US" dirty="0"/>
              <a:t> z </a:t>
            </a:r>
            <a:r>
              <a:rPr lang="en-US" dirty="0" err="1"/>
              <a:t>diplomatické</a:t>
            </a:r>
            <a:r>
              <a:rPr lang="en-US" dirty="0"/>
              <a:t> </a:t>
            </a:r>
            <a:r>
              <a:rPr lang="en-US" dirty="0" err="1"/>
              <a:t>rodiny</a:t>
            </a:r>
            <a:endParaRPr lang="en-US" dirty="0"/>
          </a:p>
          <a:p>
            <a:r>
              <a:rPr lang="en-US" dirty="0" err="1"/>
              <a:t>studium</a:t>
            </a:r>
            <a:r>
              <a:rPr lang="en-US" dirty="0"/>
              <a:t>: </a:t>
            </a:r>
            <a:r>
              <a:rPr lang="en-US" dirty="0" err="1"/>
              <a:t>Vídeň</a:t>
            </a:r>
            <a:r>
              <a:rPr lang="en-US" dirty="0"/>
              <a:t> a Praha</a:t>
            </a:r>
          </a:p>
          <a:p>
            <a:r>
              <a:rPr lang="en-US" dirty="0"/>
              <a:t>3.3. 1599 – </a:t>
            </a:r>
            <a:r>
              <a:rPr lang="en-US" dirty="0" err="1"/>
              <a:t>kardinálem</a:t>
            </a:r>
            <a:endParaRPr lang="en-US" dirty="0"/>
          </a:p>
          <a:p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/>
              <a:t>přesun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Moravu</a:t>
            </a:r>
            <a:endParaRPr lang="en-US" dirty="0"/>
          </a:p>
          <a:p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katolictví</a:t>
            </a:r>
            <a:r>
              <a:rPr lang="en-US" dirty="0"/>
              <a:t>, ale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vědy</a:t>
            </a:r>
            <a:r>
              <a:rPr lang="en-US" dirty="0"/>
              <a:t> a </a:t>
            </a:r>
            <a:r>
              <a:rPr lang="en-US" dirty="0" err="1"/>
              <a:t>vzdělání</a:t>
            </a:r>
            <a:endParaRPr lang="en-US" dirty="0"/>
          </a:p>
          <a:p>
            <a:r>
              <a:rPr lang="en-US" dirty="0"/>
              <a:t>1617 - </a:t>
            </a:r>
            <a:r>
              <a:rPr lang="en-US" dirty="0" err="1"/>
              <a:t>korunoval</a:t>
            </a:r>
            <a:r>
              <a:rPr lang="en-US" dirty="0"/>
              <a:t> </a:t>
            </a:r>
            <a:r>
              <a:rPr lang="en-US" dirty="0" err="1"/>
              <a:t>Ferdinanda</a:t>
            </a:r>
            <a:r>
              <a:rPr lang="en-US" dirty="0"/>
              <a:t> </a:t>
            </a:r>
            <a:r>
              <a:rPr lang="en-US" dirty="0" err="1"/>
              <a:t>Štýrského</a:t>
            </a:r>
            <a:r>
              <a:rPr lang="en-US" dirty="0"/>
              <a:t> </a:t>
            </a:r>
          </a:p>
          <a:p>
            <a:r>
              <a:rPr lang="en-US" dirty="0" err="1"/>
              <a:t>stavovské</a:t>
            </a:r>
            <a:r>
              <a:rPr lang="en-US" dirty="0"/>
              <a:t> </a:t>
            </a:r>
            <a:r>
              <a:rPr lang="en-US" dirty="0" err="1"/>
              <a:t>povstání</a:t>
            </a:r>
            <a:r>
              <a:rPr lang="en-US" dirty="0"/>
              <a:t> – </a:t>
            </a:r>
            <a:r>
              <a:rPr lang="en-US" dirty="0" err="1"/>
              <a:t>uprchl</a:t>
            </a:r>
            <a:endParaRPr lang="en-US" dirty="0"/>
          </a:p>
          <a:p>
            <a:r>
              <a:rPr lang="en-US" dirty="0" err="1"/>
              <a:t>přišel</a:t>
            </a:r>
            <a:r>
              <a:rPr lang="en-US" dirty="0"/>
              <a:t> o </a:t>
            </a:r>
            <a:r>
              <a:rPr lang="en-US" dirty="0" err="1"/>
              <a:t>majetek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80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56AEBB-0716-374D-A115-3D194F09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František z </a:t>
            </a:r>
            <a:r>
              <a:rPr lang="cs-CZ" dirty="0" err="1"/>
              <a:t>ditrichštejna</a:t>
            </a:r>
            <a:endParaRPr lang="cs-CZ" dirty="0"/>
          </a:p>
        </p:txBody>
      </p:sp>
      <p:pic>
        <p:nvPicPr>
          <p:cNvPr id="7" name="Obrázek 6" descr="Obsah obrázku text, staré&#10;&#10;Popis byl vytvořen automaticky">
            <a:extLst>
              <a:ext uri="{FF2B5EF4-FFF2-40B4-BE49-F238E27FC236}">
                <a16:creationId xmlns:a16="http://schemas.microsoft.com/office/drawing/2014/main" xmlns="" id="{0E35F92F-95C6-B04E-8089-321959CAC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40" r="1" b="13141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A18A999-0F65-4FAA-BC2C-D89080C8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432763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návrat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Moravu</a:t>
            </a:r>
            <a:r>
              <a:rPr lang="en-US" dirty="0"/>
              <a:t> – </a:t>
            </a:r>
            <a:r>
              <a:rPr lang="en-US" dirty="0" err="1"/>
              <a:t>pokračuje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práci</a:t>
            </a:r>
            <a:endParaRPr lang="en-US" dirty="0"/>
          </a:p>
          <a:p>
            <a:r>
              <a:rPr lang="en-US" dirty="0" err="1"/>
              <a:t>rekatolizace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 - </a:t>
            </a:r>
            <a:r>
              <a:rPr lang="en-US" dirty="0" err="1"/>
              <a:t>jezuité</a:t>
            </a:r>
            <a:endParaRPr lang="en-US" dirty="0"/>
          </a:p>
          <a:p>
            <a:r>
              <a:rPr lang="en-US" dirty="0" err="1"/>
              <a:t>relativně</a:t>
            </a:r>
            <a:r>
              <a:rPr lang="en-US" dirty="0"/>
              <a:t> </a:t>
            </a:r>
            <a:r>
              <a:rPr lang="en-US" dirty="0" err="1"/>
              <a:t>lidský</a:t>
            </a:r>
            <a:r>
              <a:rPr lang="en-US" dirty="0"/>
              <a:t> </a:t>
            </a:r>
            <a:r>
              <a:rPr lang="en-US" dirty="0" err="1"/>
              <a:t>přistup</a:t>
            </a:r>
            <a:r>
              <a:rPr lang="en-US" dirty="0"/>
              <a:t> k </a:t>
            </a:r>
            <a:r>
              <a:rPr lang="en-US" dirty="0" err="1"/>
              <a:t>poddaným</a:t>
            </a:r>
            <a:endParaRPr lang="en-US" dirty="0"/>
          </a:p>
          <a:p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generální</a:t>
            </a:r>
            <a:r>
              <a:rPr lang="en-US" dirty="0"/>
              <a:t> pardon</a:t>
            </a:r>
          </a:p>
          <a:p>
            <a:r>
              <a:rPr lang="en-US" dirty="0" err="1"/>
              <a:t>odmítal</a:t>
            </a:r>
            <a:r>
              <a:rPr lang="en-US" dirty="0"/>
              <a:t> </a:t>
            </a:r>
            <a:r>
              <a:rPr lang="en-US" dirty="0" err="1"/>
              <a:t>svobodu</a:t>
            </a:r>
            <a:r>
              <a:rPr lang="en-US" dirty="0"/>
              <a:t> </a:t>
            </a:r>
            <a:r>
              <a:rPr lang="en-US" dirty="0" err="1"/>
              <a:t>náboženství</a:t>
            </a:r>
            <a:endParaRPr lang="en-US" dirty="0"/>
          </a:p>
          <a:p>
            <a:r>
              <a:rPr lang="en-US" dirty="0" err="1"/>
              <a:t>nenásilná</a:t>
            </a:r>
            <a:r>
              <a:rPr lang="en-US" dirty="0"/>
              <a:t> </a:t>
            </a:r>
            <a:r>
              <a:rPr lang="en-US" dirty="0" err="1"/>
              <a:t>rekatolizace</a:t>
            </a:r>
            <a:endParaRPr lang="en-US" dirty="0"/>
          </a:p>
          <a:p>
            <a:r>
              <a:rPr lang="en-US" dirty="0" err="1"/>
              <a:t>uprchlo</a:t>
            </a:r>
            <a:r>
              <a:rPr lang="en-US" dirty="0"/>
              <a:t> 40000 </a:t>
            </a:r>
            <a:r>
              <a:rPr lang="en-US" dirty="0" err="1"/>
              <a:t>rodin</a:t>
            </a:r>
            <a:r>
              <a:rPr lang="en-US" dirty="0"/>
              <a:t> a </a:t>
            </a:r>
            <a:r>
              <a:rPr lang="en-US" dirty="0" err="1"/>
              <a:t>inteligence</a:t>
            </a:r>
            <a:endParaRPr lang="en-US" dirty="0"/>
          </a:p>
          <a:p>
            <a:r>
              <a:rPr lang="en-US" dirty="0" err="1"/>
              <a:t>knihovna</a:t>
            </a:r>
            <a:r>
              <a:rPr lang="en-US" dirty="0"/>
              <a:t> </a:t>
            </a:r>
            <a:r>
              <a:rPr lang="en-US" dirty="0" err="1"/>
              <a:t>Mikulov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2915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EDEBE7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1289</TotalTime>
  <Words>904</Words>
  <Application>Microsoft Office PowerPoint</Application>
  <PresentationFormat>Custom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Nebe</vt:lpstr>
      <vt:lpstr>rekatolizace a protireformace doby pobělohorské</vt:lpstr>
      <vt:lpstr>rekatolizace doby pobělohorské</vt:lpstr>
      <vt:lpstr>rekatolizace doby pobělohorské</vt:lpstr>
      <vt:lpstr>Rekatolizační patent ferdinanda ii.</vt:lpstr>
      <vt:lpstr>OBNOVENÍ ŘÍZENÍ ZEMSKÉ</vt:lpstr>
      <vt:lpstr>Arnošt vojtěch z Harrachu </vt:lpstr>
      <vt:lpstr>Arnošt vojtěch z Harrachu </vt:lpstr>
      <vt:lpstr>František z ditrichštejna</vt:lpstr>
      <vt:lpstr>František z ditrichštejna</vt:lpstr>
      <vt:lpstr>postup rekatolizace</vt:lpstr>
      <vt:lpstr>rekatolizace doby pobělohorské</vt:lpstr>
      <vt:lpstr>kdo to jsou jezuité?</vt:lpstr>
      <vt:lpstr>kdo to jsou jezuité?</vt:lpstr>
      <vt:lpstr>Jezuité a jejich podíl na rekatolizaci</vt:lpstr>
      <vt:lpstr>JEZUITÉ A JEJICH PODÍL NA REKATOLIZACI</vt:lpstr>
      <vt:lpstr>DŮSLEDKY a výsledky REKATOLIZACE ČESKÝCH ZEMÍ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rekatolizace a protireformace doby pobělohorské</dc:title>
  <dc:creator>Martin Kolačkovský</dc:creator>
  <cp:lastModifiedBy>Hausenblasova</cp:lastModifiedBy>
  <cp:revision>46</cp:revision>
  <dcterms:created xsi:type="dcterms:W3CDTF">2021-03-01T10:28:38Z</dcterms:created>
  <dcterms:modified xsi:type="dcterms:W3CDTF">2021-03-02T11:28:36Z</dcterms:modified>
</cp:coreProperties>
</file>