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7" r:id="rId3"/>
    <p:sldId id="258" r:id="rId4"/>
    <p:sldId id="269" r:id="rId5"/>
    <p:sldId id="260" r:id="rId6"/>
    <p:sldId id="270" r:id="rId7"/>
    <p:sldId id="262" r:id="rId8"/>
    <p:sldId id="272" r:id="rId9"/>
    <p:sldId id="273" r:id="rId10"/>
    <p:sldId id="274" r:id="rId11"/>
    <p:sldId id="275" r:id="rId12"/>
    <p:sldId id="266" r:id="rId13"/>
    <p:sldId id="276" r:id="rId14"/>
    <p:sldId id="268" r:id="rId15"/>
    <p:sldId id="27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5C69-9A4C-476F-89FB-F55578EC1C96}" type="datetimeFigureOut">
              <a:rPr lang="cs-CZ" smtClean="0"/>
              <a:pPr/>
              <a:t>20.12.2020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3CDF-5ED7-4F31-8EB9-C58CCAE6B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5C69-9A4C-476F-89FB-F55578EC1C96}" type="datetimeFigureOut">
              <a:rPr lang="cs-CZ" smtClean="0"/>
              <a:pPr/>
              <a:t>20.12.2020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3CDF-5ED7-4F31-8EB9-C58CCAE6B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5C69-9A4C-476F-89FB-F55578EC1C96}" type="datetimeFigureOut">
              <a:rPr lang="cs-CZ" smtClean="0"/>
              <a:pPr/>
              <a:t>20.12.2020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3CDF-5ED7-4F31-8EB9-C58CCAE6B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5C69-9A4C-476F-89FB-F55578EC1C96}" type="datetimeFigureOut">
              <a:rPr lang="cs-CZ" smtClean="0"/>
              <a:pPr/>
              <a:t>20.12.2020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3CDF-5ED7-4F31-8EB9-C58CCAE6B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5C69-9A4C-476F-89FB-F55578EC1C96}" type="datetimeFigureOut">
              <a:rPr lang="cs-CZ" smtClean="0"/>
              <a:pPr/>
              <a:t>20.12.2020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3CDF-5ED7-4F31-8EB9-C58CCAE6B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5C69-9A4C-476F-89FB-F55578EC1C96}" type="datetimeFigureOut">
              <a:rPr lang="cs-CZ" smtClean="0"/>
              <a:pPr/>
              <a:t>20.12.2020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3CDF-5ED7-4F31-8EB9-C58CCAE6B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5C69-9A4C-476F-89FB-F55578EC1C96}" type="datetimeFigureOut">
              <a:rPr lang="cs-CZ" smtClean="0"/>
              <a:pPr/>
              <a:t>20.12.2020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3CDF-5ED7-4F31-8EB9-C58CCAE6B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5C69-9A4C-476F-89FB-F55578EC1C96}" type="datetimeFigureOut">
              <a:rPr lang="cs-CZ" smtClean="0"/>
              <a:pPr/>
              <a:t>20.12.2020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3CDF-5ED7-4F31-8EB9-C58CCAE6B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5C69-9A4C-476F-89FB-F55578EC1C96}" type="datetimeFigureOut">
              <a:rPr lang="cs-CZ" smtClean="0"/>
              <a:pPr/>
              <a:t>20.12.2020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3CDF-5ED7-4F31-8EB9-C58CCAE6B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5C69-9A4C-476F-89FB-F55578EC1C96}" type="datetimeFigureOut">
              <a:rPr lang="cs-CZ" smtClean="0"/>
              <a:pPr/>
              <a:t>20.12.2020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3CDF-5ED7-4F31-8EB9-C58CCAE6B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5C69-9A4C-476F-89FB-F55578EC1C96}" type="datetimeFigureOut">
              <a:rPr lang="cs-CZ" smtClean="0"/>
              <a:pPr/>
              <a:t>20.12.2020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3CDF-5ED7-4F31-8EB9-C58CCAE6B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E5C69-9A4C-476F-89FB-F55578EC1C96}" type="datetimeFigureOut">
              <a:rPr lang="cs-CZ" smtClean="0"/>
              <a:pPr/>
              <a:t>20.12.2020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B3CDF-5ED7-4F31-8EB9-C58CCAE6B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dejepis.pajka.info/img/g/big/bitva-na-bile-hore.jpg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dejepis.pajka.info/img/g/big/bitva-na-bile-hore.jpg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upload.wikimedia.org/wikipedia/commons/7/73/Johann_Georg_of_J%C3%A4gendorf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upload.wikimedia.org/wikipedia/commons/7/72/James_I_of_England_by_Daniel_Myten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upload.wikimedia.org/wikipedia/commons/1/19/Kurf%C3%BCrst_Friedrich_V._von_der_Pfalz_als_K%C3%B6nig_von_B%C3%B6hmen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valenice.cz/m/obec-107/z-historie-obce-1/kapitoly-z-historie/napric-staletimi-dalsi-pribehy-a-zajimavosti/bitva-u-losine-roku-1620/" TargetMode="External"/><Relationship Id="rId3" Type="http://schemas.openxmlformats.org/officeDocument/2006/relationships/hyperlink" Target="https://cs.wikipedia.org/wiki/Jind%C5%99ich_Maty%C3%A1%C5%A1_Thurn" TargetMode="External"/><Relationship Id="rId7" Type="http://schemas.openxmlformats.org/officeDocument/2006/relationships/hyperlink" Target="https://cs.wikipedia.org/wiki/Ferdinand_II._%C5%A0t%C3%BDrsk%C3%BD" TargetMode="External"/><Relationship Id="rId2" Type="http://schemas.openxmlformats.org/officeDocument/2006/relationships/hyperlink" Target="https://nasregion.cz/galerie/prazske-defenestrace/?image=3&amp;back=https://nasregion.cz/praha/zapomenuta-druha-prazska-defenestrace-se-odehrala-pred-535-lety-byla-krvava-stejne-jako-prvn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Bethlen_G%C3%A1bor_r%C3%A9zmetszet.jpg" TargetMode="External"/><Relationship Id="rId11" Type="http://schemas.openxmlformats.org/officeDocument/2006/relationships/hyperlink" Target="https://commons.wikimedia.org/wiki/File:Kurf%C3%BCrst_Friedrich_V._von_der_Pfalz_als_K%C3%B6nig_von_B%C3%B6hmen.jpg" TargetMode="External"/><Relationship Id="rId5" Type="http://schemas.openxmlformats.org/officeDocument/2006/relationships/hyperlink" Target="https://commons.wikimedia.org/wiki/File:Map_of_the_Holy_Roman_Empire_(1618)_-_DE.svg" TargetMode="External"/><Relationship Id="rId10" Type="http://schemas.openxmlformats.org/officeDocument/2006/relationships/hyperlink" Target="https://commons.wikimedia.org/wiki/File:James_I_of_England_by_Daniel_Mytens.jpg" TargetMode="External"/><Relationship Id="rId4" Type="http://schemas.openxmlformats.org/officeDocument/2006/relationships/hyperlink" Target="http://www.vhu.cz/exhibit/apologia-oder-entschuldigungs-schrifft/" TargetMode="External"/><Relationship Id="rId9" Type="http://schemas.openxmlformats.org/officeDocument/2006/relationships/hyperlink" Target="https://www.shutterstock.com/cs/image-illustration/cuirassier-mounted-illustration-thirty-years-war-1274604166?src=zJc1SIDmBCZ1-vProYjhHQ-1-5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upload.wikimedia.org/wikipedia/commons/e/eb/Lucas_van_Valckenborch_-_Emperor_Matthias_as_Archduke,_with_bato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upload.wikimedia.org/wikipedia/commons/1/1b/AACHEN,_Hans_von_-_Portrait_of_Emperor_Rudolf_II_-_WGA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upload.wikimedia.org/wikipedia/commons/e/ee/Kaiser_Ferdinand_II._161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upload.wikimedia.org/wikipedia/commons/5/51/Inigo_Velez_de_Guevara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s://upload.wikimedia.org/wikipedia/commons/2/2e/Heinrich_Matthias_von_Thurn_Seite_1_Bild_000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upload.wikimedia.org/wikipedia/commons/1/19/Christian_I_Anhalt_Bernburg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d/df/Map_of_the_Holy_Roman_Empire_(1618)_-_DE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hyperlink" Target="https://upload.wikimedia.org/wikipedia/commons/c/cb/Bethlen_G%C3%A1bor_r%C3%A9zmetszet.jpg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idtudormanor.files.wordpress.com/2013/10/caracole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upload.wikimedia.org/wikipedia/commons/d/df/Battle_of_White_Mountain_(1620)-NL.sv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upload.wikimedia.org/wikipedia/commons/d/df/Battle_of_White_Mountain_(1620)-NL.sv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Stavovské povstání 1618-1620 a Bílá Hora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78" name="Picture 2" descr="Připomínáme si 400 let od bitvy na Bílé hoř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753475" cy="492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Bílá Hora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1800" dirty="0" smtClean="0"/>
              <a:t>Císařští se rozhodli vyvolat šarvátku a počkat na reakci stavovských vojsk</a:t>
            </a:r>
          </a:p>
          <a:p>
            <a:r>
              <a:rPr lang="cs-CZ" sz="1800" dirty="0" smtClean="0"/>
              <a:t>Útok provedl Maxmilián z </a:t>
            </a:r>
            <a:r>
              <a:rPr lang="cs-CZ" sz="1800" dirty="0" err="1" smtClean="0"/>
              <a:t>Lichtenštejna</a:t>
            </a:r>
            <a:r>
              <a:rPr lang="cs-CZ" sz="1800" dirty="0" smtClean="0"/>
              <a:t>, postavilo se mu jezdectvo </a:t>
            </a:r>
            <a:r>
              <a:rPr lang="cs-CZ" sz="1800" dirty="0" err="1" smtClean="0"/>
              <a:t>Solmsovo</a:t>
            </a:r>
            <a:r>
              <a:rPr lang="cs-CZ" sz="1800" dirty="0" smtClean="0"/>
              <a:t>, </a:t>
            </a:r>
            <a:r>
              <a:rPr lang="cs-CZ" sz="1800" dirty="0" err="1" smtClean="0"/>
              <a:t>Bubnovo</a:t>
            </a:r>
            <a:r>
              <a:rPr lang="cs-CZ" sz="1800" dirty="0" smtClean="0"/>
              <a:t> a </a:t>
            </a:r>
            <a:r>
              <a:rPr lang="cs-CZ" sz="1800" dirty="0" err="1" smtClean="0"/>
              <a:t>Thurnovo</a:t>
            </a:r>
            <a:r>
              <a:rPr lang="cs-CZ" sz="1800" dirty="0" smtClean="0"/>
              <a:t>, útok zastaven</a:t>
            </a:r>
          </a:p>
          <a:p>
            <a:r>
              <a:rPr lang="cs-CZ" sz="1800" dirty="0" smtClean="0"/>
              <a:t>Posily ze 2. sledu, útok pokračuje, úder na praporce </a:t>
            </a:r>
            <a:r>
              <a:rPr lang="cs-CZ" sz="1800" dirty="0" err="1" smtClean="0"/>
              <a:t>Thurnovy</a:t>
            </a:r>
            <a:r>
              <a:rPr lang="cs-CZ" sz="1800" dirty="0" smtClean="0"/>
              <a:t> pěchoty, ta se dává na útěk</a:t>
            </a:r>
          </a:p>
          <a:p>
            <a:r>
              <a:rPr lang="cs-CZ" sz="1800" dirty="0" smtClean="0"/>
              <a:t>Následuje je </a:t>
            </a:r>
            <a:r>
              <a:rPr lang="cs-CZ" sz="1800" dirty="0" err="1" smtClean="0"/>
              <a:t>Kaplířova</a:t>
            </a:r>
            <a:r>
              <a:rPr lang="cs-CZ" sz="1800" dirty="0" smtClean="0"/>
              <a:t> pěchota a jízda stavovského levého křídla.</a:t>
            </a:r>
          </a:p>
          <a:p>
            <a:endParaRPr lang="cs-CZ" dirty="0"/>
          </a:p>
        </p:txBody>
      </p:sp>
      <p:pic>
        <p:nvPicPr>
          <p:cNvPr id="30722" name="Picture 2" descr="Bitva na Bílé hoř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4896000" cy="477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Bílá Hora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800" dirty="0" smtClean="0"/>
              <a:t>Úder Kristiána mladšího z </a:t>
            </a:r>
            <a:r>
              <a:rPr lang="cs-CZ" sz="1800" dirty="0" err="1" smtClean="0"/>
              <a:t>Anhaltu</a:t>
            </a:r>
            <a:r>
              <a:rPr lang="cs-CZ" sz="1800" dirty="0" smtClean="0"/>
              <a:t> se sedmi eskadronami proti </a:t>
            </a:r>
            <a:r>
              <a:rPr lang="cs-CZ" sz="1800" dirty="0" err="1" smtClean="0"/>
              <a:t>Marradasovým</a:t>
            </a:r>
            <a:r>
              <a:rPr lang="cs-CZ" sz="1800" dirty="0" smtClean="0"/>
              <a:t> kyrysníkům – téměř zvrat v bitvě. </a:t>
            </a:r>
            <a:r>
              <a:rPr lang="cs-CZ" sz="1800" dirty="0" err="1" smtClean="0"/>
              <a:t>Buquoy</a:t>
            </a:r>
            <a:r>
              <a:rPr lang="cs-CZ" sz="1800" dirty="0" smtClean="0"/>
              <a:t> ale mezeru dokázal zalepit a </a:t>
            </a:r>
            <a:r>
              <a:rPr lang="cs-CZ" sz="1800" dirty="0" err="1" smtClean="0"/>
              <a:t>Anhalt</a:t>
            </a:r>
            <a:r>
              <a:rPr lang="cs-CZ" sz="1800" dirty="0" smtClean="0"/>
              <a:t> mladší byl raněn.</a:t>
            </a:r>
          </a:p>
          <a:p>
            <a:r>
              <a:rPr lang="cs-CZ" sz="1800" dirty="0" smtClean="0"/>
              <a:t>Úprk Uhrů a stržení zbytku vojska</a:t>
            </a:r>
          </a:p>
          <a:p>
            <a:r>
              <a:rPr lang="cs-CZ" sz="1800" dirty="0" smtClean="0"/>
              <a:t>Obrana moravského pluku Jindřicha </a:t>
            </a:r>
            <a:r>
              <a:rPr lang="cs-CZ" sz="1800" dirty="0" err="1" smtClean="0"/>
              <a:t>Šlika</a:t>
            </a:r>
            <a:r>
              <a:rPr lang="cs-CZ" sz="1800" dirty="0" smtClean="0"/>
              <a:t>– 1. útok odrazili, 2. útoku podlehli. Raněný </a:t>
            </a:r>
            <a:r>
              <a:rPr lang="cs-CZ" sz="1800" dirty="0" err="1" smtClean="0"/>
              <a:t>Šlik</a:t>
            </a:r>
            <a:r>
              <a:rPr lang="cs-CZ" sz="1800" dirty="0" smtClean="0"/>
              <a:t> kapituloval.</a:t>
            </a:r>
          </a:p>
          <a:p>
            <a:r>
              <a:rPr lang="cs-CZ" sz="1800" dirty="0" smtClean="0"/>
              <a:t>Ztráty dle Lukáše Karbana: </a:t>
            </a:r>
            <a:r>
              <a:rPr lang="cs-CZ" sz="1800" b="1" dirty="0" smtClean="0"/>
              <a:t>stavy</a:t>
            </a:r>
            <a:r>
              <a:rPr lang="cs-CZ" sz="1800" dirty="0" smtClean="0"/>
              <a:t>: 1500 padlých a 3000 zajatých, přišli o 7 děl, </a:t>
            </a:r>
            <a:r>
              <a:rPr lang="cs-CZ" sz="1800" b="1" dirty="0" smtClean="0"/>
              <a:t>císařští: </a:t>
            </a:r>
            <a:r>
              <a:rPr lang="cs-CZ" sz="1800" dirty="0" smtClean="0"/>
              <a:t>250 padlých, </a:t>
            </a:r>
            <a:r>
              <a:rPr lang="cs-CZ" sz="1800" b="1" dirty="0" smtClean="0"/>
              <a:t>ligisté: </a:t>
            </a:r>
            <a:r>
              <a:rPr lang="cs-CZ" sz="1800" dirty="0" smtClean="0"/>
              <a:t>přes 50 padlých</a:t>
            </a:r>
          </a:p>
          <a:p>
            <a:endParaRPr lang="cs-CZ" dirty="0"/>
          </a:p>
        </p:txBody>
      </p:sp>
      <p:pic>
        <p:nvPicPr>
          <p:cNvPr id="5" name="Picture 2" descr="Bitva na Bílé hoř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0648"/>
            <a:ext cx="4896000" cy="477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dějství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Fridrich Falcký jednal s anglickými vyslanci, pak obědval. Poté, co se svou 3. setninou své gardy viděl výsledek, vrátil se na Pražský hrad a pak šel s rodinou na Staré Město</a:t>
            </a:r>
          </a:p>
          <a:p>
            <a:r>
              <a:rPr lang="cs-CZ" sz="1800" dirty="0" smtClean="0"/>
              <a:t>Příprava na obranu Prahy (František Bernard </a:t>
            </a:r>
            <a:r>
              <a:rPr lang="cs-CZ" sz="1800" dirty="0" err="1" smtClean="0"/>
              <a:t>Thurn</a:t>
            </a:r>
            <a:r>
              <a:rPr lang="cs-CZ" sz="1800" dirty="0" smtClean="0"/>
              <a:t>), prokopání Valonů na Petříně, k odporu nakonec nedošlo</a:t>
            </a:r>
          </a:p>
          <a:p>
            <a:r>
              <a:rPr lang="cs-CZ" sz="2000" b="1" dirty="0" smtClean="0"/>
              <a:t>9. 11. 1620 </a:t>
            </a:r>
            <a:r>
              <a:rPr lang="cs-CZ" sz="2000" dirty="0" smtClean="0"/>
              <a:t>– Fridrich Falcký se po poradě s generály vydal na cestu do Slezska, odkud chtěl organizovat další odpor, </a:t>
            </a:r>
            <a:r>
              <a:rPr lang="cs-CZ" sz="2000" dirty="0" err="1" smtClean="0"/>
              <a:t>Buquoy</a:t>
            </a:r>
            <a:r>
              <a:rPr lang="cs-CZ" sz="2000" dirty="0" smtClean="0"/>
              <a:t> vjel do města</a:t>
            </a:r>
          </a:p>
          <a:p>
            <a:r>
              <a:rPr lang="cs-CZ" sz="2000" b="1" dirty="0" smtClean="0"/>
              <a:t>10 . 11. 1620</a:t>
            </a:r>
            <a:r>
              <a:rPr lang="cs-CZ" sz="2000" dirty="0" smtClean="0"/>
              <a:t> – Maxmilián Bavorský přijal kapitulaci Prahy</a:t>
            </a:r>
          </a:p>
          <a:p>
            <a:r>
              <a:rPr lang="cs-CZ" sz="2000" b="1" dirty="0" smtClean="0"/>
              <a:t>15. 11. 1620 </a:t>
            </a:r>
            <a:r>
              <a:rPr lang="cs-CZ" sz="2000" dirty="0" smtClean="0"/>
              <a:t>– klečící stavy stvrdily svou kapitulaci přísahou. Vzdala se i Morava</a:t>
            </a:r>
          </a:p>
          <a:p>
            <a:r>
              <a:rPr lang="cs-CZ" sz="2000" dirty="0" smtClean="0"/>
              <a:t>Pokračující odpor Jana Jiřího Krnovského </a:t>
            </a:r>
            <a:r>
              <a:rPr lang="cs-CZ" sz="2000" b="1" dirty="0" smtClean="0"/>
              <a:t>do roku 1624</a:t>
            </a:r>
          </a:p>
          <a:p>
            <a:endParaRPr lang="cs-CZ" sz="2000" dirty="0"/>
          </a:p>
        </p:txBody>
      </p:sp>
      <p:pic>
        <p:nvPicPr>
          <p:cNvPr id="1026" name="Picture 2" descr="File:Johann Georg of Jägendor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000" y="4497581"/>
            <a:ext cx="1908000" cy="2360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Postoj Anglie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Jediná reálná pomoc – </a:t>
            </a:r>
            <a:r>
              <a:rPr lang="cs-CZ" sz="2000" dirty="0" err="1" smtClean="0"/>
              <a:t>angloskotský</a:t>
            </a:r>
            <a:r>
              <a:rPr lang="cs-CZ" sz="2000" dirty="0" smtClean="0"/>
              <a:t> pluk Ch. </a:t>
            </a:r>
            <a:r>
              <a:rPr lang="cs-CZ" sz="2000" dirty="0" err="1" smtClean="0"/>
              <a:t>Graye</a:t>
            </a:r>
            <a:r>
              <a:rPr lang="cs-CZ" sz="2000" dirty="0" smtClean="0"/>
              <a:t>, který se ale nejdál dostal k Plzni</a:t>
            </a:r>
          </a:p>
          <a:p>
            <a:r>
              <a:rPr lang="cs-CZ" sz="2000" dirty="0" smtClean="0"/>
              <a:t>Vyslanci Richard Weston a Richard </a:t>
            </a:r>
            <a:r>
              <a:rPr lang="cs-CZ" sz="2000" dirty="0" err="1" smtClean="0"/>
              <a:t>Conway</a:t>
            </a:r>
            <a:r>
              <a:rPr lang="cs-CZ" sz="2000" dirty="0" smtClean="0"/>
              <a:t> - pokusy vyjednat smír</a:t>
            </a:r>
          </a:p>
          <a:p>
            <a:r>
              <a:rPr lang="cs-CZ" sz="2000" dirty="0" smtClean="0"/>
              <a:t>Jinak Jakub I. zachoval neutralitu, role </a:t>
            </a:r>
            <a:r>
              <a:rPr lang="cs-CZ" sz="2000" dirty="0" err="1" smtClean="0"/>
              <a:t>usmiřitele</a:t>
            </a:r>
            <a:r>
              <a:rPr lang="cs-CZ" sz="2000" dirty="0" smtClean="0"/>
              <a:t>. </a:t>
            </a:r>
          </a:p>
          <a:p>
            <a:r>
              <a:rPr lang="cs-CZ" sz="2000" dirty="0" smtClean="0"/>
              <a:t>Dopis Fridrichovi Falckému – prázdná pokladna =&gt; nemá s ním počítat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35843" name="Picture 3" descr="File:James I of England by Daniel Myte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28610"/>
            <a:ext cx="2232000" cy="3229390"/>
          </a:xfrm>
          <a:prstGeom prst="rect">
            <a:avLst/>
          </a:prstGeom>
          <a:noFill/>
        </p:spPr>
      </p:pic>
      <p:pic>
        <p:nvPicPr>
          <p:cNvPr id="35845" name="Picture 5" descr="File:Kurfürst Friedrich V. von der Pfalz als König von Böhme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000" y="3359720"/>
            <a:ext cx="2412000" cy="3498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200" dirty="0" smtClean="0"/>
              <a:t>Obrázky:</a:t>
            </a:r>
            <a:endParaRPr lang="cs-CZ" sz="1200" dirty="0" smtClean="0">
              <a:solidFill>
                <a:srgbClr val="FF0000"/>
              </a:solidFill>
              <a:hlinkClick r:id="rId2"/>
            </a:endParaRPr>
          </a:p>
          <a:p>
            <a:r>
              <a:rPr lang="cs-CZ" sz="1200" dirty="0" smtClean="0">
                <a:hlinkClick r:id="rId2"/>
              </a:rPr>
              <a:t>https://nasregion.cz/galerie/prazske-defenestrace/?image=3&amp;back=https://nasregion.cz/praha/zapomenuta-druha-prazska-defenestrace-se-odehrala-pred-535-lety-byla-krvava-stejne-jako-prvni/</a:t>
            </a:r>
            <a:endParaRPr lang="cs-CZ" sz="1200" dirty="0" smtClean="0"/>
          </a:p>
          <a:p>
            <a:r>
              <a:rPr lang="cs-CZ" sz="1200" dirty="0" smtClean="0">
                <a:hlinkClick r:id="rId3"/>
              </a:rPr>
              <a:t>https://cs.wikipedia.org/wiki/Jind%C5%99ich_Maty%C3%A1%C5%A1_Thurn#/media/Soubor:Heinrich_Matthias_von_Thurn_Seite_1_Bild_0001.jpg</a:t>
            </a:r>
            <a:endParaRPr lang="cs-CZ" sz="1200" dirty="0" smtClean="0"/>
          </a:p>
          <a:p>
            <a:r>
              <a:rPr lang="cs-CZ" sz="1200" dirty="0" smtClean="0">
                <a:hlinkClick r:id="rId4"/>
              </a:rPr>
              <a:t>http://www.</a:t>
            </a:r>
            <a:r>
              <a:rPr lang="cs-CZ" sz="1200" dirty="0" err="1" smtClean="0">
                <a:hlinkClick r:id="rId4"/>
              </a:rPr>
              <a:t>vhu.cz</a:t>
            </a:r>
            <a:r>
              <a:rPr lang="cs-CZ" sz="1200" dirty="0" smtClean="0">
                <a:hlinkClick r:id="rId4"/>
              </a:rPr>
              <a:t>/exhibit/</a:t>
            </a:r>
            <a:r>
              <a:rPr lang="cs-CZ" sz="1200" dirty="0" err="1" smtClean="0">
                <a:hlinkClick r:id="rId4"/>
              </a:rPr>
              <a:t>apologia</a:t>
            </a:r>
            <a:r>
              <a:rPr lang="cs-CZ" sz="1200" dirty="0" smtClean="0">
                <a:hlinkClick r:id="rId4"/>
              </a:rPr>
              <a:t>-oder-</a:t>
            </a:r>
            <a:r>
              <a:rPr lang="cs-CZ" sz="1200" dirty="0" err="1" smtClean="0">
                <a:hlinkClick r:id="rId4"/>
              </a:rPr>
              <a:t>entschuldigungs</a:t>
            </a:r>
            <a:r>
              <a:rPr lang="cs-CZ" sz="1200" dirty="0" smtClean="0">
                <a:hlinkClick r:id="rId4"/>
              </a:rPr>
              <a:t>-</a:t>
            </a:r>
            <a:r>
              <a:rPr lang="cs-CZ" sz="1200" dirty="0" err="1" smtClean="0">
                <a:hlinkClick r:id="rId4"/>
              </a:rPr>
              <a:t>schrifft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smtClean="0"/>
              <a:t> </a:t>
            </a:r>
          </a:p>
          <a:p>
            <a:r>
              <a:rPr lang="cs-CZ" sz="1200" dirty="0" smtClean="0">
                <a:hlinkClick r:id="rId5"/>
              </a:rPr>
              <a:t>https://commons.wikimedia.org/wiki/File:Map_of_the_Holy_Roman_Empire_(1618)_-_DE.svg</a:t>
            </a:r>
            <a:endParaRPr lang="cs-CZ" sz="1200" dirty="0" smtClean="0"/>
          </a:p>
          <a:p>
            <a:r>
              <a:rPr lang="cs-CZ" sz="1200" dirty="0" smtClean="0">
                <a:hlinkClick r:id="rId6"/>
              </a:rPr>
              <a:t>https://commons.wikimedia.org/wiki/File:Bethlen_G%C3%A1bor_r%C3%A9zmetszet.jpg</a:t>
            </a:r>
            <a:endParaRPr lang="cs-CZ" sz="1200" dirty="0" smtClean="0"/>
          </a:p>
          <a:p>
            <a:r>
              <a:rPr lang="cs-CZ" sz="1200" dirty="0" smtClean="0">
                <a:hlinkClick r:id="rId7"/>
              </a:rPr>
              <a:t>https://cs.wikipedia.org/wiki/Ferdinand_II._%C5%A0t%C3%BDrsk%C3%BD#/media/Soubor:Kaiser_Ferdinand_II._1614.jpg</a:t>
            </a:r>
            <a:endParaRPr lang="cs-CZ" sz="1200" dirty="0" smtClean="0"/>
          </a:p>
          <a:p>
            <a:r>
              <a:rPr lang="cs-CZ" sz="1200" dirty="0" smtClean="0">
                <a:hlinkClick r:id="rId8"/>
              </a:rPr>
              <a:t>http://www.</a:t>
            </a:r>
            <a:r>
              <a:rPr lang="cs-CZ" sz="1200" dirty="0" err="1" smtClean="0">
                <a:hlinkClick r:id="rId8"/>
              </a:rPr>
              <a:t>chvalenice.cz</a:t>
            </a:r>
            <a:r>
              <a:rPr lang="cs-CZ" sz="1200" dirty="0" smtClean="0">
                <a:hlinkClick r:id="rId8"/>
              </a:rPr>
              <a:t>/m/obec-107/z-historie-obce-1/kapitoly-z-historie/</a:t>
            </a:r>
            <a:r>
              <a:rPr lang="cs-CZ" sz="1200" dirty="0" err="1" smtClean="0">
                <a:hlinkClick r:id="rId8"/>
              </a:rPr>
              <a:t>napric</a:t>
            </a:r>
            <a:r>
              <a:rPr lang="cs-CZ" sz="1200" dirty="0" smtClean="0">
                <a:hlinkClick r:id="rId8"/>
              </a:rPr>
              <a:t>-</a:t>
            </a:r>
            <a:r>
              <a:rPr lang="cs-CZ" sz="1200" dirty="0" err="1" smtClean="0">
                <a:hlinkClick r:id="rId8"/>
              </a:rPr>
              <a:t>staletimi</a:t>
            </a:r>
            <a:r>
              <a:rPr lang="cs-CZ" sz="1200" dirty="0" smtClean="0">
                <a:hlinkClick r:id="rId8"/>
              </a:rPr>
              <a:t>-</a:t>
            </a:r>
            <a:r>
              <a:rPr lang="cs-CZ" sz="1200" dirty="0" err="1" smtClean="0">
                <a:hlinkClick r:id="rId8"/>
              </a:rPr>
              <a:t>dalsi</a:t>
            </a:r>
            <a:r>
              <a:rPr lang="cs-CZ" sz="1200" dirty="0" smtClean="0">
                <a:hlinkClick r:id="rId8"/>
              </a:rPr>
              <a:t>-</a:t>
            </a:r>
            <a:r>
              <a:rPr lang="cs-CZ" sz="1200" dirty="0" err="1" smtClean="0">
                <a:hlinkClick r:id="rId8"/>
              </a:rPr>
              <a:t>pribehy</a:t>
            </a:r>
            <a:r>
              <a:rPr lang="cs-CZ" sz="1200" dirty="0" smtClean="0">
                <a:hlinkClick r:id="rId8"/>
              </a:rPr>
              <a:t>-a-</a:t>
            </a:r>
            <a:r>
              <a:rPr lang="cs-CZ" sz="1200" dirty="0" err="1" smtClean="0">
                <a:hlinkClick r:id="rId8"/>
              </a:rPr>
              <a:t>zajimavosti</a:t>
            </a:r>
            <a:r>
              <a:rPr lang="cs-CZ" sz="1200" dirty="0" smtClean="0">
                <a:hlinkClick r:id="rId8"/>
              </a:rPr>
              <a:t>/bitva-u-</a:t>
            </a:r>
            <a:r>
              <a:rPr lang="cs-CZ" sz="1200" dirty="0" err="1" smtClean="0">
                <a:hlinkClick r:id="rId8"/>
              </a:rPr>
              <a:t>losine</a:t>
            </a:r>
            <a:r>
              <a:rPr lang="cs-CZ" sz="1200" dirty="0" smtClean="0">
                <a:hlinkClick r:id="rId8"/>
              </a:rPr>
              <a:t>-roku-1620/#</a:t>
            </a:r>
            <a:r>
              <a:rPr lang="cs-CZ" sz="1200" dirty="0" err="1" smtClean="0">
                <a:hlinkClick r:id="rId8"/>
              </a:rPr>
              <a:t>header</a:t>
            </a:r>
            <a:endParaRPr lang="cs-CZ" sz="1200" dirty="0" smtClean="0"/>
          </a:p>
          <a:p>
            <a:r>
              <a:rPr lang="cs-CZ" sz="1200" dirty="0" smtClean="0">
                <a:hlinkClick r:id="rId9"/>
              </a:rPr>
              <a:t>https://www.shutterstock.com/cs/image-illustration/cuirassier-mounted-illustration-thirty-years-war-1274604166?src=zJc1SIDmBCZ1-vProYjhHQ-1-58</a:t>
            </a:r>
            <a:endParaRPr lang="cs-CZ" sz="1200" dirty="0" smtClean="0"/>
          </a:p>
          <a:p>
            <a:r>
              <a:rPr lang="cs-CZ" sz="1200" dirty="0" smtClean="0"/>
              <a:t>https://midtudormanor.wordpress.com/tactics/</a:t>
            </a:r>
          </a:p>
          <a:p>
            <a:r>
              <a:rPr lang="cs-CZ" sz="1200" dirty="0" smtClean="0"/>
              <a:t>https://commons.wikimedia.org/wiki/File:Battle_of_White_Mountain_(1620)-NL.svg</a:t>
            </a:r>
          </a:p>
          <a:p>
            <a:r>
              <a:rPr lang="cs-CZ" sz="1200" dirty="0" smtClean="0"/>
              <a:t>https://www.mocr.army.cz/informacni-servis/zpravodajstvi/pripominame-si-400-let-od-bitvy-na-bile-hore-224468/</a:t>
            </a:r>
          </a:p>
          <a:p>
            <a:r>
              <a:rPr lang="cs-CZ" sz="1200" dirty="0" smtClean="0">
                <a:hlinkClick r:id="rId10"/>
              </a:rPr>
              <a:t>https://commons.wikimedia.org/wiki/File:James_I_of_England_by_Daniel_Mytens.jpg</a:t>
            </a:r>
            <a:endParaRPr lang="cs-CZ" sz="1200" dirty="0" smtClean="0"/>
          </a:p>
          <a:p>
            <a:r>
              <a:rPr lang="cs-CZ" sz="1200" dirty="0" smtClean="0">
                <a:hlinkClick r:id="rId11"/>
              </a:rPr>
              <a:t>https://commons.wikimedia.org/wiki/File:Kurf%C3%BCrst_Friedrich_V._von_der_Pfalz_als_K%C3%B6nig_von_B%C3%B6hmen.jpg</a:t>
            </a:r>
            <a:endParaRPr lang="cs-CZ" sz="1200" dirty="0" smtClean="0"/>
          </a:p>
          <a:p>
            <a:r>
              <a:rPr lang="cs-CZ" sz="1200" dirty="0" smtClean="0"/>
              <a:t>https://commons.wikimedia.org/wiki/File:Johann_Georg_of_J%C3%A4gendorf.jpg</a:t>
            </a:r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600" dirty="0" smtClean="0"/>
              <a:t>Literatura:</a:t>
            </a:r>
          </a:p>
          <a:p>
            <a:pPr>
              <a:buNone/>
            </a:pPr>
            <a:r>
              <a:rPr lang="cs-CZ" sz="1600" dirty="0" smtClean="0"/>
              <a:t>KUČERA, Jan Pavel. </a:t>
            </a:r>
            <a:r>
              <a:rPr lang="cs-CZ" sz="1600" i="1" dirty="0" smtClean="0"/>
              <a:t>8.11.1620 Bílá hora: o potracení starobylé slávy české</a:t>
            </a:r>
            <a:r>
              <a:rPr lang="cs-CZ" sz="1600" dirty="0" smtClean="0"/>
              <a:t>. Praha: Havran, 2003. </a:t>
            </a:r>
          </a:p>
          <a:p>
            <a:pPr>
              <a:buNone/>
            </a:pPr>
            <a:r>
              <a:rPr lang="cs-CZ" sz="1600" i="1" dirty="0" smtClean="0"/>
              <a:t>Dny, které tvořily české dějiny.</a:t>
            </a:r>
          </a:p>
          <a:p>
            <a:pPr>
              <a:buNone/>
            </a:pPr>
            <a:r>
              <a:rPr lang="cs-CZ" sz="1600" dirty="0" smtClean="0"/>
              <a:t>PEKAŘ, Josef. </a:t>
            </a:r>
            <a:r>
              <a:rPr lang="cs-CZ" sz="1600" i="1" dirty="0" smtClean="0"/>
              <a:t>Bílá Hora a její následky. </a:t>
            </a:r>
            <a:r>
              <a:rPr lang="cs-CZ" sz="1600" dirty="0" smtClean="0"/>
              <a:t>Praha: Vesmír, 1922.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Nástup Matyáše </a:t>
            </a:r>
            <a:r>
              <a:rPr lang="cs-CZ" dirty="0" err="1" smtClean="0"/>
              <a:t>Habsburkého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/>
              <a:t>Rudolf II. Opatrně do úřadů dosazoval katolíky, ač jich v Českém království bylo 10%.</a:t>
            </a:r>
          </a:p>
          <a:p>
            <a:r>
              <a:rPr lang="cs-CZ" sz="1600" dirty="0" smtClean="0"/>
              <a:t>Rodinné spory – dotlačen ke kompromisu – 9. 7. 1609 – Majestát – mj. i svoboda svědomí pro poddané, v praxi ale špatně vymahatelné</a:t>
            </a:r>
          </a:p>
          <a:p>
            <a:r>
              <a:rPr lang="cs-CZ" sz="1600" b="1" dirty="0" smtClean="0"/>
              <a:t>1611</a:t>
            </a:r>
            <a:r>
              <a:rPr lang="cs-CZ" sz="1600" dirty="0" smtClean="0"/>
              <a:t> – vpád Matyáše do Čech, stavy Rudolfa II. podpořily za přistoupení na jeho požadavky, Libeňská smlouva. Téhož roku Rudolf II. abdikoval, nahrazen bratrem Matyášem</a:t>
            </a:r>
          </a:p>
          <a:p>
            <a:r>
              <a:rPr lang="cs-CZ" sz="1600" dirty="0" smtClean="0"/>
              <a:t>Matyáš potvrdil Majestát. Požadavky stavů:</a:t>
            </a:r>
          </a:p>
          <a:p>
            <a:r>
              <a:rPr lang="cs-CZ" sz="1600" dirty="0" smtClean="0"/>
              <a:t>1) Právo postavit vojsko </a:t>
            </a:r>
          </a:p>
          <a:p>
            <a:r>
              <a:rPr lang="cs-CZ" sz="1600" dirty="0" smtClean="0"/>
              <a:t>2)Právo pořádat  krajské sjezdy bez králova povolení</a:t>
            </a:r>
          </a:p>
          <a:p>
            <a:r>
              <a:rPr lang="cs-CZ" sz="1600" dirty="0" smtClean="0"/>
              <a:t>3) Potvrzení česko-slezské stavovské konfederace</a:t>
            </a:r>
          </a:p>
          <a:p>
            <a:r>
              <a:rPr lang="cs-CZ" sz="1600" dirty="0" smtClean="0"/>
              <a:t>4) Právo podobnou konfederaci s ostatními zeměmi KČ</a:t>
            </a:r>
          </a:p>
          <a:p>
            <a:r>
              <a:rPr lang="cs-CZ" sz="1600" dirty="0" smtClean="0"/>
              <a:t>5) Obnovení dědičných jednot mezi Čechami a saským, falckým a braniborským kurfiřtem</a:t>
            </a:r>
          </a:p>
          <a:p>
            <a:r>
              <a:rPr lang="cs-CZ" sz="1600" dirty="0" smtClean="0"/>
              <a:t>Císař jim potvrdil </a:t>
            </a:r>
            <a:r>
              <a:rPr lang="cs-CZ" sz="1600" dirty="0" err="1" smtClean="0"/>
              <a:t>česko</a:t>
            </a:r>
            <a:r>
              <a:rPr lang="cs-CZ" sz="1600" dirty="0" smtClean="0"/>
              <a:t>-</a:t>
            </a:r>
            <a:r>
              <a:rPr lang="cs-CZ" sz="1600" dirty="0" err="1" smtClean="0"/>
              <a:t>slezkou</a:t>
            </a:r>
            <a:r>
              <a:rPr lang="cs-CZ" sz="1600" dirty="0" smtClean="0"/>
              <a:t> konfederaci, zbytek slíbil projednat, ale odjel do Vídně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pic>
        <p:nvPicPr>
          <p:cNvPr id="10243" name="Picture 3" descr="File:Lucas van Valckenborch - Emperor Matthias as Archduke, with bat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310" y="4998318"/>
            <a:ext cx="1476000" cy="2085199"/>
          </a:xfrm>
          <a:prstGeom prst="rect">
            <a:avLst/>
          </a:prstGeom>
          <a:noFill/>
        </p:spPr>
      </p:pic>
      <p:pic>
        <p:nvPicPr>
          <p:cNvPr id="10245" name="Picture 5" descr="File:AACHEN, Hans von - Portrait of Emperor Rudolf II - WG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25598"/>
            <a:ext cx="1368000" cy="1732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Volba Ferdinanda Štýrského jako nástupce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Na sněmu roku </a:t>
            </a:r>
            <a:r>
              <a:rPr lang="cs-CZ" sz="1800" b="1" dirty="0" smtClean="0"/>
              <a:t>1615</a:t>
            </a:r>
            <a:r>
              <a:rPr lang="cs-CZ" sz="1800" dirty="0" smtClean="0"/>
              <a:t> se rozhádané stavy snadno nechaly přimět k berním na 5 let</a:t>
            </a:r>
          </a:p>
          <a:p>
            <a:r>
              <a:rPr lang="cs-CZ" sz="1800" b="1" dirty="0" smtClean="0"/>
              <a:t>1615</a:t>
            </a:r>
            <a:r>
              <a:rPr lang="cs-CZ" sz="1800" dirty="0" smtClean="0"/>
              <a:t> – Jazykový zákon</a:t>
            </a:r>
          </a:p>
          <a:p>
            <a:r>
              <a:rPr lang="cs-CZ" sz="1800" dirty="0" smtClean="0"/>
              <a:t>Bezdětný Matyáš si vybral nástupce – </a:t>
            </a:r>
            <a:r>
              <a:rPr lang="cs-CZ" sz="1800" dirty="0" smtClean="0"/>
              <a:t>Ferdinanda </a:t>
            </a:r>
            <a:r>
              <a:rPr lang="cs-CZ" sz="1800" dirty="0" smtClean="0"/>
              <a:t>Štýrského; </a:t>
            </a:r>
            <a:r>
              <a:rPr lang="cs-CZ" sz="1800" dirty="0" err="1" smtClean="0"/>
              <a:t>Oňateho</a:t>
            </a:r>
            <a:r>
              <a:rPr lang="cs-CZ" sz="1800" dirty="0" smtClean="0"/>
              <a:t> smlouva (</a:t>
            </a:r>
            <a:r>
              <a:rPr lang="cs-CZ" sz="1800" b="1" dirty="0" smtClean="0"/>
              <a:t>29. 7. 1617</a:t>
            </a:r>
            <a:r>
              <a:rPr lang="cs-CZ" sz="1800" dirty="0" smtClean="0"/>
              <a:t>) – </a:t>
            </a:r>
            <a:r>
              <a:rPr lang="cs-CZ" sz="1800" dirty="0" smtClean="0"/>
              <a:t>z</a:t>
            </a:r>
            <a:r>
              <a:rPr lang="cs-CZ" sz="1800" dirty="0" smtClean="0"/>
              <a:t>řeknutí se španělské větve Habsburků na korunu</a:t>
            </a:r>
            <a:endParaRPr lang="cs-CZ" sz="1800" dirty="0" smtClean="0"/>
          </a:p>
          <a:p>
            <a:r>
              <a:rPr lang="cs-CZ" sz="1800" dirty="0" smtClean="0"/>
              <a:t>Frakce pod Španělským vyslancem </a:t>
            </a:r>
            <a:r>
              <a:rPr lang="cs-CZ" sz="1800" dirty="0" err="1" smtClean="0"/>
              <a:t>Inigem</a:t>
            </a:r>
            <a:r>
              <a:rPr lang="cs-CZ" sz="1800" dirty="0" smtClean="0"/>
              <a:t> </a:t>
            </a:r>
            <a:r>
              <a:rPr lang="cs-CZ" sz="1800" dirty="0" err="1" smtClean="0"/>
              <a:t>Velezem</a:t>
            </a:r>
            <a:r>
              <a:rPr lang="cs-CZ" sz="1800" dirty="0" smtClean="0"/>
              <a:t> de </a:t>
            </a:r>
            <a:r>
              <a:rPr lang="cs-CZ" sz="1800" dirty="0" err="1" smtClean="0"/>
              <a:t>Oňatem</a:t>
            </a:r>
            <a:r>
              <a:rPr lang="cs-CZ" sz="1800" dirty="0" smtClean="0"/>
              <a:t> se pokusila otupit odpor  proti Ferdinandovi Štýrskému předběžným jednáním s předními představiteli stavů</a:t>
            </a:r>
          </a:p>
          <a:p>
            <a:r>
              <a:rPr lang="cs-CZ" sz="1800" dirty="0" smtClean="0"/>
              <a:t>Sněm zahájen </a:t>
            </a:r>
            <a:r>
              <a:rPr lang="cs-CZ" sz="1800" b="1" dirty="0" smtClean="0"/>
              <a:t>6. 6. 1617</a:t>
            </a:r>
            <a:r>
              <a:rPr lang="cs-CZ" sz="1800" dirty="0" smtClean="0"/>
              <a:t>, mluvčí opozice J. O. </a:t>
            </a:r>
            <a:r>
              <a:rPr lang="cs-CZ" sz="1800" dirty="0" err="1" smtClean="0"/>
              <a:t>Šlik</a:t>
            </a:r>
            <a:r>
              <a:rPr lang="cs-CZ" sz="1800" dirty="0" smtClean="0"/>
              <a:t>. Prosazení hlasování jednotlivců katolíky – psychologický dopad na opozici. Ferdinand Štýrský zvolen jednomyslně</a:t>
            </a:r>
          </a:p>
          <a:p>
            <a:r>
              <a:rPr lang="cs-CZ" sz="1800" dirty="0" smtClean="0"/>
              <a:t>Po poradě s jezuity potvrdil F. Štýrský Rudolfův Majestát.</a:t>
            </a:r>
            <a:endParaRPr lang="cs-CZ" sz="1800" dirty="0"/>
          </a:p>
        </p:txBody>
      </p:sp>
      <p:pic>
        <p:nvPicPr>
          <p:cNvPr id="9218" name="Picture 2" descr="File:Kaiser Ferdinand II. 16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000" y="4365104"/>
            <a:ext cx="2052000" cy="2799869"/>
          </a:xfrm>
          <a:prstGeom prst="rect">
            <a:avLst/>
          </a:prstGeom>
          <a:noFill/>
        </p:spPr>
      </p:pic>
      <p:pic>
        <p:nvPicPr>
          <p:cNvPr id="9220" name="Picture 4" descr="File:Inigo Velez de Guevar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3136"/>
            <a:ext cx="2628000" cy="241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Začátek povstání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Schůzka evangelických stavů přes zákaz císaře  v Karolinu a dohodli se na násilné akci proti místodržícím</a:t>
            </a:r>
          </a:p>
          <a:p>
            <a:r>
              <a:rPr lang="cs-CZ" b="1" dirty="0" smtClean="0"/>
              <a:t>22. 5. 1618 </a:t>
            </a:r>
            <a:r>
              <a:rPr lang="cs-CZ" dirty="0" smtClean="0"/>
              <a:t>– vyhození J. B. z </a:t>
            </a:r>
            <a:r>
              <a:rPr lang="cs-CZ" dirty="0" err="1" smtClean="0"/>
              <a:t>Martinic</a:t>
            </a:r>
            <a:r>
              <a:rPr lang="cs-CZ" dirty="0" smtClean="0"/>
              <a:t>, V. S. z Chlumu a písaře Filipa </a:t>
            </a:r>
            <a:r>
              <a:rPr lang="cs-CZ" dirty="0" err="1" smtClean="0"/>
              <a:t>Fabricia</a:t>
            </a:r>
            <a:r>
              <a:rPr lang="cs-CZ" dirty="0" smtClean="0"/>
              <a:t>, dopadli na strmý svah, </a:t>
            </a:r>
            <a:r>
              <a:rPr lang="cs-CZ" dirty="0" err="1" smtClean="0"/>
              <a:t>Slavata</a:t>
            </a:r>
            <a:r>
              <a:rPr lang="cs-CZ" dirty="0" smtClean="0"/>
              <a:t> si poranil hlavu o okenní římsu</a:t>
            </a:r>
          </a:p>
          <a:p>
            <a:r>
              <a:rPr lang="cs-CZ" dirty="0" smtClean="0"/>
              <a:t>Zřízeno 30členné direktorium</a:t>
            </a:r>
          </a:p>
          <a:p>
            <a:r>
              <a:rPr lang="cs-CZ" dirty="0" smtClean="0"/>
              <a:t>Apologie v </a:t>
            </a:r>
            <a:r>
              <a:rPr lang="cs-CZ" dirty="0" err="1" smtClean="0"/>
              <a:t>Čj</a:t>
            </a:r>
            <a:r>
              <a:rPr lang="cs-CZ" dirty="0" smtClean="0"/>
              <a:t>, </a:t>
            </a:r>
            <a:r>
              <a:rPr lang="cs-CZ" dirty="0" err="1" smtClean="0"/>
              <a:t>Nj</a:t>
            </a:r>
            <a:r>
              <a:rPr lang="cs-CZ" dirty="0" smtClean="0"/>
              <a:t>, a </a:t>
            </a:r>
            <a:r>
              <a:rPr lang="cs-CZ" dirty="0" err="1" smtClean="0"/>
              <a:t>Lj</a:t>
            </a:r>
            <a:r>
              <a:rPr lang="cs-CZ" dirty="0" smtClean="0"/>
              <a:t> – nebouří se proti králi, hovoří o porušování zákonů ze strany císařových úředníků</a:t>
            </a:r>
          </a:p>
          <a:p>
            <a:r>
              <a:rPr lang="cs-CZ" dirty="0" smtClean="0"/>
              <a:t>Morava měla k povstání nejednoznačný vztah</a:t>
            </a:r>
          </a:p>
          <a:p>
            <a:r>
              <a:rPr lang="cs-CZ" b="1" dirty="0" smtClean="0"/>
              <a:t>16. 6. 1618 </a:t>
            </a:r>
            <a:r>
              <a:rPr lang="cs-CZ" dirty="0" err="1" smtClean="0"/>
              <a:t>Thurn</a:t>
            </a:r>
            <a:r>
              <a:rPr lang="cs-CZ" dirty="0" smtClean="0"/>
              <a:t> vytáhl k Českým Budějovicím, ubránily se ale až do konce války</a:t>
            </a:r>
          </a:p>
          <a:p>
            <a:r>
              <a:rPr lang="cs-CZ" b="1" dirty="0" smtClean="0"/>
              <a:t>9. 11. 1618 </a:t>
            </a:r>
            <a:r>
              <a:rPr lang="cs-CZ" dirty="0" smtClean="0"/>
              <a:t>– bitva u Lomnice, </a:t>
            </a:r>
            <a:r>
              <a:rPr lang="cs-CZ" dirty="0" err="1" smtClean="0"/>
              <a:t>Buquoy</a:t>
            </a:r>
            <a:r>
              <a:rPr lang="cs-CZ" dirty="0" smtClean="0"/>
              <a:t> ustoupil do Českých Budějovic</a:t>
            </a:r>
          </a:p>
          <a:p>
            <a:r>
              <a:rPr lang="cs-CZ" b="1" dirty="0" smtClean="0"/>
              <a:t>21. 11. 1618 </a:t>
            </a:r>
            <a:r>
              <a:rPr lang="cs-CZ" dirty="0" smtClean="0"/>
              <a:t>– Petr Arnošt </a:t>
            </a:r>
            <a:r>
              <a:rPr lang="cs-CZ" dirty="0" err="1" smtClean="0"/>
              <a:t>Mansfeld</a:t>
            </a:r>
            <a:r>
              <a:rPr lang="cs-CZ" dirty="0" smtClean="0"/>
              <a:t> dobyl Plzeň (a udržel ji až do konce války)</a:t>
            </a:r>
            <a:endParaRPr lang="cs-CZ" b="1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cs-CZ" dirty="0"/>
          </a:p>
        </p:txBody>
      </p:sp>
      <p:pic>
        <p:nvPicPr>
          <p:cNvPr id="5" name="Picture 2" descr="Obrázek #4 z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000" y="0"/>
            <a:ext cx="3492000" cy="2189225"/>
          </a:xfrm>
          <a:prstGeom prst="rect">
            <a:avLst/>
          </a:prstGeom>
          <a:noFill/>
        </p:spPr>
      </p:pic>
      <p:pic>
        <p:nvPicPr>
          <p:cNvPr id="6" name="Picture 6" descr="Apologia, Oder entschuldigungs Schrif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000" y="1844824"/>
            <a:ext cx="2844000" cy="3987288"/>
          </a:xfrm>
          <a:prstGeom prst="rect">
            <a:avLst/>
          </a:prstGeom>
          <a:noFill/>
        </p:spPr>
      </p:pic>
      <p:pic>
        <p:nvPicPr>
          <p:cNvPr id="7" name="Picture 4" descr="File:Heinrich Matthias von Thurn Seite 1 Bild 0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56792"/>
            <a:ext cx="1872000" cy="2302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I. obléhání Vídně a bitva u Záblatí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b="1" dirty="0" smtClean="0"/>
              <a:t>18. 11. 1618 </a:t>
            </a:r>
            <a:r>
              <a:rPr lang="cs-CZ" sz="1400" dirty="0" smtClean="0"/>
              <a:t>– zemřel Albrecht Jan Smiřický, kterého mnohé stavy chtěly za krále</a:t>
            </a:r>
          </a:p>
          <a:p>
            <a:r>
              <a:rPr lang="cs-CZ" sz="1400" dirty="0" smtClean="0"/>
              <a:t>Na sněmu v </a:t>
            </a:r>
            <a:r>
              <a:rPr lang="cs-CZ" sz="1400" dirty="0" err="1" smtClean="0"/>
              <a:t>Rottenburgu</a:t>
            </a:r>
            <a:r>
              <a:rPr lang="cs-CZ" sz="1400" dirty="0" smtClean="0"/>
              <a:t> se protestantská Unie usnesla, že nebude riskovat válku s Habsburky.</a:t>
            </a:r>
          </a:p>
          <a:p>
            <a:r>
              <a:rPr lang="cs-CZ" sz="1400" b="1" dirty="0" smtClean="0"/>
              <a:t>20. 3. 1619 </a:t>
            </a:r>
            <a:r>
              <a:rPr lang="cs-CZ" sz="1400" dirty="0" smtClean="0"/>
              <a:t>– smrt Matyáše, poslední tečka za pokusem o smír</a:t>
            </a:r>
          </a:p>
          <a:p>
            <a:r>
              <a:rPr lang="cs-CZ" sz="1400" dirty="0" smtClean="0"/>
              <a:t>Ferdinand II. poslal revers, kde potvrdil všechny úředníky a Majestát, a očekával, že bude korunován českým králem. Byl odmítnut.</a:t>
            </a:r>
          </a:p>
          <a:p>
            <a:r>
              <a:rPr lang="cs-CZ" sz="1400" dirty="0" smtClean="0"/>
              <a:t>Češi vpadli na Moravu, </a:t>
            </a:r>
            <a:r>
              <a:rPr lang="cs-CZ" sz="1400" b="1" dirty="0" smtClean="0"/>
              <a:t>2. 5. 1619 </a:t>
            </a:r>
            <a:r>
              <a:rPr lang="cs-CZ" sz="1400" dirty="0" smtClean="0"/>
              <a:t>padlo Brno bez odporu. Zemský hejtman byl Ladislav Velen ze </a:t>
            </a:r>
            <a:r>
              <a:rPr lang="cs-CZ" sz="1400" dirty="0" err="1" smtClean="0"/>
              <a:t>Žerotína</a:t>
            </a:r>
            <a:r>
              <a:rPr lang="cs-CZ" sz="1400" dirty="0" smtClean="0"/>
              <a:t>. Albrecht z </a:t>
            </a:r>
            <a:r>
              <a:rPr lang="cs-CZ" sz="1400" dirty="0" err="1" smtClean="0"/>
              <a:t>Valdštejna</a:t>
            </a:r>
            <a:r>
              <a:rPr lang="cs-CZ" sz="1400" dirty="0" smtClean="0"/>
              <a:t> přešel na stranu císaře a do Vídně vzal zemskou pokladnu.</a:t>
            </a:r>
          </a:p>
          <a:p>
            <a:r>
              <a:rPr lang="cs-CZ" sz="1400" dirty="0" smtClean="0"/>
              <a:t>Vznik 30členného direktoria (12 pánů, 12 rytířů a 6 měst)</a:t>
            </a:r>
          </a:p>
          <a:p>
            <a:r>
              <a:rPr lang="cs-CZ" sz="1400" b="1" dirty="0" smtClean="0"/>
              <a:t>Červen 1619 </a:t>
            </a:r>
            <a:r>
              <a:rPr lang="cs-CZ" sz="1400" dirty="0" smtClean="0"/>
              <a:t>- obléhání Vídně – neúspěch</a:t>
            </a:r>
          </a:p>
          <a:p>
            <a:r>
              <a:rPr lang="cs-CZ" sz="1400" b="1" dirty="0" smtClean="0"/>
              <a:t>10. 6. 1619 </a:t>
            </a:r>
            <a:r>
              <a:rPr lang="cs-CZ" sz="1400" dirty="0" smtClean="0"/>
              <a:t>– bitva u Záblatí – vítězství císařských</a:t>
            </a:r>
          </a:p>
          <a:p>
            <a:r>
              <a:rPr lang="cs-CZ" sz="1400" b="1" dirty="0" smtClean="0"/>
              <a:t>31. 7. 1619 </a:t>
            </a:r>
            <a:r>
              <a:rPr lang="cs-CZ" sz="1400" dirty="0" smtClean="0"/>
              <a:t>– vyhlášení Konfederace spojených provincií a sesazení Ferdinanda II. z  trůnu (český zemský sněm), </a:t>
            </a:r>
            <a:r>
              <a:rPr lang="cs-CZ" sz="1400" b="1" dirty="0" smtClean="0"/>
              <a:t>14. 8. 1619</a:t>
            </a:r>
            <a:r>
              <a:rPr lang="cs-CZ" sz="1400" dirty="0" smtClean="0"/>
              <a:t> i moravský zemský sněm</a:t>
            </a:r>
          </a:p>
          <a:p>
            <a:r>
              <a:rPr lang="cs-CZ" sz="1400" b="1" dirty="0" smtClean="0"/>
              <a:t>26. 8. 1619 </a:t>
            </a:r>
            <a:r>
              <a:rPr lang="cs-CZ" sz="1400" dirty="0" smtClean="0"/>
              <a:t>– králem zvolen falcký kurfiřt a vůdce protestantské Unie Fridrich V., </a:t>
            </a:r>
            <a:r>
              <a:rPr lang="cs-CZ" sz="1400" dirty="0" err="1" smtClean="0"/>
              <a:t>v</a:t>
            </a:r>
            <a:r>
              <a:rPr lang="cs-CZ" sz="1400" dirty="0" smtClean="0"/>
              <a:t> 1. říjnovém týdnu 1619 dorazil do Prahy a </a:t>
            </a:r>
            <a:r>
              <a:rPr lang="cs-CZ" sz="1400" b="1" dirty="0" smtClean="0"/>
              <a:t>4. 11. </a:t>
            </a:r>
            <a:r>
              <a:rPr lang="cs-CZ" sz="1400" dirty="0" smtClean="0"/>
              <a:t>byl korunován. Přísahu  složil v </a:t>
            </a:r>
            <a:r>
              <a:rPr lang="cs-CZ" sz="1400" dirty="0" err="1" smtClean="0"/>
              <a:t>Čj</a:t>
            </a:r>
            <a:r>
              <a:rPr lang="cs-CZ" sz="1400" dirty="0" smtClean="0"/>
              <a:t>, předříkával Bohuslav Berka z </a:t>
            </a:r>
            <a:r>
              <a:rPr lang="cs-CZ" sz="1400" dirty="0" err="1" smtClean="0"/>
              <a:t>Dubé</a:t>
            </a:r>
            <a:endParaRPr lang="cs-CZ" sz="1400" dirty="0" smtClean="0"/>
          </a:p>
          <a:p>
            <a:r>
              <a:rPr lang="cs-CZ" sz="1400" dirty="0" smtClean="0"/>
              <a:t>Od </a:t>
            </a:r>
            <a:r>
              <a:rPr lang="cs-CZ" sz="1400" b="1" dirty="0" smtClean="0"/>
              <a:t>srpna 1619 </a:t>
            </a:r>
            <a:r>
              <a:rPr lang="cs-CZ" sz="1400" dirty="0" smtClean="0"/>
              <a:t>byl vrchním velitelem stavovských vojsk Kristián starší z </a:t>
            </a:r>
            <a:r>
              <a:rPr lang="cs-CZ" sz="1400" dirty="0" err="1" smtClean="0"/>
              <a:t>Anhaltu</a:t>
            </a:r>
            <a:endParaRPr lang="cs-CZ" sz="1400" dirty="0" smtClean="0"/>
          </a:p>
          <a:p>
            <a:endParaRPr lang="cs-CZ" sz="1400" dirty="0" smtClean="0"/>
          </a:p>
          <a:p>
            <a:endParaRPr lang="cs-CZ" sz="1400" b="1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7170" name="Picture 2" descr="File:Christian I Anhalt Bernbur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00" y="4827791"/>
            <a:ext cx="1332000" cy="2030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obléhání Vídně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10. 1619 </a:t>
            </a:r>
            <a:r>
              <a:rPr lang="cs-CZ" dirty="0" smtClean="0"/>
              <a:t>dobyl luterán </a:t>
            </a:r>
            <a:r>
              <a:rPr lang="cs-CZ" dirty="0" err="1" smtClean="0"/>
              <a:t>Gábor</a:t>
            </a:r>
            <a:r>
              <a:rPr lang="cs-CZ" dirty="0" smtClean="0"/>
              <a:t> </a:t>
            </a:r>
            <a:r>
              <a:rPr lang="cs-CZ" dirty="0" err="1" smtClean="0"/>
              <a:t>Bethlen</a:t>
            </a:r>
            <a:r>
              <a:rPr lang="cs-CZ" dirty="0" smtClean="0"/>
              <a:t> Bratislavu</a:t>
            </a:r>
          </a:p>
          <a:p>
            <a:r>
              <a:rPr lang="cs-CZ" b="1" dirty="0" smtClean="0"/>
              <a:t>leden-únor 1620 </a:t>
            </a:r>
            <a:r>
              <a:rPr lang="cs-CZ" dirty="0" smtClean="0"/>
              <a:t> spojení se stavovskými vojsky a druhé obléhání Vídně, vpád polských kozáků, </a:t>
            </a:r>
            <a:r>
              <a:rPr lang="cs-CZ" dirty="0" err="1" smtClean="0"/>
              <a:t>Bethlen</a:t>
            </a:r>
            <a:r>
              <a:rPr lang="cs-CZ" dirty="0" smtClean="0"/>
              <a:t> se stáhl zpět na Slovensko</a:t>
            </a:r>
          </a:p>
          <a:p>
            <a:r>
              <a:rPr lang="cs-CZ" b="1" dirty="0" smtClean="0"/>
              <a:t>únor-září 1620 </a:t>
            </a:r>
            <a:r>
              <a:rPr lang="cs-CZ" dirty="0" smtClean="0"/>
              <a:t>– </a:t>
            </a:r>
            <a:r>
              <a:rPr lang="cs-CZ" dirty="0" err="1" smtClean="0"/>
              <a:t>Bethlenovo</a:t>
            </a:r>
            <a:r>
              <a:rPr lang="cs-CZ" dirty="0" smtClean="0"/>
              <a:t> příměří s císařem</a:t>
            </a:r>
          </a:p>
          <a:p>
            <a:r>
              <a:rPr lang="cs-CZ" b="1" dirty="0" smtClean="0"/>
              <a:t>červen-červenec 1620 </a:t>
            </a:r>
            <a:r>
              <a:rPr lang="cs-CZ" dirty="0" smtClean="0"/>
              <a:t>– díky vojskům Katolické ligy byl zlomen odpor hornorakouských a dolnorakouských stavů</a:t>
            </a:r>
          </a:p>
          <a:p>
            <a:r>
              <a:rPr lang="cs-CZ" b="1" dirty="0" smtClean="0"/>
              <a:t>září 1620 </a:t>
            </a:r>
            <a:r>
              <a:rPr lang="cs-CZ" dirty="0" smtClean="0"/>
              <a:t>– 15 000 mužů moravské zemské hotovosti bylo shromážděno, císařský vpád do Čech =&gt; zčásti rozpuštěna a zbytek (12 000) u Telče pro případ útoku z Rakous.</a:t>
            </a:r>
          </a:p>
          <a:p>
            <a:r>
              <a:rPr lang="cs-CZ" b="1" dirty="0" smtClean="0"/>
              <a:t>30. 9. 1620</a:t>
            </a:r>
            <a:r>
              <a:rPr lang="cs-CZ" dirty="0" smtClean="0"/>
              <a:t> - Písek dobyt císařsko-ligistickými vojsky</a:t>
            </a:r>
          </a:p>
          <a:p>
            <a:r>
              <a:rPr lang="cs-CZ" b="1" dirty="0" smtClean="0"/>
              <a:t>6. 11. 1620 </a:t>
            </a:r>
            <a:r>
              <a:rPr lang="cs-CZ" dirty="0" smtClean="0"/>
              <a:t>– císařsko-ligistická vojska u Prahy</a:t>
            </a:r>
          </a:p>
          <a:p>
            <a:endParaRPr lang="cs-CZ" dirty="0"/>
          </a:p>
        </p:txBody>
      </p:sp>
      <p:pic>
        <p:nvPicPr>
          <p:cNvPr id="5" name="Picture 2" descr="m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645024"/>
            <a:ext cx="4176000" cy="2945017"/>
          </a:xfrm>
          <a:prstGeom prst="rect">
            <a:avLst/>
          </a:prstGeom>
          <a:noFill/>
        </p:spPr>
      </p:pic>
      <p:pic>
        <p:nvPicPr>
          <p:cNvPr id="27651" name="Picture 3" descr="File:Map of the Holy Roman Empire (1618) - DE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0"/>
            <a:ext cx="3960000" cy="3610926"/>
          </a:xfrm>
          <a:prstGeom prst="rect">
            <a:avLst/>
          </a:prstGeom>
          <a:noFill/>
        </p:spPr>
      </p:pic>
      <p:pic>
        <p:nvPicPr>
          <p:cNvPr id="27653" name="Picture 5" descr="File:Bethlen Gábor rézmetsze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000" y="0"/>
            <a:ext cx="1692000" cy="2211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Bílá Hora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Způsob vedení války: </a:t>
            </a:r>
          </a:p>
          <a:p>
            <a:r>
              <a:rPr lang="cs-CZ" sz="2000" dirty="0" smtClean="0"/>
              <a:t>Pěší pluk = 3000 mužů</a:t>
            </a:r>
          </a:p>
          <a:p>
            <a:r>
              <a:rPr lang="cs-CZ" sz="2000" dirty="0" smtClean="0"/>
              <a:t>Jezdecký pluk = 1000 </a:t>
            </a:r>
          </a:p>
          <a:p>
            <a:r>
              <a:rPr lang="cs-CZ" sz="2000" dirty="0" smtClean="0"/>
              <a:t>Praporec: u pěších kompanie = 300, u jezdců eskadrona = 300</a:t>
            </a:r>
          </a:p>
          <a:p>
            <a:r>
              <a:rPr lang="cs-CZ" sz="2000" dirty="0" smtClean="0"/>
              <a:t>Tři typy jezdectva:</a:t>
            </a:r>
          </a:p>
          <a:p>
            <a:r>
              <a:rPr lang="cs-CZ" sz="2000" dirty="0" smtClean="0"/>
              <a:t>1) Lehké - šavle, pistole</a:t>
            </a:r>
          </a:p>
          <a:p>
            <a:r>
              <a:rPr lang="cs-CZ" sz="2000" dirty="0" smtClean="0"/>
              <a:t>2) Polotěžké – arkebuza, 2 jezdecké pistole meč</a:t>
            </a:r>
          </a:p>
          <a:p>
            <a:r>
              <a:rPr lang="cs-CZ" sz="2000" dirty="0" smtClean="0"/>
              <a:t>3) Těžké – palaš a 2 dlouhé jezdecké pistole</a:t>
            </a:r>
          </a:p>
          <a:p>
            <a:r>
              <a:rPr lang="cs-CZ" sz="2000" dirty="0" smtClean="0"/>
              <a:t>Základní taktika kyrysníků – </a:t>
            </a:r>
            <a:r>
              <a:rPr lang="cs-CZ" sz="2000" dirty="0" err="1" smtClean="0"/>
              <a:t>karakola</a:t>
            </a:r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5122" name="Picture 2" descr="Cuirassier mounted illustration, thirty years war. Knight horseback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000" y="4112099"/>
            <a:ext cx="2916000" cy="2745901"/>
          </a:xfrm>
          <a:prstGeom prst="rect">
            <a:avLst/>
          </a:prstGeom>
          <a:noFill/>
        </p:spPr>
      </p:pic>
      <p:pic>
        <p:nvPicPr>
          <p:cNvPr id="5126" name="Picture 6" descr="The caraco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000" y="692696"/>
            <a:ext cx="3888000" cy="2008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Stavovské vojsko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Vrchní velitel: </a:t>
            </a:r>
            <a:r>
              <a:rPr lang="cs-CZ" b="1" dirty="0" smtClean="0"/>
              <a:t>Kristián starší z </a:t>
            </a:r>
            <a:r>
              <a:rPr lang="cs-CZ" b="1" dirty="0" err="1" smtClean="0"/>
              <a:t>Anhaltu</a:t>
            </a:r>
            <a:endParaRPr lang="cs-CZ" b="1" dirty="0" smtClean="0"/>
          </a:p>
          <a:p>
            <a:r>
              <a:rPr lang="cs-CZ" b="1" dirty="0" smtClean="0"/>
              <a:t>Levé křídlo: </a:t>
            </a:r>
            <a:r>
              <a:rPr lang="cs-CZ" dirty="0" smtClean="0"/>
              <a:t>13 eskadron (J. </a:t>
            </a:r>
            <a:r>
              <a:rPr lang="cs-CZ" dirty="0" err="1" smtClean="0"/>
              <a:t>Varlejch</a:t>
            </a:r>
            <a:r>
              <a:rPr lang="cs-CZ" dirty="0" smtClean="0"/>
              <a:t> z Bubna, </a:t>
            </a:r>
            <a:r>
              <a:rPr lang="cs-CZ" dirty="0" err="1" smtClean="0"/>
              <a:t>Thurn</a:t>
            </a:r>
            <a:r>
              <a:rPr lang="cs-CZ" dirty="0" smtClean="0"/>
              <a:t>, hrabě ze </a:t>
            </a:r>
            <a:r>
              <a:rPr lang="cs-CZ" dirty="0" err="1" smtClean="0"/>
              <a:t>Solmsu</a:t>
            </a:r>
            <a:r>
              <a:rPr lang="cs-CZ" dirty="0" smtClean="0"/>
              <a:t>), 6. praporů pěchoty v 1. sledu, 4 ve 2. sledu (</a:t>
            </a:r>
            <a:r>
              <a:rPr lang="cs-CZ" dirty="0" err="1" smtClean="0"/>
              <a:t>Thurn</a:t>
            </a:r>
            <a:r>
              <a:rPr lang="cs-CZ" dirty="0" smtClean="0"/>
              <a:t>)</a:t>
            </a:r>
          </a:p>
          <a:p>
            <a:r>
              <a:rPr lang="cs-CZ" dirty="0" smtClean="0"/>
              <a:t>Pěchota Kašpara </a:t>
            </a:r>
            <a:r>
              <a:rPr lang="cs-CZ" dirty="0" err="1" smtClean="0"/>
              <a:t>Kaplíře</a:t>
            </a:r>
            <a:r>
              <a:rPr lang="cs-CZ" dirty="0" smtClean="0"/>
              <a:t> ze </a:t>
            </a:r>
            <a:r>
              <a:rPr lang="cs-CZ" dirty="0" err="1" smtClean="0"/>
              <a:t>Sulevic</a:t>
            </a:r>
            <a:r>
              <a:rPr lang="cs-CZ" dirty="0" smtClean="0"/>
              <a:t> </a:t>
            </a:r>
          </a:p>
          <a:p>
            <a:r>
              <a:rPr lang="cs-CZ" dirty="0" smtClean="0"/>
              <a:t>1250 jízdy a 3800 pěších = </a:t>
            </a:r>
            <a:r>
              <a:rPr lang="cs-CZ" b="1" dirty="0" smtClean="0"/>
              <a:t>5050 vojáků</a:t>
            </a:r>
          </a:p>
          <a:p>
            <a:r>
              <a:rPr lang="cs-CZ" b="1" dirty="0" smtClean="0"/>
              <a:t>Střed: </a:t>
            </a:r>
            <a:r>
              <a:rPr lang="cs-CZ" dirty="0" smtClean="0"/>
              <a:t>2500 jezdců </a:t>
            </a:r>
            <a:r>
              <a:rPr lang="cs-CZ" dirty="0" err="1" smtClean="0"/>
              <a:t>moravskch</a:t>
            </a:r>
            <a:r>
              <a:rPr lang="cs-CZ" dirty="0" smtClean="0"/>
              <a:t>, dolnorakouských, </a:t>
            </a:r>
            <a:r>
              <a:rPr lang="cs-CZ" dirty="0" err="1" smtClean="0"/>
              <a:t>Hohenlohových</a:t>
            </a:r>
            <a:r>
              <a:rPr lang="cs-CZ" dirty="0" smtClean="0"/>
              <a:t> a </a:t>
            </a:r>
            <a:r>
              <a:rPr lang="cs-CZ" dirty="0" err="1" smtClean="0"/>
              <a:t>arkebuzíři</a:t>
            </a:r>
            <a:r>
              <a:rPr lang="cs-CZ" dirty="0" smtClean="0"/>
              <a:t> Kristiána mladšího z </a:t>
            </a:r>
            <a:r>
              <a:rPr lang="cs-CZ" dirty="0" err="1" smtClean="0"/>
              <a:t>Anhaltu</a:t>
            </a:r>
            <a:endParaRPr lang="cs-CZ" dirty="0" smtClean="0"/>
          </a:p>
          <a:p>
            <a:r>
              <a:rPr lang="cs-CZ" dirty="0" smtClean="0"/>
              <a:t>4000 pěších (hornorakouská pěchota, 4 praporce moravské jízdy, 4 praporce </a:t>
            </a:r>
            <a:r>
              <a:rPr lang="cs-CZ" dirty="0" err="1" smtClean="0"/>
              <a:t>Hohenlohovy</a:t>
            </a:r>
            <a:r>
              <a:rPr lang="cs-CZ" dirty="0" smtClean="0"/>
              <a:t> pěchoty) – celkem asi </a:t>
            </a:r>
            <a:r>
              <a:rPr lang="cs-CZ" b="1" dirty="0" smtClean="0"/>
              <a:t>6500 </a:t>
            </a:r>
          </a:p>
          <a:p>
            <a:r>
              <a:rPr lang="cs-CZ" b="1" dirty="0" smtClean="0"/>
              <a:t>Pravé křídlo: </a:t>
            </a:r>
            <a:r>
              <a:rPr lang="cs-CZ" dirty="0" smtClean="0"/>
              <a:t>opřeno o zeď obory Hvězda</a:t>
            </a:r>
          </a:p>
          <a:p>
            <a:r>
              <a:rPr lang="cs-CZ" dirty="0" err="1" smtClean="0"/>
              <a:t>Stubenvollovo</a:t>
            </a:r>
            <a:r>
              <a:rPr lang="cs-CZ" dirty="0" smtClean="0"/>
              <a:t> těžké moravské jezdectvo, </a:t>
            </a:r>
            <a:r>
              <a:rPr lang="cs-CZ" dirty="0" err="1" smtClean="0"/>
              <a:t>Mansfeldovo</a:t>
            </a:r>
            <a:r>
              <a:rPr lang="cs-CZ" dirty="0" smtClean="0"/>
              <a:t> </a:t>
            </a:r>
            <a:r>
              <a:rPr lang="cs-CZ" dirty="0" err="1" smtClean="0"/>
              <a:t>jezdetvo</a:t>
            </a:r>
            <a:r>
              <a:rPr lang="cs-CZ" dirty="0" smtClean="0"/>
              <a:t> (400), slezské jezdectvo, </a:t>
            </a:r>
            <a:r>
              <a:rPr lang="cs-CZ" dirty="0" err="1" smtClean="0"/>
              <a:t>Cornisova</a:t>
            </a:r>
            <a:r>
              <a:rPr lang="cs-CZ" dirty="0" smtClean="0"/>
              <a:t> </a:t>
            </a:r>
            <a:r>
              <a:rPr lang="cs-CZ" dirty="0" err="1" smtClean="0"/>
              <a:t>tělesé</a:t>
            </a:r>
            <a:r>
              <a:rPr lang="cs-CZ" dirty="0" smtClean="0"/>
              <a:t> setnina a </a:t>
            </a:r>
            <a:r>
              <a:rPr lang="cs-CZ" dirty="0" err="1" smtClean="0"/>
              <a:t>půlpluk</a:t>
            </a:r>
            <a:r>
              <a:rPr lang="cs-CZ" dirty="0" smtClean="0"/>
              <a:t> </a:t>
            </a:r>
            <a:r>
              <a:rPr lang="cs-CZ" dirty="0" err="1" smtClean="0"/>
              <a:t>Šlikovy</a:t>
            </a:r>
            <a:r>
              <a:rPr lang="cs-CZ" dirty="0" smtClean="0"/>
              <a:t> pěchoty (2740)</a:t>
            </a:r>
          </a:p>
          <a:p>
            <a:r>
              <a:rPr lang="cs-CZ" dirty="0" smtClean="0"/>
              <a:t>5000 uherských jezdců a posádka obory (1000 pěších a 600 jezdců) </a:t>
            </a:r>
          </a:p>
          <a:p>
            <a:r>
              <a:rPr lang="cs-CZ" b="1" dirty="0" smtClean="0"/>
              <a:t>Celkem 20000 vojáků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cs-CZ"/>
          </a:p>
        </p:txBody>
      </p:sp>
      <p:pic>
        <p:nvPicPr>
          <p:cNvPr id="5" name="Picture 3" descr="File:Battle of White Mountain (1620)-NL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8"/>
            <a:ext cx="5112000" cy="3420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Císařsko-ligistické vojsko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v prostoru Ruzyně – Řepy, velitelé: Karel </a:t>
            </a:r>
            <a:r>
              <a:rPr lang="cs-CZ" dirty="0" err="1" smtClean="0"/>
              <a:t>Bonaventura</a:t>
            </a:r>
            <a:r>
              <a:rPr lang="cs-CZ" dirty="0" smtClean="0"/>
              <a:t> </a:t>
            </a:r>
            <a:r>
              <a:rPr lang="cs-CZ" dirty="0" err="1" smtClean="0"/>
              <a:t>Buquoy</a:t>
            </a:r>
            <a:r>
              <a:rPr lang="cs-CZ" dirty="0" smtClean="0"/>
              <a:t> a Jan </a:t>
            </a:r>
            <a:r>
              <a:rPr lang="cs-CZ" dirty="0" err="1" smtClean="0"/>
              <a:t>Tserclaes</a:t>
            </a:r>
            <a:r>
              <a:rPr lang="cs-CZ" dirty="0" smtClean="0"/>
              <a:t> </a:t>
            </a:r>
            <a:r>
              <a:rPr lang="cs-CZ" dirty="0" err="1" smtClean="0"/>
              <a:t>Tilly</a:t>
            </a:r>
            <a:endParaRPr lang="cs-CZ" dirty="0" smtClean="0"/>
          </a:p>
          <a:p>
            <a:r>
              <a:rPr lang="cs-CZ" b="1" dirty="0" smtClean="0"/>
              <a:t>Císařští (</a:t>
            </a:r>
            <a:r>
              <a:rPr lang="cs-CZ" b="1" dirty="0" err="1" smtClean="0"/>
              <a:t>Buquoy</a:t>
            </a:r>
            <a:r>
              <a:rPr lang="cs-CZ" b="1" dirty="0" smtClean="0"/>
              <a:t>): </a:t>
            </a:r>
            <a:r>
              <a:rPr lang="cs-CZ" dirty="0" smtClean="0"/>
              <a:t>1.sled: jezdectvo </a:t>
            </a:r>
            <a:r>
              <a:rPr lang="cs-CZ" dirty="0" err="1" smtClean="0"/>
              <a:t>Gauchiera</a:t>
            </a:r>
            <a:r>
              <a:rPr lang="cs-CZ" dirty="0" smtClean="0"/>
              <a:t>, </a:t>
            </a:r>
            <a:r>
              <a:rPr lang="cs-CZ" dirty="0" err="1" smtClean="0"/>
              <a:t>Pierra</a:t>
            </a:r>
            <a:r>
              <a:rPr lang="cs-CZ" dirty="0" smtClean="0"/>
              <a:t> La Motta, De la </a:t>
            </a:r>
            <a:r>
              <a:rPr lang="cs-CZ" dirty="0" err="1" smtClean="0"/>
              <a:t>Croixe</a:t>
            </a:r>
            <a:r>
              <a:rPr lang="cs-CZ" dirty="0" smtClean="0"/>
              <a:t> a Ernsta de </a:t>
            </a:r>
            <a:r>
              <a:rPr lang="cs-CZ" dirty="0" err="1" smtClean="0"/>
              <a:t>Montecucculi</a:t>
            </a:r>
            <a:endParaRPr lang="cs-CZ" dirty="0" smtClean="0"/>
          </a:p>
          <a:p>
            <a:r>
              <a:rPr lang="cs-CZ" dirty="0" smtClean="0"/>
              <a:t>2. sled: tercie Karla </a:t>
            </a:r>
            <a:r>
              <a:rPr lang="cs-CZ" dirty="0" err="1" smtClean="0"/>
              <a:t>Spinelliho</a:t>
            </a:r>
            <a:r>
              <a:rPr lang="cs-CZ" dirty="0" smtClean="0"/>
              <a:t>, jezdectvo </a:t>
            </a:r>
            <a:r>
              <a:rPr lang="cs-CZ" dirty="0" err="1" smtClean="0"/>
              <a:t>Dampierra</a:t>
            </a:r>
            <a:r>
              <a:rPr lang="cs-CZ" dirty="0" smtClean="0"/>
              <a:t>, Ferdinanda z </a:t>
            </a:r>
            <a:r>
              <a:rPr lang="cs-CZ" dirty="0" err="1" smtClean="0"/>
              <a:t>Megau</a:t>
            </a:r>
            <a:r>
              <a:rPr lang="cs-CZ" dirty="0" smtClean="0"/>
              <a:t> a Jana z </a:t>
            </a:r>
            <a:r>
              <a:rPr lang="cs-CZ" dirty="0" err="1" smtClean="0"/>
              <a:t>Grainburgu</a:t>
            </a:r>
            <a:endParaRPr lang="cs-CZ" dirty="0" smtClean="0"/>
          </a:p>
          <a:p>
            <a:r>
              <a:rPr lang="cs-CZ" b="1" dirty="0" smtClean="0"/>
              <a:t>Ligisté (</a:t>
            </a:r>
            <a:r>
              <a:rPr lang="cs-CZ" b="1" dirty="0" err="1" smtClean="0"/>
              <a:t>Tilly</a:t>
            </a:r>
            <a:r>
              <a:rPr lang="cs-CZ" b="1" dirty="0" smtClean="0"/>
              <a:t>):  </a:t>
            </a:r>
            <a:r>
              <a:rPr lang="cs-CZ" dirty="0" smtClean="0"/>
              <a:t>1. sled: 3 pluky církevních knížat a pluk Jana z </a:t>
            </a:r>
            <a:r>
              <a:rPr lang="cs-CZ" dirty="0" err="1" smtClean="0"/>
              <a:t>Eisenecku</a:t>
            </a:r>
            <a:endParaRPr lang="cs-CZ" dirty="0" smtClean="0"/>
          </a:p>
          <a:p>
            <a:r>
              <a:rPr lang="cs-CZ" dirty="0" smtClean="0"/>
              <a:t>2. sled: 15 eskadron</a:t>
            </a:r>
          </a:p>
          <a:p>
            <a:r>
              <a:rPr lang="cs-CZ" dirty="0" smtClean="0"/>
              <a:t>3. sled: tercie vévodů </a:t>
            </a:r>
            <a:r>
              <a:rPr lang="cs-CZ" dirty="0" err="1" smtClean="0"/>
              <a:t>nasavského</a:t>
            </a:r>
            <a:r>
              <a:rPr lang="cs-CZ" dirty="0" smtClean="0"/>
              <a:t>, saského pluk Filipa z </a:t>
            </a:r>
            <a:r>
              <a:rPr lang="cs-CZ" dirty="0" err="1" smtClean="0"/>
              <a:t>Kirchenbergu</a:t>
            </a:r>
            <a:endParaRPr lang="cs-CZ" dirty="0" smtClean="0"/>
          </a:p>
          <a:p>
            <a:r>
              <a:rPr lang="cs-CZ" b="1" dirty="0" smtClean="0"/>
              <a:t>27 000-28 000 vojáků </a:t>
            </a:r>
            <a:r>
              <a:rPr lang="cs-CZ" dirty="0" smtClean="0"/>
              <a:t>celkem</a:t>
            </a:r>
          </a:p>
          <a:p>
            <a:r>
              <a:rPr lang="cs-CZ" dirty="0" smtClean="0"/>
              <a:t>Přesila 3:4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/>
          </a:p>
        </p:txBody>
      </p:sp>
      <p:pic>
        <p:nvPicPr>
          <p:cNvPr id="5" name="Picture 3" descr="File:Battle of White Mountain (1620)-NL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340768"/>
            <a:ext cx="5112000" cy="3420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1440</Words>
  <Application>Microsoft Office PowerPoint</Application>
  <PresentationFormat>Předvádění na obrazovce (4:3)</PresentationFormat>
  <Paragraphs>128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Stavovské povstání 1618-1620 a Bílá Hora </vt:lpstr>
      <vt:lpstr>Nástup Matyáše Habsburkého</vt:lpstr>
      <vt:lpstr>Volba Ferdinanda Štýrského jako nástupce</vt:lpstr>
      <vt:lpstr>Začátek povstání</vt:lpstr>
      <vt:lpstr>I. obléhání Vídně a bitva u Záblatí</vt:lpstr>
      <vt:lpstr>II. obléhání Vídně</vt:lpstr>
      <vt:lpstr>Bílá Hora</vt:lpstr>
      <vt:lpstr>Stavovské vojsko</vt:lpstr>
      <vt:lpstr>Císařsko-ligistické vojsko </vt:lpstr>
      <vt:lpstr>Bílá Hora</vt:lpstr>
      <vt:lpstr>Bílá Hora </vt:lpstr>
      <vt:lpstr>Další dějství</vt:lpstr>
      <vt:lpstr>Postoj Anglie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Stavovské povstání 1618-1620 a Bílá Hora</dc:title>
  <dc:creator>Někdo</dc:creator>
  <cp:lastModifiedBy>Někdo</cp:lastModifiedBy>
  <cp:revision>120</cp:revision>
  <dcterms:created xsi:type="dcterms:W3CDTF">2020-12-18T08:21:11Z</dcterms:created>
  <dcterms:modified xsi:type="dcterms:W3CDTF">2020-12-20T19:07:03Z</dcterms:modified>
</cp:coreProperties>
</file>