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ška Přeborovská" initials="EP" lastIdx="1" clrIdx="0">
    <p:extLst>
      <p:ext uri="{19B8F6BF-5375-455C-9EA6-DF929625EA0E}">
        <p15:presenceInfo xmlns:p15="http://schemas.microsoft.com/office/powerpoint/2012/main" userId="447f811ec543c0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21FE5E-4C94-44CA-834C-0FF1B82E750D}" v="4" dt="2020-12-13T09:17:33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ška Přeborovská" userId="447f811ec543c0a9" providerId="LiveId" clId="{E021FE5E-4C94-44CA-834C-0FF1B82E750D}"/>
    <pc:docChg chg="undo custSel modSld">
      <pc:chgData name="Eliška Přeborovská" userId="447f811ec543c0a9" providerId="LiveId" clId="{E021FE5E-4C94-44CA-834C-0FF1B82E750D}" dt="2020-12-13T13:54:21.757" v="59" actId="790"/>
      <pc:docMkLst>
        <pc:docMk/>
      </pc:docMkLst>
      <pc:sldChg chg="modNotes">
        <pc:chgData name="Eliška Přeborovská" userId="447f811ec543c0a9" providerId="LiveId" clId="{E021FE5E-4C94-44CA-834C-0FF1B82E750D}" dt="2020-12-13T09:16:31.584" v="11" actId="20577"/>
        <pc:sldMkLst>
          <pc:docMk/>
          <pc:sldMk cId="1003175374" sldId="256"/>
        </pc:sldMkLst>
      </pc:sldChg>
      <pc:sldChg chg="modSp mod addCm delCm">
        <pc:chgData name="Eliška Přeborovská" userId="447f811ec543c0a9" providerId="LiveId" clId="{E021FE5E-4C94-44CA-834C-0FF1B82E750D}" dt="2020-12-13T09:19:59.357" v="25" actId="20577"/>
        <pc:sldMkLst>
          <pc:docMk/>
          <pc:sldMk cId="3820369885" sldId="257"/>
        </pc:sldMkLst>
        <pc:spChg chg="mod">
          <ac:chgData name="Eliška Přeborovská" userId="447f811ec543c0a9" providerId="LiveId" clId="{E021FE5E-4C94-44CA-834C-0FF1B82E750D}" dt="2020-12-13T09:19:59.357" v="25" actId="20577"/>
          <ac:spMkLst>
            <pc:docMk/>
            <pc:sldMk cId="3820369885" sldId="257"/>
            <ac:spMk id="3" creationId="{0B70810E-48DF-44EA-8D99-063F2154EE9B}"/>
          </ac:spMkLst>
        </pc:spChg>
      </pc:sldChg>
      <pc:sldChg chg="modSp mod">
        <pc:chgData name="Eliška Přeborovská" userId="447f811ec543c0a9" providerId="LiveId" clId="{E021FE5E-4C94-44CA-834C-0FF1B82E750D}" dt="2020-12-13T13:49:11.964" v="50" actId="20577"/>
        <pc:sldMkLst>
          <pc:docMk/>
          <pc:sldMk cId="2856990541" sldId="259"/>
        </pc:sldMkLst>
        <pc:spChg chg="mod">
          <ac:chgData name="Eliška Přeborovská" userId="447f811ec543c0a9" providerId="LiveId" clId="{E021FE5E-4C94-44CA-834C-0FF1B82E750D}" dt="2020-12-13T13:49:11.964" v="50" actId="20577"/>
          <ac:spMkLst>
            <pc:docMk/>
            <pc:sldMk cId="2856990541" sldId="259"/>
            <ac:spMk id="2" creationId="{6550C6CD-213C-43C8-9AD2-E5F320146113}"/>
          </ac:spMkLst>
        </pc:spChg>
      </pc:sldChg>
      <pc:sldChg chg="modSp mod">
        <pc:chgData name="Eliška Přeborovská" userId="447f811ec543c0a9" providerId="LiveId" clId="{E021FE5E-4C94-44CA-834C-0FF1B82E750D}" dt="2020-12-13T09:20:51.832" v="29" actId="20577"/>
        <pc:sldMkLst>
          <pc:docMk/>
          <pc:sldMk cId="1355093353" sldId="260"/>
        </pc:sldMkLst>
        <pc:spChg chg="mod">
          <ac:chgData name="Eliška Přeborovská" userId="447f811ec543c0a9" providerId="LiveId" clId="{E021FE5E-4C94-44CA-834C-0FF1B82E750D}" dt="2020-12-13T09:20:51.832" v="29" actId="20577"/>
          <ac:spMkLst>
            <pc:docMk/>
            <pc:sldMk cId="1355093353" sldId="260"/>
            <ac:spMk id="3" creationId="{644109FD-54EA-4ACA-AE94-309DD33E9BD9}"/>
          </ac:spMkLst>
        </pc:spChg>
      </pc:sldChg>
      <pc:sldChg chg="modSp mod">
        <pc:chgData name="Eliška Přeborovská" userId="447f811ec543c0a9" providerId="LiveId" clId="{E021FE5E-4C94-44CA-834C-0FF1B82E750D}" dt="2020-12-13T09:21:50.351" v="42" actId="20577"/>
        <pc:sldMkLst>
          <pc:docMk/>
          <pc:sldMk cId="1950776493" sldId="261"/>
        </pc:sldMkLst>
        <pc:spChg chg="mod">
          <ac:chgData name="Eliška Přeborovská" userId="447f811ec543c0a9" providerId="LiveId" clId="{E021FE5E-4C94-44CA-834C-0FF1B82E750D}" dt="2020-12-13T09:21:50.351" v="42" actId="20577"/>
          <ac:spMkLst>
            <pc:docMk/>
            <pc:sldMk cId="1950776493" sldId="261"/>
            <ac:spMk id="3" creationId="{5E61B265-3082-434A-A363-129E69153226}"/>
          </ac:spMkLst>
        </pc:spChg>
      </pc:sldChg>
      <pc:sldChg chg="modSp mod">
        <pc:chgData name="Eliška Přeborovská" userId="447f811ec543c0a9" providerId="LiveId" clId="{E021FE5E-4C94-44CA-834C-0FF1B82E750D}" dt="2020-12-13T13:51:07.476" v="52" actId="20577"/>
        <pc:sldMkLst>
          <pc:docMk/>
          <pc:sldMk cId="1465673477" sldId="262"/>
        </pc:sldMkLst>
        <pc:spChg chg="mod">
          <ac:chgData name="Eliška Přeborovská" userId="447f811ec543c0a9" providerId="LiveId" clId="{E021FE5E-4C94-44CA-834C-0FF1B82E750D}" dt="2020-12-13T13:51:07.476" v="52" actId="20577"/>
          <ac:spMkLst>
            <pc:docMk/>
            <pc:sldMk cId="1465673477" sldId="262"/>
            <ac:spMk id="2" creationId="{4FB1A5FD-418C-4283-9717-4CB64951733E}"/>
          </ac:spMkLst>
        </pc:spChg>
        <pc:spChg chg="mod">
          <ac:chgData name="Eliška Přeborovská" userId="447f811ec543c0a9" providerId="LiveId" clId="{E021FE5E-4C94-44CA-834C-0FF1B82E750D}" dt="2020-12-13T09:22:12.495" v="47" actId="20577"/>
          <ac:spMkLst>
            <pc:docMk/>
            <pc:sldMk cId="1465673477" sldId="262"/>
            <ac:spMk id="3" creationId="{22D738CA-00FD-4D95-94EE-340023BF439C}"/>
          </ac:spMkLst>
        </pc:spChg>
      </pc:sldChg>
      <pc:sldChg chg="modSp mod modNotes">
        <pc:chgData name="Eliška Přeborovská" userId="447f811ec543c0a9" providerId="LiveId" clId="{E021FE5E-4C94-44CA-834C-0FF1B82E750D}" dt="2020-12-13T09:24:01.879" v="48" actId="20577"/>
        <pc:sldMkLst>
          <pc:docMk/>
          <pc:sldMk cId="3929881665" sldId="266"/>
        </pc:sldMkLst>
        <pc:spChg chg="mod">
          <ac:chgData name="Eliška Přeborovská" userId="447f811ec543c0a9" providerId="LiveId" clId="{E021FE5E-4C94-44CA-834C-0FF1B82E750D}" dt="2020-12-13T09:24:01.879" v="48" actId="20577"/>
          <ac:spMkLst>
            <pc:docMk/>
            <pc:sldMk cId="3929881665" sldId="266"/>
            <ac:spMk id="3" creationId="{1574E8A5-CE15-4BDA-9F28-6111AC82C7C8}"/>
          </ac:spMkLst>
        </pc:spChg>
      </pc:sldChg>
      <pc:sldChg chg="modSp mod">
        <pc:chgData name="Eliška Přeborovská" userId="447f811ec543c0a9" providerId="LiveId" clId="{E021FE5E-4C94-44CA-834C-0FF1B82E750D}" dt="2020-12-13T13:54:21.757" v="59" actId="790"/>
        <pc:sldMkLst>
          <pc:docMk/>
          <pc:sldMk cId="1282481598" sldId="268"/>
        </pc:sldMkLst>
        <pc:spChg chg="mod">
          <ac:chgData name="Eliška Přeborovská" userId="447f811ec543c0a9" providerId="LiveId" clId="{E021FE5E-4C94-44CA-834C-0FF1B82E750D}" dt="2020-12-13T13:54:21.757" v="59" actId="790"/>
          <ac:spMkLst>
            <pc:docMk/>
            <pc:sldMk cId="1282481598" sldId="268"/>
            <ac:spMk id="2" creationId="{57848D7C-5A13-47A1-A307-310882C42DD7}"/>
          </ac:spMkLst>
        </pc:spChg>
      </pc:sldChg>
      <pc:sldChg chg="modSp mod">
        <pc:chgData name="Eliška Přeborovská" userId="447f811ec543c0a9" providerId="LiveId" clId="{E021FE5E-4C94-44CA-834C-0FF1B82E750D}" dt="2020-12-13T09:12:55.993" v="7" actId="20577"/>
        <pc:sldMkLst>
          <pc:docMk/>
          <pc:sldMk cId="386051685" sldId="269"/>
        </pc:sldMkLst>
        <pc:spChg chg="mod">
          <ac:chgData name="Eliška Přeborovská" userId="447f811ec543c0a9" providerId="LiveId" clId="{E021FE5E-4C94-44CA-834C-0FF1B82E750D}" dt="2020-12-13T09:12:55.993" v="7" actId="20577"/>
          <ac:spMkLst>
            <pc:docMk/>
            <pc:sldMk cId="386051685" sldId="269"/>
            <ac:spMk id="3" creationId="{AF20016C-6552-42C1-8DA2-53C0383641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2B46B-FBCB-4F68-A043-22427964E100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57EFF-F01A-42B9-ABC3-04E37368C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47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cas.cz/casopis_informace/rudolf-ii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mpocesku.cz/clanek/26413/rudolfuv-majestat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Rudolf II. – Knihovna Akademie věd ČR (cas.cz)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57EFF-F01A-42B9-ABC3-04E37368C74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25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57EFF-F01A-42B9-ABC3-04E37368C7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70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57EFF-F01A-42B9-ABC3-04E37368C74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72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hlinkClick r:id="rId3"/>
              </a:rPr>
              <a:t>Rudolfův majestát (kampocesku.cz)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57EFF-F01A-42B9-ABC3-04E37368C74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87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57EFF-F01A-42B9-ABC3-04E37368C74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19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273B-3355-4B22-BBEE-ADD45F129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D3518B-FF98-4809-9979-CF46F268D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C76B18-C558-46D4-9327-DBF5401A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9EB208-2DA9-4866-AE07-C73B1A18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AF6474-0223-4AD8-BA39-0AC820B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8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FF357-19AB-40B9-9A20-A75B40502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2C07C7-3F3C-499B-BF49-2163F97BF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94513E-48DC-4D8B-A184-EF084FF2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E13889-70F4-4066-BD76-9CF87CB4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46793D-8AD1-4576-81B9-16D12D11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73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9228B7-1E3A-4DF0-B340-37F37BECA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BC06A4-F1E5-4033-880A-4C4F6BD6A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5CEBBC-0FF5-4979-AE66-17961426C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7EE407-D204-43BF-8472-5E4D8315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23B8E0-2EA2-4815-B4DE-F43D11BC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38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7EAA0-2BF7-4414-9036-38A901A3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65451-E90A-41ED-B0EA-3D6FC459A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10E67C-9546-476E-848C-4784A8A7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1013C5-6443-423B-A97D-D1537A84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4B45AC-DDB5-4CE7-9367-140FAEE9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34959-B5AD-4D4F-B5F1-DF975713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931E86-F159-4574-B46F-B25F64C43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AAB79F-3BBC-4AE3-8FF2-6A3532CE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FD9A04-AE75-415D-864E-C2F05B61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733D56-BAC9-4EB5-B814-E6A8B9553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21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3DA0C-2060-4D77-8EB2-D4895C55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A98B8-7253-4D59-8497-C4421970C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09C3DD-A50E-4DE4-80DB-E654B569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12CC9C-B94E-4B92-909A-7FECDDFD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7002D1-FAA3-4BA5-A053-F50DBAE5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725B27-F1BA-411A-934A-4048CD12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00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086BC-EFF1-4A9D-8CD4-9BBF3143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749DAF-48F6-446A-B2D9-4B5993A51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BD36F3-E66B-4834-8B8A-50CE4072F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949200-4FF6-445C-9FE1-5608299D9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B854D2-FD31-4601-8522-00EE8C4D0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588766-A935-4784-851A-423DD281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96FADE-37E0-4E87-9242-9D95046B0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711BA5-226C-4837-B3E9-C5D1C402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3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5FA36-12F5-4770-A094-36459D9F2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23F033-E3E2-4EDD-8EAE-4D5832CC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CEBB07-3D25-4658-9B35-66CE6210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AC9792-E26B-4B88-A0EB-FD9C805F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AFF125-E501-4F08-9ADA-7EA35782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537CE8-1C60-40AB-A343-C9A9F072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E47A71-52D0-49E7-B31F-D8CCF728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29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10548-CEAA-4D1A-8C81-C9D1AD1C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5B8514-D712-43BD-90BF-C714C78DE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3052DD-C606-486A-87F6-B646A818F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6E7B15-4145-4BD4-8000-55530254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9E2036-95FA-4B87-BDFE-2F9B7061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814AE6-DF6A-4D24-8A29-39EF70E5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57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C2D5C-2F1D-4C34-9E2C-C64DFEFC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F10C28-8C54-45A2-9149-787B801AF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3A7A64-2AC7-46E5-8F46-10A32F483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7FAF5D-F3FC-41A5-BAD9-94B638E1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B26F83-9D3E-49C1-9BA1-77AE9BDA2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0A1C13-5F7C-4D3E-A538-8C66A336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50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E629634-C631-4AC1-BBBB-0776C85B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18AACD-E40D-40AA-AFEF-B51C8BA9F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F76E8E-0C6D-411F-975F-B438D7A3A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819E-CF94-4BAC-8C06-89404348FAD5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2F3357-D32F-4BCB-BB3E-58719D0CE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68E09C-44DD-4BC9-A041-441BDEC01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9D35-EF5E-4546-9A4F-D2240A81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59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osoba, tmavé, vlasy&#10;&#10;Popis byl vytvořen automaticky">
            <a:extLst>
              <a:ext uri="{FF2B5EF4-FFF2-40B4-BE49-F238E27FC236}">
                <a16:creationId xmlns:a16="http://schemas.microsoft.com/office/drawing/2014/main" id="{73E8A7B0-C43E-42EF-A286-30FE84D428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" r="1578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EC2432-273F-4D6D-83B4-1BF40E8D3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400" b="1" dirty="0"/>
              <a:t>Majestát Rudolfa II. z 9.7.1609 – příčiny a průběh jednání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BEE867-2606-41A7-8AF6-80965E3D7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/>
              <a:t>Eliška Přeborovská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175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16AA77-EC79-4EC7-9421-7349C3283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r>
              <a:rPr lang="cs-CZ" sz="3800">
                <a:solidFill>
                  <a:schemeClr val="bg1"/>
                </a:solidFill>
              </a:rPr>
              <a:t>Osud Majestátu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74E8A5-CE15-4BDA-9F28-6111AC82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Po Stavovském povstání zaslán císaři do Vídně</a:t>
            </a:r>
          </a:p>
          <a:p>
            <a:r>
              <a:rPr lang="cs-CZ" sz="1600">
                <a:solidFill>
                  <a:schemeClr val="bg1"/>
                </a:solidFill>
              </a:rPr>
              <a:t>Nebyl spálen, </a:t>
            </a:r>
            <a:r>
              <a:rPr lang="cs-CZ" sz="1600" dirty="0">
                <a:solidFill>
                  <a:schemeClr val="bg1"/>
                </a:solidFill>
              </a:rPr>
              <a:t>protože obsahoval královskou pečeť a podpis panovníka</a:t>
            </a:r>
          </a:p>
          <a:p>
            <a:r>
              <a:rPr lang="cs-CZ" sz="1600" dirty="0">
                <a:solidFill>
                  <a:schemeClr val="bg1"/>
                </a:solidFill>
              </a:rPr>
              <a:t>Znehodnocen několika řezy a odstřižena pečeť</a:t>
            </a:r>
          </a:p>
          <a:p>
            <a:r>
              <a:rPr lang="cs-CZ" sz="1600" dirty="0">
                <a:solidFill>
                  <a:schemeClr val="bg1"/>
                </a:solidFill>
              </a:rPr>
              <a:t>Uložen do císařské klenotnice k ostatním listinám</a:t>
            </a:r>
          </a:p>
          <a:p>
            <a:r>
              <a:rPr lang="cs-CZ" sz="1600" dirty="0">
                <a:solidFill>
                  <a:schemeClr val="bg1"/>
                </a:solidFill>
              </a:rPr>
              <a:t>1920 navrácen do Prahy (Národní archiv Praha)</a:t>
            </a:r>
          </a:p>
          <a:p>
            <a:r>
              <a:rPr lang="cs-CZ" sz="1600" dirty="0">
                <a:solidFill>
                  <a:schemeClr val="bg1"/>
                </a:solidFill>
              </a:rPr>
              <a:t>Porovnání bylo pravděpodobně spáleno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93E98290-DECE-4981-9A4A-C80A5F483C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07" b="4"/>
          <a:stretch/>
        </p:blipFill>
        <p:spPr>
          <a:xfrm>
            <a:off x="6735468" y="1397120"/>
            <a:ext cx="4293603" cy="41133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81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D6D779-9AA4-4C35-B927-589611BD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635" y="1250575"/>
            <a:ext cx="4604274" cy="4163210"/>
          </a:xfrm>
        </p:spPr>
        <p:txBody>
          <a:bodyPr anchor="ctr">
            <a:normAutofit/>
          </a:bodyPr>
          <a:lstStyle/>
          <a:p>
            <a:r>
              <a:rPr lang="cs-CZ" sz="8000">
                <a:solidFill>
                  <a:schemeClr val="bg1"/>
                </a:solidFill>
              </a:rPr>
              <a:t>zdroje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57604-0CFD-4023-B9BD-107166A25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476" y="1100949"/>
            <a:ext cx="4996593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0016C-6552-42C1-8DA2-53C038364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224" y="860612"/>
            <a:ext cx="4797909" cy="5023821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Majestát Rudolfa II., </a:t>
            </a:r>
            <a:r>
              <a:rPr lang="cs-CZ" sz="2000" dirty="0" err="1">
                <a:solidFill>
                  <a:schemeClr val="bg1"/>
                </a:solidFill>
              </a:rPr>
              <a:t>ed</a:t>
            </a:r>
            <a:r>
              <a:rPr lang="cs-CZ" sz="2000" dirty="0">
                <a:solidFill>
                  <a:schemeClr val="bg1"/>
                </a:solidFill>
              </a:rPr>
              <a:t>. Kamil KROFTA, Praha 1909.</a:t>
            </a:r>
          </a:p>
          <a:p>
            <a:r>
              <a:rPr lang="cs-CZ" sz="2000" dirty="0">
                <a:solidFill>
                  <a:schemeClr val="bg1"/>
                </a:solidFill>
              </a:rPr>
              <a:t>Jiří JUST: 9. 7. 1609. Rudolfův Majestát. Světla a stíny náboženské svobody, Praha 2009.</a:t>
            </a:r>
          </a:p>
          <a:p>
            <a:r>
              <a:rPr lang="cs-CZ" sz="2000" dirty="0">
                <a:solidFill>
                  <a:schemeClr val="bg1"/>
                </a:solidFill>
              </a:rPr>
              <a:t>Julius GLÜCKLICH: Koncept Majestátu a vznik Porovnání, in: ČČH 23, 1917, s. 110–128.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848D7C-5A13-47A1-A307-310882C42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896" y="1271675"/>
            <a:ext cx="550544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4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B0FE42-A8C4-4238-99B6-0E3597FE4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1896" y="3751350"/>
            <a:ext cx="5505449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0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A8332D-EA74-40A2-8709-00EDB2379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7240" y="3429000"/>
            <a:ext cx="0" cy="316487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358801C-1E89-48FF-B14F-D76A2EA14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4797" y="816429"/>
            <a:ext cx="8239647" cy="52251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88284F-ED00-40CA-B57D-89C49E8EC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00357" y="272979"/>
            <a:ext cx="0" cy="290621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8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1AEA62-2525-41B6-960A-22D81854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8000">
                <a:solidFill>
                  <a:schemeClr val="bg1"/>
                </a:solidFill>
              </a:rPr>
              <a:t>osnova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0810E-48DF-44EA-8D99-063F2154E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Doba před vydáním Majestátu</a:t>
            </a:r>
          </a:p>
          <a:p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Rudolfův Majestát</a:t>
            </a:r>
          </a:p>
          <a:p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Osud Rudolfova Majestátu</a:t>
            </a:r>
          </a:p>
        </p:txBody>
      </p:sp>
    </p:spTree>
    <p:extLst>
      <p:ext uri="{BB962C8B-B14F-4D97-AF65-F5344CB8AC3E}">
        <p14:creationId xmlns:p14="http://schemas.microsoft.com/office/powerpoint/2010/main" val="382036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50C6CD-213C-43C8-9AD2-E5F32014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6800" dirty="0">
                <a:solidFill>
                  <a:schemeClr val="bg1"/>
                </a:solidFill>
              </a:rPr>
              <a:t>Doba před vydáním Majestátu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58577-DF00-4B22-9AD7-DD6D2C01B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 lnSpcReduction="10000"/>
          </a:bodyPr>
          <a:lstStyle/>
          <a:p>
            <a:endParaRPr lang="cs-CZ" sz="20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1602 Rudolf obnovuje svatojakubský mandát</a:t>
            </a:r>
          </a:p>
          <a:p>
            <a:r>
              <a:rPr lang="cs-CZ" sz="2000" dirty="0">
                <a:solidFill>
                  <a:schemeClr val="bg1"/>
                </a:solidFill>
              </a:rPr>
              <a:t>1604 </a:t>
            </a:r>
            <a:r>
              <a:rPr lang="cs-CZ" sz="2000" dirty="0" err="1">
                <a:solidFill>
                  <a:schemeClr val="bg1"/>
                </a:solidFill>
              </a:rPr>
              <a:t>Bočkajovo</a:t>
            </a:r>
            <a:r>
              <a:rPr lang="cs-CZ" sz="2000" dirty="0">
                <a:solidFill>
                  <a:schemeClr val="bg1"/>
                </a:solidFill>
              </a:rPr>
              <a:t> povstání v Uhrách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Rudolf je nucen uzavřít s povstalci mír</a:t>
            </a:r>
          </a:p>
          <a:p>
            <a:r>
              <a:rPr lang="cs-CZ" sz="2000" dirty="0">
                <a:solidFill>
                  <a:schemeClr val="bg1"/>
                </a:solidFill>
              </a:rPr>
              <a:t>Prohlubují se rozpory s bratrem Matyášem</a:t>
            </a:r>
          </a:p>
          <a:p>
            <a:r>
              <a:rPr lang="cs-CZ" sz="2000" dirty="0">
                <a:solidFill>
                  <a:schemeClr val="bg1"/>
                </a:solidFill>
              </a:rPr>
              <a:t>Rudolf se zdráhá ratifikovat smlouvu s Turky z roku 1606, tím uvedl v pochybnost i smlouvu s </a:t>
            </a:r>
            <a:r>
              <a:rPr lang="cs-CZ" sz="2000" dirty="0" err="1">
                <a:solidFill>
                  <a:schemeClr val="bg1"/>
                </a:solidFill>
              </a:rPr>
              <a:t>Bočkajem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Uherští a rakouští stavové se staví za Matyáše</a:t>
            </a:r>
          </a:p>
          <a:p>
            <a:endParaRPr lang="cs-CZ" sz="2000" dirty="0">
              <a:solidFill>
                <a:schemeClr val="bg1"/>
              </a:solidFill>
            </a:endParaRPr>
          </a:p>
          <a:p>
            <a:pPr lvl="1"/>
            <a:endParaRPr lang="cs-CZ" sz="20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9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F013070-8DB6-4796-8197-C2DC4921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endParaRPr lang="cs-CZ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109FD-54EA-4ACA-AE94-309DD33E9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cs-CZ" sz="1900" dirty="0">
                <a:solidFill>
                  <a:schemeClr val="bg1"/>
                </a:solidFill>
              </a:rPr>
              <a:t>Na stranu Matyáše se přidává Morava</a:t>
            </a:r>
          </a:p>
          <a:p>
            <a:r>
              <a:rPr lang="cs-CZ" sz="1900" dirty="0">
                <a:solidFill>
                  <a:schemeClr val="bg1"/>
                </a:solidFill>
              </a:rPr>
              <a:t>Tři důvody</a:t>
            </a:r>
          </a:p>
          <a:p>
            <a:pPr lvl="1"/>
            <a:r>
              <a:rPr lang="cs-CZ" sz="1900" dirty="0">
                <a:solidFill>
                  <a:schemeClr val="bg1"/>
                </a:solidFill>
              </a:rPr>
              <a:t>1. vyvrcholení sporu o kompetence náboženského charakteru v Opavě</a:t>
            </a:r>
          </a:p>
          <a:p>
            <a:pPr lvl="1"/>
            <a:r>
              <a:rPr lang="cs-CZ" sz="1900" dirty="0">
                <a:solidFill>
                  <a:schemeClr val="bg1"/>
                </a:solidFill>
              </a:rPr>
              <a:t>2. povstání Hajduků ve východních Uhrách</a:t>
            </a:r>
          </a:p>
          <a:p>
            <a:pPr lvl="1"/>
            <a:r>
              <a:rPr lang="cs-CZ" sz="1900" dirty="0">
                <a:solidFill>
                  <a:schemeClr val="bg1"/>
                </a:solidFill>
              </a:rPr>
              <a:t>3. vnitropolitické otřesy ohrožující stabilitu země</a:t>
            </a:r>
          </a:p>
          <a:p>
            <a:r>
              <a:rPr lang="cs-CZ" sz="1900" dirty="0">
                <a:solidFill>
                  <a:schemeClr val="bg1"/>
                </a:solidFill>
              </a:rPr>
              <a:t>1608 sněm v Čáslavi (jednání mezi Matyášem a českými stavy)</a:t>
            </a:r>
          </a:p>
          <a:p>
            <a:r>
              <a:rPr lang="cs-CZ" sz="1900" dirty="0">
                <a:solidFill>
                  <a:schemeClr val="bg1"/>
                </a:solidFill>
              </a:rPr>
              <a:t>Matyášovi se nedaří dostat české stavy na svou stranu</a:t>
            </a:r>
          </a:p>
          <a:p>
            <a:r>
              <a:rPr lang="cs-CZ" sz="1900" dirty="0">
                <a:solidFill>
                  <a:schemeClr val="bg1"/>
                </a:solidFill>
              </a:rPr>
              <a:t>Čeští stavové sepisují své požadavky císaři (Václav Budovec z Budova)</a:t>
            </a:r>
          </a:p>
          <a:p>
            <a:pPr lvl="1"/>
            <a:r>
              <a:rPr lang="cs-CZ" sz="1900" dirty="0">
                <a:solidFill>
                  <a:schemeClr val="bg1"/>
                </a:solidFill>
              </a:rPr>
              <a:t>28. 5. 1608 je předkládají císaři</a:t>
            </a:r>
          </a:p>
          <a:p>
            <a:pPr lvl="1"/>
            <a:r>
              <a:rPr lang="cs-CZ" sz="1900" dirty="0">
                <a:solidFill>
                  <a:schemeClr val="bg1"/>
                </a:solidFill>
              </a:rPr>
              <a:t>Jednání o požadavcích přesunuto na další sněm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A077A6-315E-40FE-8BB1-8C1F3FCE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endParaRPr lang="cs-CZ">
              <a:solidFill>
                <a:schemeClr val="bg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1B265-3082-434A-A363-129E69153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Vojenské potyčky mezi Matyášovou a Rudolfovou stranou</a:t>
            </a:r>
          </a:p>
          <a:p>
            <a:r>
              <a:rPr lang="cs-CZ" sz="2000" dirty="0">
                <a:solidFill>
                  <a:schemeClr val="bg1"/>
                </a:solidFill>
              </a:rPr>
              <a:t>Počátky vyjednávání</a:t>
            </a:r>
          </a:p>
          <a:p>
            <a:r>
              <a:rPr lang="cs-CZ" sz="2000" dirty="0">
                <a:solidFill>
                  <a:schemeClr val="bg1"/>
                </a:solidFill>
              </a:rPr>
              <a:t>1608 libeňský mír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Matyáš získává Moravu, Uhry, Horní a Dolní Rakousy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Rudolf si ponechává všechny tituly a vládu nad Čechami, Slezskem a Lužicemi</a:t>
            </a:r>
          </a:p>
          <a:p>
            <a:r>
              <a:rPr lang="cs-CZ" sz="2000" dirty="0">
                <a:solidFill>
                  <a:schemeClr val="bg1"/>
                </a:solidFill>
              </a:rPr>
              <a:t>Pokles autority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B1A5FD-418C-4283-9717-4CB64951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8000" dirty="0">
                <a:solidFill>
                  <a:schemeClr val="bg1"/>
                </a:solidFill>
              </a:rPr>
              <a:t>Rudolfův Majestát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738CA-00FD-4D95-94EE-340023BF4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endParaRPr lang="cs-CZ" sz="20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Odkládaný sněm zahájen 29.1. 1609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Požadavky podobné, těm předešlým</a:t>
            </a:r>
          </a:p>
          <a:p>
            <a:r>
              <a:rPr lang="cs-CZ" sz="2000" dirty="0">
                <a:solidFill>
                  <a:schemeClr val="bg1"/>
                </a:solidFill>
              </a:rPr>
              <a:t>11. února císař požadavky odmítl</a:t>
            </a:r>
          </a:p>
          <a:p>
            <a:r>
              <a:rPr lang="cs-CZ" sz="2000" dirty="0">
                <a:solidFill>
                  <a:schemeClr val="bg1"/>
                </a:solidFill>
              </a:rPr>
              <a:t>Stavové vydávají repliku, kde opakovaně žádají povolení České konfese 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Celkem 5 replik a všechny jsou zamítnuty</a:t>
            </a:r>
          </a:p>
          <a:p>
            <a:r>
              <a:rPr lang="cs-CZ" sz="2000" dirty="0">
                <a:solidFill>
                  <a:schemeClr val="bg1"/>
                </a:solidFill>
              </a:rPr>
              <a:t>Sněm je 1. 4. rozpuštěn</a:t>
            </a:r>
          </a:p>
          <a:p>
            <a:r>
              <a:rPr lang="cs-CZ" sz="2000" dirty="0">
                <a:solidFill>
                  <a:schemeClr val="bg1"/>
                </a:solidFill>
              </a:rPr>
              <a:t>Stavové svolávají sněm na 4. 5. (bez povolení císaře)</a:t>
            </a:r>
          </a:p>
          <a:p>
            <a:endParaRPr lang="cs-CZ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7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089DB7-485C-4AB4-B83B-2E15D3F4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endParaRPr lang="cs-CZ">
              <a:solidFill>
                <a:schemeClr val="bg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E2307-0CCF-4B85-B097-1E3AB9854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Nátlak stavů sílí</a:t>
            </a:r>
          </a:p>
          <a:p>
            <a:r>
              <a:rPr lang="cs-CZ" sz="2000">
                <a:solidFill>
                  <a:schemeClr val="bg1"/>
                </a:solidFill>
              </a:rPr>
              <a:t>Císař svolává nový sněm, na něm ale stavovské požadavky znovu odmítne</a:t>
            </a:r>
          </a:p>
          <a:p>
            <a:r>
              <a:rPr lang="cs-CZ" sz="2000">
                <a:solidFill>
                  <a:schemeClr val="bg1"/>
                </a:solidFill>
              </a:rPr>
              <a:t>Radikálnější kroky stavů</a:t>
            </a:r>
          </a:p>
          <a:p>
            <a:r>
              <a:rPr lang="cs-CZ" sz="2000">
                <a:solidFill>
                  <a:schemeClr val="bg1"/>
                </a:solidFill>
              </a:rPr>
              <a:t>Zhotovují návrh Majestátu</a:t>
            </a:r>
          </a:p>
          <a:p>
            <a:r>
              <a:rPr lang="cs-CZ" sz="2000">
                <a:solidFill>
                  <a:schemeClr val="bg1"/>
                </a:solidFill>
              </a:rPr>
              <a:t>13. 6. si vymohli slyšení u císaře</a:t>
            </a:r>
          </a:p>
          <a:p>
            <a:r>
              <a:rPr lang="cs-CZ" sz="2000">
                <a:solidFill>
                  <a:schemeClr val="bg1"/>
                </a:solidFill>
              </a:rPr>
              <a:t>Císař stále odmítá </a:t>
            </a:r>
            <a:r>
              <a:rPr lang="cs-CZ" sz="2000">
                <a:solidFill>
                  <a:schemeClr val="bg1"/>
                </a:solidFill>
                <a:sym typeface="Wingdings" panose="05000000000000000000" pitchFamily="2" charset="2"/>
              </a:rPr>
              <a:t> otevřená vzpoura</a:t>
            </a:r>
          </a:p>
          <a:p>
            <a:r>
              <a:rPr lang="cs-CZ" sz="2000">
                <a:solidFill>
                  <a:schemeClr val="bg1"/>
                </a:solidFill>
                <a:sym typeface="Wingdings" panose="05000000000000000000" pitchFamily="2" charset="2"/>
              </a:rPr>
              <a:t>Bylo vytvořeno direktorium</a:t>
            </a:r>
          </a:p>
          <a:p>
            <a:pPr lvl="1"/>
            <a:r>
              <a:rPr lang="cs-CZ" sz="2000">
                <a:solidFill>
                  <a:schemeClr val="bg1"/>
                </a:solidFill>
                <a:sym typeface="Wingdings" panose="05000000000000000000" pitchFamily="2" charset="2"/>
              </a:rPr>
              <a:t>Bylo rozhodnuto prosadit Majestát za každou cenu</a:t>
            </a:r>
            <a:endParaRPr lang="cs-CZ" sz="2000">
              <a:solidFill>
                <a:schemeClr val="bg1"/>
              </a:solidFill>
            </a:endParaRPr>
          </a:p>
          <a:p>
            <a:pPr lvl="1"/>
            <a:endParaRPr lang="cs-CZ" sz="200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cs-CZ" sz="200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E4F90F-B9B5-4405-9238-40139BF57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endParaRPr lang="cs-CZ">
              <a:solidFill>
                <a:schemeClr val="bg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FC80C8-333B-4D11-9965-B32B7DAB2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Na konci června vrcholná fáze jednání o Majestátu</a:t>
            </a:r>
          </a:p>
          <a:p>
            <a:r>
              <a:rPr lang="cs-CZ" sz="2000" dirty="0">
                <a:solidFill>
                  <a:schemeClr val="bg1"/>
                </a:solidFill>
              </a:rPr>
              <a:t>9. července je Majestát podepsán</a:t>
            </a:r>
          </a:p>
          <a:p>
            <a:r>
              <a:rPr lang="cs-CZ" sz="2000" dirty="0">
                <a:solidFill>
                  <a:schemeClr val="bg1"/>
                </a:solidFill>
              </a:rPr>
              <a:t>Nepodepíše nejvyšší kancléř Zdeněk Vojtěch Popel z Lobkovic ani sekretář Jan Mencl</a:t>
            </a:r>
          </a:p>
          <a:p>
            <a:r>
              <a:rPr lang="cs-CZ" sz="2000" dirty="0">
                <a:solidFill>
                  <a:schemeClr val="bg1"/>
                </a:solidFill>
              </a:rPr>
              <a:t>22. července je vložen do desek zemských a převezen na Karlštejn</a:t>
            </a:r>
          </a:p>
          <a:p>
            <a:r>
              <a:rPr lang="cs-CZ" sz="2000" dirty="0">
                <a:solidFill>
                  <a:schemeClr val="bg1"/>
                </a:solidFill>
              </a:rPr>
              <a:t>Porovnání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Dokument, který Majestát doplňuje a vysvětluje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Vložen do desek zemských 5. září</a:t>
            </a: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8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402190-B4D3-4881-8D0C-A0F69607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endParaRPr lang="cs-CZ">
              <a:solidFill>
                <a:schemeClr val="bg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8CFB42-0AFB-4E15-BE03-E1A6D24BC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Obsah Majestátu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Vztahuje se na všechny 3 stavy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Dolní konzistoř připadá stavům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Stavové získávají univerzitu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Povoluje zřídit defenzory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Povoleno stavět nekatolické kostely a zakládat školy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Nikdo nemá být nikým pro svou víru utiskován</a:t>
            </a:r>
          </a:p>
          <a:p>
            <a:r>
              <a:rPr lang="cs-CZ" sz="2000">
                <a:solidFill>
                  <a:schemeClr val="bg1"/>
                </a:solidFill>
              </a:rPr>
              <a:t>Faktická výhra stavů nad panovníkem</a:t>
            </a:r>
          </a:p>
          <a:p>
            <a:r>
              <a:rPr lang="cs-CZ" sz="2000">
                <a:solidFill>
                  <a:schemeClr val="bg1"/>
                </a:solidFill>
              </a:rPr>
              <a:t>Bývá nazýván nejliberálnějším náboženským zákonem 17. století</a:t>
            </a:r>
          </a:p>
          <a:p>
            <a:pPr lvl="1"/>
            <a:endParaRPr lang="cs-CZ" sz="200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298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522</Words>
  <Application>Microsoft Office PowerPoint</Application>
  <PresentationFormat>Širokoúhlá obrazovka</PresentationFormat>
  <Paragraphs>93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Majestát Rudolfa II. z 9.7.1609 – příčiny a průběh jednání</vt:lpstr>
      <vt:lpstr>osnova</vt:lpstr>
      <vt:lpstr>Doba před vydáním Majestátu</vt:lpstr>
      <vt:lpstr>Prezentace aplikace PowerPoint</vt:lpstr>
      <vt:lpstr>Prezentace aplikace PowerPoint</vt:lpstr>
      <vt:lpstr>Rudolfův Majestát</vt:lpstr>
      <vt:lpstr>Prezentace aplikace PowerPoint</vt:lpstr>
      <vt:lpstr>Prezentace aplikace PowerPoint</vt:lpstr>
      <vt:lpstr>Prezentace aplikace PowerPoint</vt:lpstr>
      <vt:lpstr>Osud Majestátu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Majestát Rudolfa II. z 9.7.1609 – příčiny a průběh jednání</dc:title>
  <dc:creator>Eliška Přeborovská</dc:creator>
  <cp:lastModifiedBy>Eliška Přeborovská</cp:lastModifiedBy>
  <cp:revision>1</cp:revision>
  <dcterms:created xsi:type="dcterms:W3CDTF">2020-12-12T10:43:28Z</dcterms:created>
  <dcterms:modified xsi:type="dcterms:W3CDTF">2020-12-13T13:54:30Z</dcterms:modified>
</cp:coreProperties>
</file>