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3"/>
  </p:notesMasterIdLst>
  <p:sldIdLst>
    <p:sldId id="256" r:id="rId2"/>
    <p:sldId id="259" r:id="rId3"/>
    <p:sldId id="257" r:id="rId4"/>
    <p:sldId id="295" r:id="rId5"/>
    <p:sldId id="296" r:id="rId6"/>
    <p:sldId id="297" r:id="rId7"/>
    <p:sldId id="299" r:id="rId8"/>
    <p:sldId id="298" r:id="rId9"/>
    <p:sldId id="310" r:id="rId10"/>
    <p:sldId id="301" r:id="rId11"/>
    <p:sldId id="272" r:id="rId12"/>
    <p:sldId id="300" r:id="rId13"/>
    <p:sldId id="302" r:id="rId14"/>
    <p:sldId id="304" r:id="rId15"/>
    <p:sldId id="306" r:id="rId16"/>
    <p:sldId id="305" r:id="rId17"/>
    <p:sldId id="307" r:id="rId18"/>
    <p:sldId id="309" r:id="rId19"/>
    <p:sldId id="308" r:id="rId20"/>
    <p:sldId id="279" r:id="rId21"/>
    <p:sldId id="289" r:id="rId22"/>
  </p:sldIdLst>
  <p:sldSz cx="9144000" cy="5143500" type="screen16x9"/>
  <p:notesSz cx="6858000" cy="9144000"/>
  <p:embeddedFontLst>
    <p:embeddedFont>
      <p:font typeface="Playfair Display" charset="-18"/>
      <p:regular r:id="rId24"/>
      <p:bold r:id="rId25"/>
      <p:italic r:id="rId26"/>
      <p:boldItalic r:id="rId27"/>
    </p:embeddedFont>
    <p:embeddedFont>
      <p:font typeface="Montserrat" charset="-18"/>
      <p:regular r:id="rId28"/>
      <p:bold r:id="rId29"/>
      <p:italic r:id="rId30"/>
      <p:boldItalic r:id="rId31"/>
    </p:embeddedFont>
    <p:embeddedFont>
      <p:font typeface="Playfair Display Regular" charset="-18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61955CDA-9259-4735-B886-603C46E8D762}">
  <a:tblStyle styleId="{61955CDA-9259-4735-B886-603C46E8D76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676" y="-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ec4fb4f7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ec4fb4f7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3135bc82e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3135bc82e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ec4fb4f7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ec4fb4f7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ec4fb4f7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ec4fb4f7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ec4fb4f7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ec4fb4f7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ec4fb4f7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ec4fb4f7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ec4fb4f7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ec4fb4f7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ec4fb4f7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ec4fb4f7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ec4fb4f7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ec4fb4f7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ec4fb4f7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ec4fb4f7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ca398f4d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8ca398f4d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53135bc82e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53135bc82e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8f4c2e2112_0_24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8f4c2e2112_0_24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ec4fb4f7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ec4fb4f7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ec4fb4f7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ec4fb4f7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ec4fb4f7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ec4fb4f7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ec4fb4f7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ec4fb4f7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ec4fb4f7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ec4fb4f7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ec4fb4f7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ec4fb4f7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3135bc82e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3135bc82e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285475" y="1500525"/>
            <a:ext cx="37404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72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285475" y="2757075"/>
            <a:ext cx="2904900" cy="8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4285475" y="1947025"/>
            <a:ext cx="3852000" cy="6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3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275100"/>
            <a:ext cx="7704000" cy="3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USTOM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77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922875"/>
            <a:ext cx="736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1"/>
          </p:nvPr>
        </p:nvSpPr>
        <p:spPr>
          <a:xfrm>
            <a:off x="1380000" y="2055775"/>
            <a:ext cx="2379600" cy="4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1380000" y="2362650"/>
            <a:ext cx="2733600" cy="8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4" hasCustomPrompt="1"/>
          </p:nvPr>
        </p:nvSpPr>
        <p:spPr>
          <a:xfrm>
            <a:off x="720000" y="3426453"/>
            <a:ext cx="736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1380000" y="3521250"/>
            <a:ext cx="2379600" cy="3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1380000" y="3765000"/>
            <a:ext cx="2733600" cy="8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7" hasCustomPrompt="1"/>
          </p:nvPr>
        </p:nvSpPr>
        <p:spPr>
          <a:xfrm>
            <a:off x="5030400" y="1922875"/>
            <a:ext cx="736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5690400" y="2055775"/>
            <a:ext cx="2379600" cy="4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9"/>
          </p:nvPr>
        </p:nvSpPr>
        <p:spPr>
          <a:xfrm>
            <a:off x="5690400" y="2362650"/>
            <a:ext cx="2733600" cy="8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0400" y="3426450"/>
            <a:ext cx="736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4"/>
          </p:nvPr>
        </p:nvSpPr>
        <p:spPr>
          <a:xfrm>
            <a:off x="5690400" y="3521250"/>
            <a:ext cx="2379600" cy="3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5"/>
          </p:nvPr>
        </p:nvSpPr>
        <p:spPr>
          <a:xfrm>
            <a:off x="5690400" y="3765000"/>
            <a:ext cx="2733600" cy="8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8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13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subTitle" idx="1"/>
          </p:nvPr>
        </p:nvSpPr>
        <p:spPr>
          <a:xfrm>
            <a:off x="4572000" y="1709175"/>
            <a:ext cx="3852000" cy="27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CUSTOM_1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 txBox="1">
            <a:spLocks noGrp="1"/>
          </p:cNvSpPr>
          <p:nvPr>
            <p:ph type="title"/>
          </p:nvPr>
        </p:nvSpPr>
        <p:spPr>
          <a:xfrm>
            <a:off x="4572000" y="2046675"/>
            <a:ext cx="38520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subTitle" idx="1"/>
          </p:nvPr>
        </p:nvSpPr>
        <p:spPr>
          <a:xfrm>
            <a:off x="4956075" y="2571700"/>
            <a:ext cx="3468000" cy="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title" idx="2" hasCustomPrompt="1"/>
          </p:nvPr>
        </p:nvSpPr>
        <p:spPr>
          <a:xfrm>
            <a:off x="7290300" y="902650"/>
            <a:ext cx="11337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None/>
              <a:defRPr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None/>
              <a:defRPr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None/>
              <a:defRPr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None/>
              <a:defRPr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None/>
              <a:defRPr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None/>
              <a:defRPr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None/>
              <a:defRPr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None/>
              <a:defRPr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4745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65" r:id="rId5"/>
    <p:sldLayoutId id="214748367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1"/>
          <p:cNvSpPr/>
          <p:nvPr/>
        </p:nvSpPr>
        <p:spPr>
          <a:xfrm>
            <a:off x="741713" y="107325"/>
            <a:ext cx="3188400" cy="46239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1"/>
          <p:cNvSpPr/>
          <p:nvPr/>
        </p:nvSpPr>
        <p:spPr>
          <a:xfrm>
            <a:off x="589350" y="259800"/>
            <a:ext cx="3188400" cy="4623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14300" dist="95250" dir="750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31"/>
          <p:cNvSpPr/>
          <p:nvPr/>
        </p:nvSpPr>
        <p:spPr>
          <a:xfrm>
            <a:off x="4352925" y="1557350"/>
            <a:ext cx="3852000" cy="3906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1"/>
          <p:cNvSpPr txBox="1">
            <a:spLocks noGrp="1"/>
          </p:cNvSpPr>
          <p:nvPr>
            <p:ph type="ctrTitle"/>
          </p:nvPr>
        </p:nvSpPr>
        <p:spPr>
          <a:xfrm>
            <a:off x="4285474" y="411510"/>
            <a:ext cx="4102949" cy="17748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dirty="0" smtClean="0"/>
              <a:t>Vedlejší země Koruny české</a:t>
            </a:r>
            <a:endParaRPr sz="4800" dirty="0">
              <a:solidFill>
                <a:schemeClr val="accent2"/>
              </a:solidFill>
            </a:endParaRPr>
          </a:p>
        </p:txBody>
      </p:sp>
      <p:sp>
        <p:nvSpPr>
          <p:cNvPr id="145" name="Google Shape;145;p31"/>
          <p:cNvSpPr txBox="1">
            <a:spLocks noGrp="1"/>
          </p:cNvSpPr>
          <p:nvPr>
            <p:ph type="subTitle" idx="1"/>
          </p:nvPr>
        </p:nvSpPr>
        <p:spPr>
          <a:xfrm>
            <a:off x="4283968" y="3363838"/>
            <a:ext cx="2904900" cy="8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Anna </a:t>
            </a:r>
            <a:r>
              <a:rPr lang="cs-CZ" dirty="0" err="1" smtClean="0"/>
              <a:t>Heráňová</a:t>
            </a:r>
            <a:endParaRPr dirty="0"/>
          </a:p>
        </p:txBody>
      </p:sp>
      <p:sp>
        <p:nvSpPr>
          <p:cNvPr id="146" name="Google Shape;146;p31"/>
          <p:cNvSpPr txBox="1">
            <a:spLocks noGrp="1"/>
          </p:cNvSpPr>
          <p:nvPr>
            <p:ph type="subTitle" idx="2"/>
          </p:nvPr>
        </p:nvSpPr>
        <p:spPr>
          <a:xfrm>
            <a:off x="4283968" y="2211710"/>
            <a:ext cx="4320480" cy="792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 smtClean="0">
                <a:solidFill>
                  <a:schemeClr val="lt2"/>
                </a:solidFill>
              </a:rPr>
              <a:t>Správní, politická a kulturní specifika</a:t>
            </a:r>
            <a:endParaRPr sz="2400" dirty="0">
              <a:solidFill>
                <a:schemeClr val="lt2"/>
              </a:solidFill>
            </a:endParaRPr>
          </a:p>
        </p:txBody>
      </p:sp>
      <p:cxnSp>
        <p:nvCxnSpPr>
          <p:cNvPr id="147" name="Google Shape;147;p31"/>
          <p:cNvCxnSpPr/>
          <p:nvPr/>
        </p:nvCxnSpPr>
        <p:spPr>
          <a:xfrm rot="10800000">
            <a:off x="4355976" y="3147814"/>
            <a:ext cx="14763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8548" name="Picture 4" descr="Státní zna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771550"/>
            <a:ext cx="3237053" cy="36518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1187624" y="411510"/>
            <a:ext cx="6739200" cy="31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755576" y="123478"/>
            <a:ext cx="77040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Slezská knížectví</a:t>
            </a:r>
            <a:endParaRPr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395536" y="915566"/>
            <a:ext cx="8028464" cy="3960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 algn="just">
              <a:buNone/>
            </a:pPr>
            <a:endParaRPr lang="cs-CZ" sz="1400" dirty="0" smtClean="0"/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vrchní hejtman </a:t>
            </a:r>
            <a:r>
              <a:rPr lang="cs-CZ" sz="1400" dirty="0" smtClean="0"/>
              <a:t>+ hejtmani jednotlivých knížectví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>
                <a:solidFill>
                  <a:schemeClr val="tx1">
                    <a:lumMod val="50000"/>
                  </a:schemeClr>
                </a:solidFill>
              </a:rPr>
              <a:t>ostatní </a:t>
            </a:r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zemské úřady </a:t>
            </a:r>
            <a:r>
              <a:rPr lang="cs-CZ" sz="1400" dirty="0" smtClean="0"/>
              <a:t>– nejčastěji zemský kancléř, písař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zemský plnomocník – vedení stavovské agendy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Generální úřad berní </a:t>
            </a:r>
            <a:r>
              <a:rPr lang="cs-CZ" sz="1400" dirty="0" smtClean="0"/>
              <a:t>– správa stavovských financí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Slezský zemský sněm </a:t>
            </a:r>
            <a:r>
              <a:rPr lang="cs-CZ" sz="1400" dirty="0" smtClean="0"/>
              <a:t>- 3 kurie, Vratislav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dirty="0" smtClean="0"/>
              <a:t>	+ sněmy jednotlivých knížectví - 2, 3 nebo 4 kurie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Knížecí soud slezský </a:t>
            </a:r>
            <a:r>
              <a:rPr lang="cs-CZ" sz="1400" dirty="0" smtClean="0"/>
              <a:t>– centrální soud slezských knížectví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dirty="0" smtClean="0"/>
              <a:t>	+ zemské soudy – např. Opavsko, </a:t>
            </a:r>
            <a:r>
              <a:rPr lang="cs-CZ" sz="1400" dirty="0" err="1" smtClean="0"/>
              <a:t>Krnovsko</a:t>
            </a:r>
            <a:r>
              <a:rPr lang="cs-CZ" sz="1400" dirty="0" smtClean="0"/>
              <a:t>, </a:t>
            </a:r>
            <a:r>
              <a:rPr lang="cs-CZ" sz="1400" dirty="0" err="1" smtClean="0"/>
              <a:t>Těšínsko</a:t>
            </a:r>
            <a:endParaRPr lang="cs-CZ" sz="1400" dirty="0" smtClean="0"/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slezské oddělení České kanceláře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Slezská komora </a:t>
            </a:r>
            <a:r>
              <a:rPr lang="cs-CZ" sz="1400" dirty="0" smtClean="0"/>
              <a:t>– 1527, podřízena Dvorské komoře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krajská správa </a:t>
            </a:r>
            <a:r>
              <a:rPr lang="cs-CZ" sz="1400" dirty="0" smtClean="0"/>
              <a:t>– v platnosti jen pro vojenské účely</a:t>
            </a:r>
            <a:endParaRPr lang="cs-CZ" sz="1400" b="1" dirty="0" smtClean="0"/>
          </a:p>
        </p:txBody>
      </p:sp>
      <p:grpSp>
        <p:nvGrpSpPr>
          <p:cNvPr id="2" name="Google Shape;162;p33"/>
          <p:cNvGrpSpPr/>
          <p:nvPr/>
        </p:nvGrpSpPr>
        <p:grpSpPr>
          <a:xfrm>
            <a:off x="6156176" y="1131590"/>
            <a:ext cx="2850316" cy="3104648"/>
            <a:chOff x="593800" y="784600"/>
            <a:chExt cx="3210356" cy="3608704"/>
          </a:xfrm>
        </p:grpSpPr>
        <p:sp>
          <p:nvSpPr>
            <p:cNvPr id="6" name="Google Shape;163;p33"/>
            <p:cNvSpPr/>
            <p:nvPr/>
          </p:nvSpPr>
          <p:spPr>
            <a:xfrm>
              <a:off x="593800" y="784600"/>
              <a:ext cx="3057900" cy="34563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4;p33"/>
            <p:cNvSpPr/>
            <p:nvPr/>
          </p:nvSpPr>
          <p:spPr>
            <a:xfrm>
              <a:off x="746256" y="937004"/>
              <a:ext cx="3057900" cy="34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95250" dir="34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59;p33"/>
          <p:cNvSpPr/>
          <p:nvPr/>
        </p:nvSpPr>
        <p:spPr>
          <a:xfrm>
            <a:off x="395536" y="843558"/>
            <a:ext cx="1510800" cy="32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ovéPole 10"/>
          <p:cNvSpPr txBox="1"/>
          <p:nvPr/>
        </p:nvSpPr>
        <p:spPr>
          <a:xfrm>
            <a:off x="467544" y="77155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cs-CZ" sz="2000" dirty="0" smtClean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SPRÁVA</a:t>
            </a:r>
          </a:p>
        </p:txBody>
      </p:sp>
      <p:pic>
        <p:nvPicPr>
          <p:cNvPr id="154626" name="Picture 2" descr="File:Mapa Slezských knížectví a panství v polovině 17 století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224" y="1347614"/>
            <a:ext cx="2131573" cy="2751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7"/>
          <p:cNvSpPr/>
          <p:nvPr/>
        </p:nvSpPr>
        <p:spPr>
          <a:xfrm>
            <a:off x="251520" y="195486"/>
            <a:ext cx="8712968" cy="46805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7"/>
          <p:cNvSpPr/>
          <p:nvPr/>
        </p:nvSpPr>
        <p:spPr>
          <a:xfrm>
            <a:off x="395536" y="339502"/>
            <a:ext cx="8424936" cy="439248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14300" dist="66675" dir="198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Obrázek 8" descr="130232357_3638926596150899_6640510465954111488_n.jpg"/>
          <p:cNvPicPr>
            <a:picLocks noChangeAspect="1"/>
          </p:cNvPicPr>
          <p:nvPr/>
        </p:nvPicPr>
        <p:blipFill>
          <a:blip r:embed="rId3"/>
          <a:srcRect l="14001" t="2700" r="7600" b="2101"/>
          <a:stretch>
            <a:fillRect/>
          </a:stretch>
        </p:blipFill>
        <p:spPr>
          <a:xfrm rot="16200000">
            <a:off x="2409643" y="-882516"/>
            <a:ext cx="4180700" cy="6768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1187624" y="411510"/>
            <a:ext cx="6739200" cy="31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755576" y="123478"/>
            <a:ext cx="77040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Slezská knížectví</a:t>
            </a:r>
            <a:endParaRPr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395536" y="915566"/>
            <a:ext cx="8028464" cy="3960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 algn="just">
              <a:lnSpc>
                <a:spcPct val="150000"/>
              </a:lnSpc>
              <a:buNone/>
            </a:pPr>
            <a:endParaRPr lang="cs-CZ" sz="1400" b="1" dirty="0" smtClean="0"/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Nástup Habsburků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stejný postup při přijetí Ferdinanda jako na Moravě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čtyři </a:t>
            </a:r>
            <a:r>
              <a:rPr lang="cs-CZ" sz="1400" dirty="0" err="1" smtClean="0"/>
              <a:t>hlubčické</a:t>
            </a:r>
            <a:r>
              <a:rPr lang="cs-CZ" sz="1400" dirty="0" smtClean="0"/>
              <a:t> artikuly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květen 1528 – Ferdinand přijímá hold slezských knížat</a:t>
            </a:r>
          </a:p>
          <a:p>
            <a:pPr marL="228600" indent="-228600" algn="just">
              <a:lnSpc>
                <a:spcPct val="150000"/>
              </a:lnSpc>
              <a:buNone/>
            </a:pPr>
            <a:endParaRPr lang="cs-CZ" sz="1400" b="1" dirty="0" smtClean="0"/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Vliv reformace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velký vliv </a:t>
            </a:r>
            <a:r>
              <a:rPr lang="cs-CZ" sz="1400" dirty="0" err="1" smtClean="0"/>
              <a:t>Luthera</a:t>
            </a:r>
            <a:r>
              <a:rPr lang="cs-CZ" sz="1400" dirty="0" smtClean="0"/>
              <a:t>, tisk jeho spisů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„knížecí reformace“ – hlavní slezská varianta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šíření reformace i na venkově</a:t>
            </a:r>
          </a:p>
        </p:txBody>
      </p:sp>
      <p:grpSp>
        <p:nvGrpSpPr>
          <p:cNvPr id="2" name="Google Shape;162;p33"/>
          <p:cNvGrpSpPr/>
          <p:nvPr/>
        </p:nvGrpSpPr>
        <p:grpSpPr>
          <a:xfrm>
            <a:off x="6516216" y="1419622"/>
            <a:ext cx="2274252" cy="2672600"/>
            <a:chOff x="593800" y="784600"/>
            <a:chExt cx="3210356" cy="3608704"/>
          </a:xfrm>
        </p:grpSpPr>
        <p:sp>
          <p:nvSpPr>
            <p:cNvPr id="6" name="Google Shape;163;p33"/>
            <p:cNvSpPr/>
            <p:nvPr/>
          </p:nvSpPr>
          <p:spPr>
            <a:xfrm>
              <a:off x="593800" y="784600"/>
              <a:ext cx="3057900" cy="34563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4;p33"/>
            <p:cNvSpPr/>
            <p:nvPr/>
          </p:nvSpPr>
          <p:spPr>
            <a:xfrm>
              <a:off x="746256" y="937004"/>
              <a:ext cx="3057900" cy="34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95250" dir="34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59;p33"/>
          <p:cNvSpPr/>
          <p:nvPr/>
        </p:nvSpPr>
        <p:spPr>
          <a:xfrm>
            <a:off x="395536" y="843558"/>
            <a:ext cx="1510800" cy="32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ovéPole 10"/>
          <p:cNvSpPr txBox="1"/>
          <p:nvPr/>
        </p:nvSpPr>
        <p:spPr>
          <a:xfrm>
            <a:off x="467544" y="77155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cs-CZ" sz="2000" dirty="0" smtClean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POLITIKA</a:t>
            </a:r>
          </a:p>
        </p:txBody>
      </p:sp>
      <p:pic>
        <p:nvPicPr>
          <p:cNvPr id="152578" name="Picture 2" descr="File:Coat of arms of the Duchy of Silesia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240" y="1563638"/>
            <a:ext cx="1948064" cy="2390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1187624" y="411510"/>
            <a:ext cx="6739200" cy="31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755576" y="123478"/>
            <a:ext cx="77040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Slezská knížectví</a:t>
            </a:r>
            <a:endParaRPr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251520" y="915566"/>
            <a:ext cx="8172480" cy="3960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 algn="just">
              <a:lnSpc>
                <a:spcPct val="150000"/>
              </a:lnSpc>
              <a:buNone/>
            </a:pPr>
            <a:endParaRPr lang="cs-CZ" sz="1400" b="1" dirty="0" smtClean="0"/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Pokusy o katolickou restauraci a protihabsburské opoziční hnutí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po </a:t>
            </a:r>
            <a:r>
              <a:rPr lang="cs-CZ" sz="1400" dirty="0" err="1" smtClean="0"/>
              <a:t>šmalkaldské</a:t>
            </a:r>
            <a:r>
              <a:rPr lang="cs-CZ" sz="1400" dirty="0" smtClean="0"/>
              <a:t> válce – odvetná opatření proti slezským 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dirty="0" smtClean="0"/>
              <a:t>	sympatizantům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1556 příchod jezuitů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nespokojenost s habsburskou politikou po celém Slezsku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konflikty stoupenců reformace v Opavě a Krnově (významná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dirty="0" smtClean="0"/>
              <a:t>	protestantská centra)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napojení slezských knížat na říšské knížecí rody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1609 slezská verze Rudolfova majestátu, uzavření obranného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dirty="0" smtClean="0"/>
              <a:t>	spolku s českými stavy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dirty="0" smtClean="0"/>
              <a:t> </a:t>
            </a:r>
          </a:p>
          <a:p>
            <a:pPr marL="228600" indent="-228600" algn="just">
              <a:lnSpc>
                <a:spcPct val="150000"/>
              </a:lnSpc>
              <a:buNone/>
            </a:pPr>
            <a:endParaRPr lang="cs-CZ" sz="1400" dirty="0" smtClean="0"/>
          </a:p>
          <a:p>
            <a:pPr marL="228600" indent="-228600" algn="just">
              <a:lnSpc>
                <a:spcPct val="150000"/>
              </a:lnSpc>
              <a:buNone/>
            </a:pPr>
            <a:endParaRPr lang="cs-CZ" sz="1400" b="1" dirty="0" smtClean="0"/>
          </a:p>
          <a:p>
            <a:pPr marL="228600" indent="-228600" algn="just">
              <a:lnSpc>
                <a:spcPct val="150000"/>
              </a:lnSpc>
              <a:buNone/>
            </a:pPr>
            <a:endParaRPr lang="cs-CZ" sz="1400" b="1" dirty="0" smtClean="0"/>
          </a:p>
        </p:txBody>
      </p:sp>
      <p:grpSp>
        <p:nvGrpSpPr>
          <p:cNvPr id="2" name="Google Shape;162;p33"/>
          <p:cNvGrpSpPr/>
          <p:nvPr/>
        </p:nvGrpSpPr>
        <p:grpSpPr>
          <a:xfrm>
            <a:off x="6516216" y="1419622"/>
            <a:ext cx="2274252" cy="2672600"/>
            <a:chOff x="593800" y="784600"/>
            <a:chExt cx="3210356" cy="3608704"/>
          </a:xfrm>
        </p:grpSpPr>
        <p:sp>
          <p:nvSpPr>
            <p:cNvPr id="6" name="Google Shape;163;p33"/>
            <p:cNvSpPr/>
            <p:nvPr/>
          </p:nvSpPr>
          <p:spPr>
            <a:xfrm>
              <a:off x="593800" y="784600"/>
              <a:ext cx="3057900" cy="34563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4;p33"/>
            <p:cNvSpPr/>
            <p:nvPr/>
          </p:nvSpPr>
          <p:spPr>
            <a:xfrm>
              <a:off x="746256" y="937004"/>
              <a:ext cx="3057900" cy="34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95250" dir="34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59;p33"/>
          <p:cNvSpPr/>
          <p:nvPr/>
        </p:nvSpPr>
        <p:spPr>
          <a:xfrm>
            <a:off x="395536" y="843558"/>
            <a:ext cx="1510800" cy="32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ovéPole 10"/>
          <p:cNvSpPr txBox="1"/>
          <p:nvPr/>
        </p:nvSpPr>
        <p:spPr>
          <a:xfrm>
            <a:off x="467544" y="77155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cs-CZ" sz="2000" dirty="0" smtClean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POLITIKA</a:t>
            </a:r>
          </a:p>
        </p:txBody>
      </p:sp>
      <p:pic>
        <p:nvPicPr>
          <p:cNvPr id="152578" name="Picture 2" descr="File:Coat of arms of the Duchy of Silesia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240" y="1563638"/>
            <a:ext cx="1948064" cy="2390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1187624" y="411510"/>
            <a:ext cx="6739200" cy="31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755576" y="123478"/>
            <a:ext cx="77040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Slezská knížectví</a:t>
            </a:r>
            <a:endParaRPr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251520" y="915566"/>
            <a:ext cx="8172480" cy="41044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 algn="just">
              <a:lnSpc>
                <a:spcPct val="150000"/>
              </a:lnSpc>
              <a:buNone/>
            </a:pPr>
            <a:endParaRPr lang="cs-CZ" sz="1400" b="1" dirty="0" smtClean="0"/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České stavovské povstání a Slezsko, důsledky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Slezsko se přidává na stranu českých stavů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protestantští vůdci: Jan Jiří Krnovský, Jan Kristián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dirty="0" smtClean="0"/>
              <a:t>	</a:t>
            </a:r>
            <a:r>
              <a:rPr lang="cs-CZ" sz="1400" dirty="0" err="1" smtClean="0"/>
              <a:t>Lehnicko</a:t>
            </a:r>
            <a:r>
              <a:rPr lang="cs-CZ" sz="1400" dirty="0" smtClean="0"/>
              <a:t>-</a:t>
            </a:r>
            <a:r>
              <a:rPr lang="cs-CZ" sz="1400" dirty="0" err="1" smtClean="0"/>
              <a:t>Břežský</a:t>
            </a:r>
            <a:endParaRPr lang="cs-CZ" sz="1400" dirty="0" smtClean="0"/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1621 drážďanský akord  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emigrace, etablování nových mocenských elit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rekatolizace slabší než v Čechách a na Moravě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Horní Slezsko spíše pokatoličtěno, Dolní Slezsko odolávalo</a:t>
            </a:r>
            <a:endParaRPr lang="cs-CZ" sz="1400" b="1" dirty="0" smtClean="0"/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Slezské války</a:t>
            </a:r>
            <a:endParaRPr lang="cs-CZ" sz="1400" dirty="0" smtClean="0"/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smlouvy 1742, 1745, 1763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výsledek - k České koruně již patří jen území Rakouského Slezska</a:t>
            </a:r>
          </a:p>
        </p:txBody>
      </p:sp>
      <p:grpSp>
        <p:nvGrpSpPr>
          <p:cNvPr id="2" name="Google Shape;162;p33"/>
          <p:cNvGrpSpPr/>
          <p:nvPr/>
        </p:nvGrpSpPr>
        <p:grpSpPr>
          <a:xfrm rot="5400000">
            <a:off x="6124324" y="803402"/>
            <a:ext cx="2592288" cy="3104648"/>
            <a:chOff x="593800" y="784600"/>
            <a:chExt cx="3210356" cy="3608704"/>
          </a:xfrm>
        </p:grpSpPr>
        <p:sp>
          <p:nvSpPr>
            <p:cNvPr id="6" name="Google Shape;163;p33"/>
            <p:cNvSpPr/>
            <p:nvPr/>
          </p:nvSpPr>
          <p:spPr>
            <a:xfrm>
              <a:off x="593800" y="784600"/>
              <a:ext cx="3057900" cy="34563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4;p33"/>
            <p:cNvSpPr/>
            <p:nvPr/>
          </p:nvSpPr>
          <p:spPr>
            <a:xfrm>
              <a:off x="746256" y="937004"/>
              <a:ext cx="3057900" cy="34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95250" dir="34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59;p33"/>
          <p:cNvSpPr/>
          <p:nvPr/>
        </p:nvSpPr>
        <p:spPr>
          <a:xfrm>
            <a:off x="395536" y="843558"/>
            <a:ext cx="1510800" cy="32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ovéPole 10"/>
          <p:cNvSpPr txBox="1"/>
          <p:nvPr/>
        </p:nvSpPr>
        <p:spPr>
          <a:xfrm>
            <a:off x="467544" y="77155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cs-CZ" sz="2000" dirty="0" smtClean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POLITIKA</a:t>
            </a:r>
          </a:p>
        </p:txBody>
      </p:sp>
      <p:pic>
        <p:nvPicPr>
          <p:cNvPr id="12" name="Obrázek 11" descr="1280px-Österreichisch-Schlesien_1746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419622"/>
            <a:ext cx="2854831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1187624" y="411510"/>
            <a:ext cx="6739200" cy="31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755576" y="123478"/>
            <a:ext cx="77040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Slezská knížectví</a:t>
            </a:r>
            <a:endParaRPr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251520" y="915566"/>
            <a:ext cx="8172480" cy="3960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 algn="just">
              <a:lnSpc>
                <a:spcPct val="150000"/>
              </a:lnSpc>
              <a:buNone/>
            </a:pPr>
            <a:endParaRPr lang="cs-CZ" sz="1400" b="1" dirty="0" smtClean="0"/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Období renesance a humanismu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vlivná střediska – Vratislav, rezidence slezských knížat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Jan </a:t>
            </a:r>
            <a:r>
              <a:rPr lang="cs-CZ" sz="1400" dirty="0" err="1" smtClean="0"/>
              <a:t>Turzo</a:t>
            </a:r>
            <a:r>
              <a:rPr lang="cs-CZ" sz="1400" dirty="0" smtClean="0"/>
              <a:t> (1464-1520)  - vratislavský biskup, mecenáš umělců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rozkvět protestantského písemnictví a hudby, posilování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dirty="0" smtClean="0"/>
              <a:t>	německého národního uvědomění</a:t>
            </a:r>
            <a:endParaRPr lang="cs-CZ" sz="1400" b="1" dirty="0" smtClean="0"/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Období baroka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působení jezuitů – především ve školství, 1702 jezuitská univerzita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tisk kancionálů, rozvoj dějepisectví, geografie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barokní architektura – patrony vratislavští biskupové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Čarodějnické procesy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druhá polovina 17. stol., Niské knížectví</a:t>
            </a:r>
          </a:p>
        </p:txBody>
      </p:sp>
      <p:grpSp>
        <p:nvGrpSpPr>
          <p:cNvPr id="2" name="Google Shape;162;p33"/>
          <p:cNvGrpSpPr/>
          <p:nvPr/>
        </p:nvGrpSpPr>
        <p:grpSpPr>
          <a:xfrm>
            <a:off x="6516216" y="1419622"/>
            <a:ext cx="2274252" cy="2672600"/>
            <a:chOff x="593800" y="784600"/>
            <a:chExt cx="3210356" cy="3608704"/>
          </a:xfrm>
        </p:grpSpPr>
        <p:sp>
          <p:nvSpPr>
            <p:cNvPr id="6" name="Google Shape;163;p33"/>
            <p:cNvSpPr/>
            <p:nvPr/>
          </p:nvSpPr>
          <p:spPr>
            <a:xfrm>
              <a:off x="593800" y="784600"/>
              <a:ext cx="3057900" cy="34563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4;p33"/>
            <p:cNvSpPr/>
            <p:nvPr/>
          </p:nvSpPr>
          <p:spPr>
            <a:xfrm>
              <a:off x="746256" y="937004"/>
              <a:ext cx="3057900" cy="34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95250" dir="34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59;p33"/>
          <p:cNvSpPr/>
          <p:nvPr/>
        </p:nvSpPr>
        <p:spPr>
          <a:xfrm>
            <a:off x="395536" y="843558"/>
            <a:ext cx="1510800" cy="32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ovéPole 10"/>
          <p:cNvSpPr txBox="1"/>
          <p:nvPr/>
        </p:nvSpPr>
        <p:spPr>
          <a:xfrm>
            <a:off x="467544" y="77155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cs-CZ" sz="2000" dirty="0" smtClean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KULTURA</a:t>
            </a:r>
          </a:p>
        </p:txBody>
      </p:sp>
      <p:pic>
        <p:nvPicPr>
          <p:cNvPr id="14338" name="Picture 2" descr="https://upload.wikimedia.org/wikipedia/commons/thumb/0/0b/Legnickie_Pole_church2.jpg/800px-Legnickie_Pole_church2.jpg"/>
          <p:cNvPicPr>
            <a:picLocks noChangeAspect="1" noChangeArrowheads="1"/>
          </p:cNvPicPr>
          <p:nvPr/>
        </p:nvPicPr>
        <p:blipFill>
          <a:blip r:embed="rId3"/>
          <a:srcRect t="3000"/>
          <a:stretch>
            <a:fillRect/>
          </a:stretch>
        </p:blipFill>
        <p:spPr bwMode="auto">
          <a:xfrm>
            <a:off x="6804248" y="1635646"/>
            <a:ext cx="1801368" cy="2328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1187624" y="411510"/>
            <a:ext cx="6739200" cy="31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755576" y="123478"/>
            <a:ext cx="77040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Horní a Dolní Lužice</a:t>
            </a:r>
            <a:endParaRPr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251520" y="1059582"/>
            <a:ext cx="8172480" cy="3960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fojt </a:t>
            </a:r>
            <a:r>
              <a:rPr lang="cs-CZ" sz="1400" dirty="0" smtClean="0">
                <a:solidFill>
                  <a:schemeClr val="tx1">
                    <a:lumMod val="50000"/>
                  </a:schemeClr>
                </a:solidFill>
              </a:rPr>
              <a:t>=</a:t>
            </a:r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1400" dirty="0" smtClean="0"/>
              <a:t>královský zástupce (Horní – vybírán z českých pánů, Dolní – 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dirty="0" smtClean="0"/>
              <a:t>	z domácí šlechty)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zemští starší </a:t>
            </a:r>
            <a:r>
              <a:rPr lang="cs-CZ" sz="1400" dirty="0" smtClean="0"/>
              <a:t>– fojtova rada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zemské úřady </a:t>
            </a:r>
            <a:r>
              <a:rPr lang="cs-CZ" sz="1400" dirty="0" smtClean="0"/>
              <a:t>– zemský sudí, kancléř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centrální sněmy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dirty="0" smtClean="0"/>
              <a:t>	- Horní Lužice: 2 kurie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dirty="0" smtClean="0"/>
              <a:t>	- Dolní Lužice: 4 kurie, samostatné mezinárodní smlouvy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samostatné </a:t>
            </a:r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zemské soudy </a:t>
            </a:r>
            <a:r>
              <a:rPr lang="cs-CZ" sz="1400" dirty="0" smtClean="0"/>
              <a:t>obou zemí - vzorem právo i 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dirty="0" smtClean="0"/>
              <a:t>	soudnictví magdeburské, ne české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komorní záležitosti – v praxi pod Českou komorou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b="1" dirty="0" smtClean="0">
                <a:solidFill>
                  <a:schemeClr val="accent6">
                    <a:lumMod val="50000"/>
                  </a:schemeClr>
                </a:solidFill>
              </a:rPr>
              <a:t>krajské zřízení </a:t>
            </a:r>
            <a:r>
              <a:rPr lang="cs-CZ" sz="1400" dirty="0" smtClean="0"/>
              <a:t>– Horní Lužice 2 kraje , Dolní Lužice 5 krajů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err="1" smtClean="0"/>
              <a:t>Šestiměstí</a:t>
            </a:r>
            <a:r>
              <a:rPr lang="cs-CZ" sz="1400" dirty="0" smtClean="0"/>
              <a:t> – spolek měst Horní Lužice </a:t>
            </a:r>
          </a:p>
        </p:txBody>
      </p:sp>
      <p:grpSp>
        <p:nvGrpSpPr>
          <p:cNvPr id="2" name="Google Shape;162;p33"/>
          <p:cNvGrpSpPr/>
          <p:nvPr/>
        </p:nvGrpSpPr>
        <p:grpSpPr>
          <a:xfrm rot="16200000">
            <a:off x="6499366" y="500368"/>
            <a:ext cx="2274252" cy="2672600"/>
            <a:chOff x="593800" y="784600"/>
            <a:chExt cx="3210356" cy="3608704"/>
          </a:xfrm>
        </p:grpSpPr>
        <p:sp>
          <p:nvSpPr>
            <p:cNvPr id="6" name="Google Shape;163;p33"/>
            <p:cNvSpPr/>
            <p:nvPr/>
          </p:nvSpPr>
          <p:spPr>
            <a:xfrm>
              <a:off x="593800" y="784600"/>
              <a:ext cx="3057900" cy="34563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4;p33"/>
            <p:cNvSpPr/>
            <p:nvPr/>
          </p:nvSpPr>
          <p:spPr>
            <a:xfrm>
              <a:off x="746256" y="937004"/>
              <a:ext cx="3057900" cy="34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95250" dir="34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59;p33"/>
          <p:cNvSpPr/>
          <p:nvPr/>
        </p:nvSpPr>
        <p:spPr>
          <a:xfrm>
            <a:off x="395536" y="843558"/>
            <a:ext cx="1510800" cy="32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ovéPole 10"/>
          <p:cNvSpPr txBox="1"/>
          <p:nvPr/>
        </p:nvSpPr>
        <p:spPr>
          <a:xfrm>
            <a:off x="467544" y="77155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cs-CZ" sz="2000" dirty="0" smtClean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SPRÁVA</a:t>
            </a:r>
          </a:p>
        </p:txBody>
      </p:sp>
      <p:grpSp>
        <p:nvGrpSpPr>
          <p:cNvPr id="15" name="Google Shape;162;p33"/>
          <p:cNvGrpSpPr/>
          <p:nvPr/>
        </p:nvGrpSpPr>
        <p:grpSpPr>
          <a:xfrm rot="16200000">
            <a:off x="6499366" y="2516592"/>
            <a:ext cx="2274252" cy="2672600"/>
            <a:chOff x="593800" y="784600"/>
            <a:chExt cx="3210356" cy="3608704"/>
          </a:xfrm>
        </p:grpSpPr>
        <p:sp>
          <p:nvSpPr>
            <p:cNvPr id="16" name="Google Shape;163;p33"/>
            <p:cNvSpPr/>
            <p:nvPr/>
          </p:nvSpPr>
          <p:spPr>
            <a:xfrm>
              <a:off x="593800" y="784600"/>
              <a:ext cx="3057900" cy="34563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4;p33"/>
            <p:cNvSpPr/>
            <p:nvPr/>
          </p:nvSpPr>
          <p:spPr>
            <a:xfrm>
              <a:off x="746256" y="937004"/>
              <a:ext cx="3057900" cy="34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95250" dir="34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Obrázek 17" descr="dolní.png"/>
          <p:cNvPicPr>
            <a:picLocks noChangeAspect="1"/>
          </p:cNvPicPr>
          <p:nvPr/>
        </p:nvPicPr>
        <p:blipFill>
          <a:blip r:embed="rId3"/>
          <a:srcRect l="48724" t="30400" r="13009" b="36000"/>
          <a:stretch>
            <a:fillRect/>
          </a:stretch>
        </p:blipFill>
        <p:spPr>
          <a:xfrm>
            <a:off x="6660232" y="2931790"/>
            <a:ext cx="2088232" cy="1670586"/>
          </a:xfrm>
          <a:prstGeom prst="rect">
            <a:avLst/>
          </a:prstGeom>
        </p:spPr>
      </p:pic>
      <p:pic>
        <p:nvPicPr>
          <p:cNvPr id="20" name="Obrázek 19" descr="horní.png"/>
          <p:cNvPicPr>
            <a:picLocks noChangeAspect="1"/>
          </p:cNvPicPr>
          <p:nvPr/>
        </p:nvPicPr>
        <p:blipFill>
          <a:blip r:embed="rId4"/>
          <a:srcRect l="48675" t="27844" r="11501" b="33303"/>
          <a:stretch>
            <a:fillRect/>
          </a:stretch>
        </p:blipFill>
        <p:spPr>
          <a:xfrm>
            <a:off x="6660232" y="915566"/>
            <a:ext cx="2088232" cy="1856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1187624" y="411510"/>
            <a:ext cx="6739200" cy="31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755576" y="123478"/>
            <a:ext cx="77040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Horní a Dolní Lužice</a:t>
            </a:r>
            <a:endParaRPr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251520" y="843558"/>
            <a:ext cx="8172480" cy="42999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 algn="just">
              <a:lnSpc>
                <a:spcPct val="150000"/>
              </a:lnSpc>
              <a:buNone/>
            </a:pPr>
            <a:endParaRPr lang="cs-CZ" sz="1400" b="1" dirty="0" smtClean="0"/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Nástup Habsburků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stejný postup při přijetí Ferdinanda jako na Moravě, ve Slezsku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silná pozice stavů, spíše prohlubování samostatnosti </a:t>
            </a:r>
            <a:r>
              <a:rPr lang="cs-CZ" sz="1400" dirty="0" err="1" smtClean="0"/>
              <a:t>makrabství</a:t>
            </a:r>
            <a:endParaRPr lang="cs-CZ" sz="1400" dirty="0" smtClean="0"/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Období reformace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i="1" dirty="0" smtClean="0"/>
              <a:t>Horní Lužice</a:t>
            </a:r>
          </a:p>
          <a:p>
            <a:pPr marL="228600" lvl="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luteránství přijala většina obyvatel</a:t>
            </a:r>
          </a:p>
          <a:p>
            <a:pPr marL="228600" lvl="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posílení vazeb směrem na Sasko a Slezsko</a:t>
            </a:r>
          </a:p>
          <a:p>
            <a:pPr marL="228600" lvl="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zůstávají některé katolické instituce</a:t>
            </a:r>
          </a:p>
          <a:p>
            <a:pPr marL="228600" lvl="0" indent="-228600" algn="just">
              <a:lnSpc>
                <a:spcPct val="150000"/>
              </a:lnSpc>
              <a:buNone/>
            </a:pPr>
            <a:r>
              <a:rPr lang="cs-CZ" sz="1400" i="1" dirty="0" smtClean="0"/>
              <a:t>Dolní Lužice</a:t>
            </a:r>
          </a:p>
          <a:p>
            <a:pPr marL="228600" lvl="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postupná přeměna v luterskou zemi, zůstává zachován jen jediný klášter</a:t>
            </a:r>
          </a:p>
          <a:p>
            <a:pPr marL="228600" lvl="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venkov – Lužičtí Srbové – pomalejší šíření, nutnost překladu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endParaRPr lang="cs-CZ" sz="1400" i="1" dirty="0" smtClean="0"/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endParaRPr lang="cs-CZ" sz="1400" dirty="0" smtClean="0"/>
          </a:p>
        </p:txBody>
      </p:sp>
      <p:grpSp>
        <p:nvGrpSpPr>
          <p:cNvPr id="2" name="Google Shape;162;p33"/>
          <p:cNvGrpSpPr/>
          <p:nvPr/>
        </p:nvGrpSpPr>
        <p:grpSpPr>
          <a:xfrm rot="16200000">
            <a:off x="6516216" y="1419622"/>
            <a:ext cx="2274252" cy="2672600"/>
            <a:chOff x="593800" y="784600"/>
            <a:chExt cx="3210356" cy="3608704"/>
          </a:xfrm>
        </p:grpSpPr>
        <p:sp>
          <p:nvSpPr>
            <p:cNvPr id="6" name="Google Shape;163;p33"/>
            <p:cNvSpPr/>
            <p:nvPr/>
          </p:nvSpPr>
          <p:spPr>
            <a:xfrm>
              <a:off x="593800" y="784600"/>
              <a:ext cx="3057900" cy="34563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4;p33"/>
            <p:cNvSpPr/>
            <p:nvPr/>
          </p:nvSpPr>
          <p:spPr>
            <a:xfrm>
              <a:off x="746256" y="937004"/>
              <a:ext cx="3057900" cy="34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95250" dir="34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59;p33"/>
          <p:cNvSpPr/>
          <p:nvPr/>
        </p:nvSpPr>
        <p:spPr>
          <a:xfrm>
            <a:off x="395536" y="843558"/>
            <a:ext cx="1510800" cy="32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ovéPole 10"/>
          <p:cNvSpPr txBox="1"/>
          <p:nvPr/>
        </p:nvSpPr>
        <p:spPr>
          <a:xfrm>
            <a:off x="467544" y="77155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cs-CZ" sz="2000" dirty="0" smtClean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POLITIKA</a:t>
            </a:r>
          </a:p>
        </p:txBody>
      </p:sp>
      <p:pic>
        <p:nvPicPr>
          <p:cNvPr id="13" name="Obrázek 12" descr="Oberlausitz_Wapp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390" y="1995686"/>
            <a:ext cx="1195815" cy="1589209"/>
          </a:xfrm>
          <a:prstGeom prst="rect">
            <a:avLst/>
          </a:prstGeom>
        </p:spPr>
      </p:pic>
      <p:pic>
        <p:nvPicPr>
          <p:cNvPr id="14" name="Obrázek 13" descr="Niederlausitz_Wapp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44" y="1995686"/>
            <a:ext cx="1295118" cy="1635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1187624" y="411510"/>
            <a:ext cx="6739200" cy="31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755576" y="123478"/>
            <a:ext cx="77040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Horní a Dolní Lužice</a:t>
            </a:r>
            <a:endParaRPr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251520" y="771550"/>
            <a:ext cx="8172480" cy="4248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 algn="just">
              <a:lnSpc>
                <a:spcPct val="150000"/>
              </a:lnSpc>
              <a:buNone/>
            </a:pPr>
            <a:endParaRPr lang="cs-CZ" sz="1400" b="1" dirty="0" smtClean="0"/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První stavovský protihabsburský odboj v Lužicích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err="1" smtClean="0"/>
              <a:t>šmalkaldská</a:t>
            </a:r>
            <a:r>
              <a:rPr lang="cs-CZ" sz="1400" dirty="0" smtClean="0"/>
              <a:t> válka – pouze finanční pomoc císaři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společně s Čechami nejtvrdší potrestání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ztráta práv a privilegií měst, zvláštního postavení </a:t>
            </a:r>
            <a:r>
              <a:rPr lang="cs-CZ" sz="1400" dirty="0" err="1" smtClean="0"/>
              <a:t>Šestiměstí</a:t>
            </a:r>
            <a:endParaRPr lang="cs-CZ" sz="1400" dirty="0" smtClean="0"/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České stavovské povstání a Lužice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březen 1619 – připojení k povstání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zemský fojt hrabě Jáchym Ondřej </a:t>
            </a:r>
            <a:r>
              <a:rPr lang="cs-CZ" sz="1400" dirty="0" err="1" smtClean="0"/>
              <a:t>Šlik</a:t>
            </a:r>
            <a:endParaRPr lang="cs-CZ" sz="1400" dirty="0" smtClean="0"/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Jan Jiří Saský – císařský zmocněnec v Lužicích, pacifikace země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Postoupení Lužic Sasku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1621 – 1635 v saské zástavě 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1635 úmluva o předání Lužic Sasku, formálně stále součást České koruny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1815 Lužice přestávají být součástí České koruny i formálně</a:t>
            </a:r>
          </a:p>
        </p:txBody>
      </p:sp>
      <p:grpSp>
        <p:nvGrpSpPr>
          <p:cNvPr id="2" name="Google Shape;162;p33"/>
          <p:cNvGrpSpPr/>
          <p:nvPr/>
        </p:nvGrpSpPr>
        <p:grpSpPr>
          <a:xfrm rot="16200000">
            <a:off x="6516216" y="1419622"/>
            <a:ext cx="2274252" cy="2672600"/>
            <a:chOff x="593800" y="784600"/>
            <a:chExt cx="3210356" cy="3608704"/>
          </a:xfrm>
        </p:grpSpPr>
        <p:sp>
          <p:nvSpPr>
            <p:cNvPr id="6" name="Google Shape;163;p33"/>
            <p:cNvSpPr/>
            <p:nvPr/>
          </p:nvSpPr>
          <p:spPr>
            <a:xfrm>
              <a:off x="593800" y="784600"/>
              <a:ext cx="3057900" cy="34563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4;p33"/>
            <p:cNvSpPr/>
            <p:nvPr/>
          </p:nvSpPr>
          <p:spPr>
            <a:xfrm>
              <a:off x="746256" y="937004"/>
              <a:ext cx="3057900" cy="34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95250" dir="34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59;p33"/>
          <p:cNvSpPr/>
          <p:nvPr/>
        </p:nvSpPr>
        <p:spPr>
          <a:xfrm>
            <a:off x="395536" y="843558"/>
            <a:ext cx="1510800" cy="32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ovéPole 10"/>
          <p:cNvSpPr txBox="1"/>
          <p:nvPr/>
        </p:nvSpPr>
        <p:spPr>
          <a:xfrm>
            <a:off x="467544" y="77155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cs-CZ" sz="2000" dirty="0" smtClean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POLITIKA</a:t>
            </a:r>
          </a:p>
        </p:txBody>
      </p:sp>
      <p:pic>
        <p:nvPicPr>
          <p:cNvPr id="13" name="Obrázek 12" descr="Oberlausitz_Wapp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390" y="1995686"/>
            <a:ext cx="1195815" cy="1589209"/>
          </a:xfrm>
          <a:prstGeom prst="rect">
            <a:avLst/>
          </a:prstGeom>
        </p:spPr>
      </p:pic>
      <p:pic>
        <p:nvPicPr>
          <p:cNvPr id="14" name="Obrázek 13" descr="Niederlausitz_Wapp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44" y="1995686"/>
            <a:ext cx="1295118" cy="1635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1187624" y="411510"/>
            <a:ext cx="6739200" cy="31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755576" y="123478"/>
            <a:ext cx="77040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Horní a Dolní Lužice</a:t>
            </a:r>
            <a:endParaRPr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251520" y="1059582"/>
            <a:ext cx="8172480" cy="38164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Období renesance a humanismu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Horní Lužice - centra kulturního dění = města jejich elity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Dolní Lužice – šlechta má vyšší podíl na kulturních aktivitách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16. stol. - růst vzdělanosti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dirty="0" smtClean="0"/>
              <a:t>	- protestantská gymnázia, univerzity – Lipsko, </a:t>
            </a:r>
            <a:r>
              <a:rPr lang="cs-CZ" sz="1400" dirty="0" err="1" smtClean="0"/>
              <a:t>Wittenberg</a:t>
            </a:r>
            <a:endParaRPr lang="cs-CZ" sz="1400" dirty="0" smtClean="0"/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rozmach tisku protestantské literatury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zájem o historii, kronikářství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rozmanité mezinárodní kulturní vazby – přerušeno třicetiletou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dirty="0" smtClean="0"/>
              <a:t>	válkou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Zhořelec – renesanční výstavba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malířství – vliv Saska (</a:t>
            </a:r>
            <a:r>
              <a:rPr lang="cs-CZ" sz="1400" dirty="0" err="1" smtClean="0"/>
              <a:t>Lucas</a:t>
            </a:r>
            <a:r>
              <a:rPr lang="cs-CZ" sz="1400" dirty="0" smtClean="0"/>
              <a:t> </a:t>
            </a:r>
            <a:r>
              <a:rPr lang="cs-CZ" sz="1400" dirty="0" err="1" smtClean="0"/>
              <a:t>Cranach</a:t>
            </a:r>
            <a:r>
              <a:rPr lang="cs-CZ" sz="1400" dirty="0" smtClean="0"/>
              <a:t> st.)</a:t>
            </a:r>
          </a:p>
        </p:txBody>
      </p:sp>
      <p:grpSp>
        <p:nvGrpSpPr>
          <p:cNvPr id="2" name="Google Shape;162;p33"/>
          <p:cNvGrpSpPr/>
          <p:nvPr/>
        </p:nvGrpSpPr>
        <p:grpSpPr>
          <a:xfrm rot="16200000">
            <a:off x="6516216" y="1419622"/>
            <a:ext cx="2274252" cy="2672600"/>
            <a:chOff x="593800" y="784600"/>
            <a:chExt cx="3210356" cy="3608704"/>
          </a:xfrm>
        </p:grpSpPr>
        <p:sp>
          <p:nvSpPr>
            <p:cNvPr id="6" name="Google Shape;163;p33"/>
            <p:cNvSpPr/>
            <p:nvPr/>
          </p:nvSpPr>
          <p:spPr>
            <a:xfrm>
              <a:off x="593800" y="784600"/>
              <a:ext cx="3057900" cy="34563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4;p33"/>
            <p:cNvSpPr/>
            <p:nvPr/>
          </p:nvSpPr>
          <p:spPr>
            <a:xfrm>
              <a:off x="746256" y="937004"/>
              <a:ext cx="3057900" cy="34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95250" dir="34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59;p33"/>
          <p:cNvSpPr/>
          <p:nvPr/>
        </p:nvSpPr>
        <p:spPr>
          <a:xfrm>
            <a:off x="395536" y="843558"/>
            <a:ext cx="1510800" cy="32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ovéPole 10"/>
          <p:cNvSpPr txBox="1"/>
          <p:nvPr/>
        </p:nvSpPr>
        <p:spPr>
          <a:xfrm>
            <a:off x="467544" y="77155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cs-CZ" sz="2000" dirty="0" smtClean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KULTURA</a:t>
            </a:r>
          </a:p>
        </p:txBody>
      </p:sp>
      <p:pic>
        <p:nvPicPr>
          <p:cNvPr id="12" name="Obrázek 11" descr="1280px-Goerlitz-Untermarkt_24_23_von_Suedosten-20110627.jpg"/>
          <p:cNvPicPr>
            <a:picLocks noChangeAspect="1"/>
          </p:cNvPicPr>
          <p:nvPr/>
        </p:nvPicPr>
        <p:blipFill>
          <a:blip r:embed="rId3"/>
          <a:srcRect l="16414" t="6601" r="4285" b="1980"/>
          <a:stretch>
            <a:fillRect/>
          </a:stretch>
        </p:blipFill>
        <p:spPr>
          <a:xfrm>
            <a:off x="6516216" y="1779662"/>
            <a:ext cx="2401610" cy="1845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4"/>
          <p:cNvSpPr/>
          <p:nvPr/>
        </p:nvSpPr>
        <p:spPr>
          <a:xfrm>
            <a:off x="671850" y="849150"/>
            <a:ext cx="4857300" cy="383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77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Obsah</a:t>
            </a:r>
            <a:endParaRPr dirty="0"/>
          </a:p>
        </p:txBody>
      </p:sp>
      <p:sp>
        <p:nvSpPr>
          <p:cNvPr id="173" name="Google Shape;173;p34"/>
          <p:cNvSpPr txBox="1">
            <a:spLocks noGrp="1"/>
          </p:cNvSpPr>
          <p:nvPr>
            <p:ph type="title" idx="2"/>
          </p:nvPr>
        </p:nvSpPr>
        <p:spPr>
          <a:xfrm>
            <a:off x="827584" y="1635646"/>
            <a:ext cx="736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174" name="Google Shape;174;p34"/>
          <p:cNvSpPr txBox="1">
            <a:spLocks noGrp="1"/>
          </p:cNvSpPr>
          <p:nvPr>
            <p:ph type="subTitle" idx="1"/>
          </p:nvPr>
        </p:nvSpPr>
        <p:spPr>
          <a:xfrm>
            <a:off x="1547664" y="1779662"/>
            <a:ext cx="3600400" cy="5289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 smtClean="0"/>
              <a:t>Moravské markrabství</a:t>
            </a:r>
            <a:endParaRPr sz="2400" dirty="0"/>
          </a:p>
        </p:txBody>
      </p:sp>
      <p:sp>
        <p:nvSpPr>
          <p:cNvPr id="176" name="Google Shape;176;p34"/>
          <p:cNvSpPr txBox="1">
            <a:spLocks noGrp="1"/>
          </p:cNvSpPr>
          <p:nvPr>
            <p:ph type="title" idx="4"/>
          </p:nvPr>
        </p:nvSpPr>
        <p:spPr>
          <a:xfrm>
            <a:off x="755576" y="2643758"/>
            <a:ext cx="736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sp>
        <p:nvSpPr>
          <p:cNvPr id="177" name="Google Shape;177;p34"/>
          <p:cNvSpPr txBox="1">
            <a:spLocks noGrp="1"/>
          </p:cNvSpPr>
          <p:nvPr>
            <p:ph type="subTitle" idx="5"/>
          </p:nvPr>
        </p:nvSpPr>
        <p:spPr>
          <a:xfrm>
            <a:off x="1547664" y="2715766"/>
            <a:ext cx="2952328" cy="5271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 smtClean="0"/>
              <a:t>Slezská knížectví</a:t>
            </a:r>
            <a:endParaRPr sz="2400" dirty="0"/>
          </a:p>
        </p:txBody>
      </p:sp>
      <p:sp>
        <p:nvSpPr>
          <p:cNvPr id="179" name="Google Shape;179;p34"/>
          <p:cNvSpPr txBox="1">
            <a:spLocks noGrp="1"/>
          </p:cNvSpPr>
          <p:nvPr>
            <p:ph type="subTitle" idx="8"/>
          </p:nvPr>
        </p:nvSpPr>
        <p:spPr>
          <a:xfrm>
            <a:off x="1547664" y="3651870"/>
            <a:ext cx="3096344" cy="4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 smtClean="0"/>
              <a:t>Horní a Dolní Lužice</a:t>
            </a:r>
            <a:endParaRPr sz="2400" dirty="0"/>
          </a:p>
        </p:txBody>
      </p:sp>
      <p:sp>
        <p:nvSpPr>
          <p:cNvPr id="183" name="Google Shape;183;p34"/>
          <p:cNvSpPr txBox="1">
            <a:spLocks noGrp="1"/>
          </p:cNvSpPr>
          <p:nvPr>
            <p:ph type="title" idx="7"/>
          </p:nvPr>
        </p:nvSpPr>
        <p:spPr>
          <a:xfrm>
            <a:off x="755576" y="3507854"/>
            <a:ext cx="736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cxnSp>
        <p:nvCxnSpPr>
          <p:cNvPr id="185" name="Google Shape;185;p34"/>
          <p:cNvCxnSpPr/>
          <p:nvPr/>
        </p:nvCxnSpPr>
        <p:spPr>
          <a:xfrm>
            <a:off x="899592" y="2211710"/>
            <a:ext cx="375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34"/>
          <p:cNvCxnSpPr/>
          <p:nvPr/>
        </p:nvCxnSpPr>
        <p:spPr>
          <a:xfrm>
            <a:off x="899592" y="3219822"/>
            <a:ext cx="375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34"/>
          <p:cNvCxnSpPr/>
          <p:nvPr/>
        </p:nvCxnSpPr>
        <p:spPr>
          <a:xfrm>
            <a:off x="899592" y="4083918"/>
            <a:ext cx="375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54"/>
          <p:cNvSpPr/>
          <p:nvPr/>
        </p:nvSpPr>
        <p:spPr>
          <a:xfrm>
            <a:off x="2645999" y="755175"/>
            <a:ext cx="6340800" cy="3456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14300" dist="95250" dir="750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3" name="Google Shape;683;p54"/>
          <p:cNvSpPr/>
          <p:nvPr/>
        </p:nvSpPr>
        <p:spPr>
          <a:xfrm>
            <a:off x="2853600" y="945525"/>
            <a:ext cx="5925600" cy="3075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54"/>
          <p:cNvSpPr txBox="1">
            <a:spLocks noGrp="1"/>
          </p:cNvSpPr>
          <p:nvPr>
            <p:ph type="title"/>
          </p:nvPr>
        </p:nvSpPr>
        <p:spPr>
          <a:xfrm>
            <a:off x="3131840" y="2046675"/>
            <a:ext cx="3816424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Děkuji za pozornost!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64"/>
          <p:cNvSpPr/>
          <p:nvPr/>
        </p:nvSpPr>
        <p:spPr>
          <a:xfrm>
            <a:off x="1598675" y="814375"/>
            <a:ext cx="5913000" cy="39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64"/>
          <p:cNvSpPr txBox="1">
            <a:spLocks noGrp="1"/>
          </p:cNvSpPr>
          <p:nvPr>
            <p:ph type="title"/>
          </p:nvPr>
        </p:nvSpPr>
        <p:spPr>
          <a:xfrm>
            <a:off x="720000" y="555526"/>
            <a:ext cx="7704000" cy="505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Zdroje</a:t>
            </a:r>
            <a:endParaRPr dirty="0"/>
          </a:p>
        </p:txBody>
      </p:sp>
      <p:sp>
        <p:nvSpPr>
          <p:cNvPr id="821" name="Google Shape;821;p64"/>
          <p:cNvSpPr txBox="1">
            <a:spLocks noGrp="1"/>
          </p:cNvSpPr>
          <p:nvPr>
            <p:ph type="body" idx="1"/>
          </p:nvPr>
        </p:nvSpPr>
        <p:spPr>
          <a:xfrm>
            <a:off x="720000" y="1275100"/>
            <a:ext cx="7704000" cy="37449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cs-CZ" sz="1200" dirty="0" smtClean="0"/>
              <a:t>BOBKOVÁ, Lenka – BŘEZINA, Luděk –ZDICHYNEC, Jan. </a:t>
            </a:r>
            <a:r>
              <a:rPr lang="cs-CZ" sz="1200" i="1" dirty="0" smtClean="0"/>
              <a:t>Horní a Dolní Lužice</a:t>
            </a:r>
            <a:r>
              <a:rPr lang="cs-CZ" sz="1200" dirty="0" smtClean="0"/>
              <a:t>, Praha 2008.</a:t>
            </a:r>
          </a:p>
          <a:p>
            <a:pPr marL="0" indent="0">
              <a:buNone/>
            </a:pPr>
            <a:endParaRPr lang="cs-CZ" sz="1200" dirty="0" smtClean="0"/>
          </a:p>
          <a:p>
            <a:pPr marL="0" indent="0">
              <a:buNone/>
            </a:pPr>
            <a:r>
              <a:rPr lang="cs-CZ" sz="1200" dirty="0" smtClean="0"/>
              <a:t>ČAPKA, František. </a:t>
            </a:r>
            <a:r>
              <a:rPr lang="cs-CZ" sz="1200" i="1" dirty="0" smtClean="0"/>
              <a:t>Dějiny Moravy v datech</a:t>
            </a:r>
            <a:r>
              <a:rPr lang="cs-CZ" sz="1200" dirty="0" smtClean="0"/>
              <a:t>. Brno 2001. </a:t>
            </a:r>
          </a:p>
          <a:p>
            <a:pPr marL="0" indent="0">
              <a:buNone/>
            </a:pPr>
            <a:endParaRPr lang="cs-CZ" sz="1200" dirty="0" smtClean="0"/>
          </a:p>
          <a:p>
            <a:pPr marL="0" indent="0">
              <a:buNone/>
            </a:pPr>
            <a:r>
              <a:rPr lang="cs-CZ" sz="1200" dirty="0" smtClean="0"/>
              <a:t>ČAPKA, František. </a:t>
            </a:r>
            <a:r>
              <a:rPr lang="cs-CZ" sz="1200" i="1" dirty="0" smtClean="0"/>
              <a:t>Morava. </a:t>
            </a:r>
            <a:r>
              <a:rPr lang="cs-CZ" sz="1200" dirty="0" smtClean="0"/>
              <a:t>Praha 2003.</a:t>
            </a:r>
          </a:p>
          <a:p>
            <a:pPr marL="0" indent="0">
              <a:buNone/>
            </a:pPr>
            <a:endParaRPr lang="cs-CZ" sz="1200" dirty="0" smtClean="0"/>
          </a:p>
          <a:p>
            <a:pPr marL="0" indent="0">
              <a:buNone/>
            </a:pPr>
            <a:r>
              <a:rPr lang="cs-CZ" sz="1200" dirty="0" smtClean="0"/>
              <a:t>FUKALA, Radek. </a:t>
            </a:r>
            <a:r>
              <a:rPr lang="cs-CZ" sz="1200" i="1" dirty="0" smtClean="0"/>
              <a:t>Slezsko – neznámá země Koruny české. Knížecí a stavovské Slezsko do roku 1740</a:t>
            </a:r>
            <a:r>
              <a:rPr lang="cs-CZ" sz="1200" dirty="0" smtClean="0"/>
              <a:t>, České Budějovice  2007.</a:t>
            </a:r>
          </a:p>
          <a:p>
            <a:pPr marL="0" indent="0">
              <a:buNone/>
            </a:pPr>
            <a:endParaRPr lang="cs-CZ" sz="1200" dirty="0" smtClean="0"/>
          </a:p>
          <a:p>
            <a:pPr marL="0" indent="0">
              <a:buNone/>
            </a:pPr>
            <a:r>
              <a:rPr lang="cs-CZ" sz="1200" dirty="0" smtClean="0"/>
              <a:t>HLEDÍKOVÁ, Zdeňka – JANÁK, Jan. </a:t>
            </a:r>
            <a:r>
              <a:rPr lang="cs-CZ" sz="1200" i="1" dirty="0" smtClean="0"/>
              <a:t>Dějiny správy v českých zemích do roku 1945</a:t>
            </a:r>
            <a:r>
              <a:rPr lang="cs-CZ" sz="1200" dirty="0" smtClean="0"/>
              <a:t>, Praha 1989.</a:t>
            </a:r>
          </a:p>
          <a:p>
            <a:pPr marL="0" indent="0">
              <a:buNone/>
            </a:pPr>
            <a:endParaRPr lang="cs-CZ" sz="1200" dirty="0" smtClean="0"/>
          </a:p>
          <a:p>
            <a:pPr marL="0" indent="0">
              <a:buNone/>
            </a:pPr>
            <a:r>
              <a:rPr lang="cs-CZ" sz="1200" dirty="0" smtClean="0"/>
              <a:t>KAPRAS, Jan. </a:t>
            </a:r>
            <a:r>
              <a:rPr lang="cs-CZ" sz="1200" i="1" dirty="0" smtClean="0"/>
              <a:t>Právní dějiny zemí Koruny české. Díl druhý, Dějiny státního zřízení. Část první, Doba předbělohorská. </a:t>
            </a:r>
            <a:r>
              <a:rPr lang="cs-CZ" sz="1200" dirty="0" smtClean="0"/>
              <a:t>Praha 1913. </a:t>
            </a:r>
          </a:p>
          <a:p>
            <a:pPr marL="0" indent="0">
              <a:buNone/>
            </a:pPr>
            <a:endParaRPr lang="cs-CZ" sz="1200" dirty="0" smtClean="0"/>
          </a:p>
          <a:p>
            <a:pPr marL="0" indent="0">
              <a:buNone/>
            </a:pPr>
            <a:r>
              <a:rPr lang="cs-CZ" sz="1200" dirty="0" smtClean="0"/>
              <a:t>UHLÍŘ, Dušan. </a:t>
            </a:r>
            <a:r>
              <a:rPr lang="cs-CZ" sz="1200" i="1" dirty="0" smtClean="0"/>
              <a:t>Černý den na Bílé hoře: 8. listopad 1620.</a:t>
            </a:r>
            <a:r>
              <a:rPr lang="cs-CZ" sz="1200" dirty="0" smtClean="0"/>
              <a:t> Brno 1998.</a:t>
            </a:r>
          </a:p>
          <a:p>
            <a:pPr marL="0" indent="0">
              <a:buNone/>
            </a:pP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200" dirty="0" smtClean="0"/>
              <a:t>VÁLKA, Josef. </a:t>
            </a:r>
            <a:r>
              <a:rPr lang="cs-CZ" sz="1200" i="1" dirty="0" smtClean="0"/>
              <a:t>Dějiny Moravy II. Morava reformace, renesance a baroka</a:t>
            </a:r>
            <a:r>
              <a:rPr lang="cs-CZ" sz="1200" dirty="0" smtClean="0"/>
              <a:t>, Brno 1996.</a:t>
            </a:r>
          </a:p>
          <a:p>
            <a:pPr marL="0" indent="0">
              <a:buNone/>
            </a:pPr>
            <a:endParaRPr lang="cs-CZ" sz="1200" dirty="0" smtClean="0"/>
          </a:p>
          <a:p>
            <a:pPr marL="0" indent="0">
              <a:buNone/>
            </a:pPr>
            <a:r>
              <a:rPr lang="cs-CZ" sz="1200" dirty="0" smtClean="0"/>
              <a:t>ŽÁČEK, Rudolf. </a:t>
            </a:r>
            <a:r>
              <a:rPr lang="cs-CZ" sz="1200" i="1" dirty="0" smtClean="0"/>
              <a:t>Dějiny Slezska v datech.</a:t>
            </a:r>
            <a:r>
              <a:rPr lang="cs-CZ" sz="1200" dirty="0" smtClean="0"/>
              <a:t> Praha 2004.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1187624" y="411510"/>
            <a:ext cx="6739200" cy="31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755576" y="123478"/>
            <a:ext cx="77040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Moravské markrabství</a:t>
            </a:r>
            <a:endParaRPr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395536" y="915566"/>
            <a:ext cx="8028464" cy="3960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400" b="1" dirty="0" smtClean="0"/>
          </a:p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 dirty="0" smtClean="0"/>
              <a:t>Zemské úřady</a:t>
            </a:r>
          </a:p>
          <a:p>
            <a:pPr marL="228600" indent="-228600" algn="just">
              <a:buFont typeface="Arial" pitchFamily="34" charset="0"/>
              <a:buChar char="•"/>
            </a:pPr>
            <a:r>
              <a:rPr lang="cs-CZ" sz="1400" dirty="0" smtClean="0"/>
              <a:t>1520 rozdělení mezi pány a rytíře</a:t>
            </a:r>
          </a:p>
          <a:p>
            <a:pPr marL="228600" indent="-228600" algn="just">
              <a:buFont typeface="Arial" pitchFamily="34" charset="0"/>
              <a:buChar char="•"/>
            </a:pPr>
            <a:r>
              <a:rPr lang="cs-CZ" sz="1400" dirty="0" smtClean="0"/>
              <a:t>nejvyšších celkem 7, po Bílé hoře 6</a:t>
            </a:r>
          </a:p>
          <a:p>
            <a:pPr marL="228600" indent="-228600" algn="just">
              <a:buFont typeface="Arial" pitchFamily="34" charset="0"/>
              <a:buChar char="•"/>
            </a:pPr>
            <a:r>
              <a:rPr lang="cs-CZ" sz="1400" dirty="0" smtClean="0"/>
              <a:t>v čele – moravský zemský hejtman</a:t>
            </a:r>
            <a:endParaRPr lang="cs-CZ" sz="1400" dirty="0"/>
          </a:p>
          <a:p>
            <a:pPr marL="228600" indent="-228600" algn="just">
              <a:buNone/>
            </a:pPr>
            <a:r>
              <a:rPr lang="cs-CZ" sz="1400" dirty="0" smtClean="0"/>
              <a:t>		</a:t>
            </a:r>
            <a:r>
              <a:rPr lang="cs-CZ" sz="1400" dirty="0" smtClean="0"/>
              <a:t>- </a:t>
            </a:r>
            <a:r>
              <a:rPr lang="cs-CZ" sz="1400" dirty="0" smtClean="0"/>
              <a:t>1636 – Moravský královský tribunál</a:t>
            </a:r>
          </a:p>
          <a:p>
            <a:pPr marL="228600" indent="-228600" algn="just">
              <a:buFont typeface="Arial" pitchFamily="34" charset="0"/>
              <a:buChar char="•"/>
            </a:pPr>
            <a:r>
              <a:rPr lang="cs-CZ" sz="1400" dirty="0" smtClean="0"/>
              <a:t>1628 – obsazovány králem</a:t>
            </a:r>
          </a:p>
          <a:p>
            <a:pPr marL="228600" indent="-228600" algn="just">
              <a:buNone/>
            </a:pPr>
            <a:endParaRPr lang="cs-CZ" sz="1400" dirty="0" smtClean="0"/>
          </a:p>
          <a:p>
            <a:pPr marL="228600" indent="-228600" algn="just">
              <a:buNone/>
            </a:pPr>
            <a:r>
              <a:rPr lang="cs-CZ" sz="1400" b="1" dirty="0" smtClean="0"/>
              <a:t>Zemský moravský sněm</a:t>
            </a:r>
          </a:p>
          <a:p>
            <a:pPr marL="228600" lvl="0" indent="-228600" algn="just">
              <a:buFont typeface="Arial" pitchFamily="34" charset="0"/>
              <a:buChar char="•"/>
            </a:pPr>
            <a:r>
              <a:rPr lang="cs-CZ" sz="1400" dirty="0" smtClean="0"/>
              <a:t>3 kurie – panská, rytířská, společná prelátů + měst</a:t>
            </a:r>
          </a:p>
          <a:p>
            <a:pPr marL="228600" lvl="0" indent="-228600" algn="just">
              <a:buFont typeface="Arial" pitchFamily="34" charset="0"/>
              <a:buChar char="•"/>
            </a:pPr>
            <a:r>
              <a:rPr lang="cs-CZ" sz="1400" dirty="0" smtClean="0"/>
              <a:t>Brno, Olomouc</a:t>
            </a:r>
          </a:p>
          <a:p>
            <a:pPr marL="228600" lvl="0" indent="-228600" algn="just">
              <a:buFont typeface="Arial" pitchFamily="34" charset="0"/>
              <a:buChar char="•"/>
            </a:pPr>
            <a:r>
              <a:rPr lang="cs-CZ" sz="1400" dirty="0" smtClean="0"/>
              <a:t>zemský hejtman – svolává a předsedá</a:t>
            </a:r>
          </a:p>
          <a:p>
            <a:pPr marL="228600" lvl="0" indent="-228600" algn="just">
              <a:buFont typeface="Arial" pitchFamily="34" charset="0"/>
              <a:buChar char="•"/>
            </a:pPr>
            <a:r>
              <a:rPr lang="cs-CZ" sz="1400" dirty="0" smtClean="0"/>
              <a:t>1628 – nesmí být svoláván bez souhlasu panovníka</a:t>
            </a:r>
          </a:p>
          <a:p>
            <a:pPr marL="228600" lvl="0" indent="-228600" algn="just">
              <a:buNone/>
            </a:pPr>
            <a:endParaRPr lang="cs-CZ" sz="1400" dirty="0" smtClean="0"/>
          </a:p>
          <a:p>
            <a:pPr marL="228600" indent="-228600" algn="just">
              <a:buNone/>
            </a:pPr>
            <a:r>
              <a:rPr lang="cs-CZ" sz="1400" b="1" dirty="0" smtClean="0"/>
              <a:t>Moravský zemský soud</a:t>
            </a:r>
          </a:p>
          <a:p>
            <a:pPr marL="228600" indent="-228600" algn="just">
              <a:buFont typeface="Arial" pitchFamily="34" charset="0"/>
              <a:buChar char="•"/>
            </a:pPr>
            <a:r>
              <a:rPr lang="cs-CZ" sz="1400" dirty="0" smtClean="0"/>
              <a:t>řídí jej zemský sudí, předsedá zemský hejtman</a:t>
            </a:r>
          </a:p>
          <a:p>
            <a:pPr marL="228600" lvl="0" indent="-228600" algn="just">
              <a:buFont typeface="Arial" pitchFamily="34" charset="0"/>
              <a:buChar char="•"/>
            </a:pPr>
            <a:r>
              <a:rPr lang="cs-CZ" sz="1400" dirty="0" smtClean="0"/>
              <a:t>účast na zasedání – moravští zemští úředníci, olomoucký biskup</a:t>
            </a:r>
          </a:p>
          <a:p>
            <a:pPr marL="228600" lvl="0" indent="-228600" algn="just">
              <a:buFont typeface="Arial" pitchFamily="34" charset="0"/>
              <a:buChar char="•"/>
            </a:pPr>
            <a:r>
              <a:rPr lang="cs-CZ" sz="1400" dirty="0" smtClean="0"/>
              <a:t>1628 – pokles váhy</a:t>
            </a:r>
          </a:p>
          <a:p>
            <a:pPr marL="228600" indent="-228600" algn="just"/>
            <a:endParaRPr lang="cs-CZ" sz="1400" dirty="0" smtClean="0"/>
          </a:p>
        </p:txBody>
      </p:sp>
      <p:grpSp>
        <p:nvGrpSpPr>
          <p:cNvPr id="5" name="Google Shape;162;p33"/>
          <p:cNvGrpSpPr/>
          <p:nvPr/>
        </p:nvGrpSpPr>
        <p:grpSpPr>
          <a:xfrm>
            <a:off x="6516216" y="1419622"/>
            <a:ext cx="2274252" cy="2672600"/>
            <a:chOff x="593800" y="784600"/>
            <a:chExt cx="3210356" cy="3608704"/>
          </a:xfrm>
        </p:grpSpPr>
        <p:sp>
          <p:nvSpPr>
            <p:cNvPr id="6" name="Google Shape;163;p33"/>
            <p:cNvSpPr/>
            <p:nvPr/>
          </p:nvSpPr>
          <p:spPr>
            <a:xfrm>
              <a:off x="593800" y="784600"/>
              <a:ext cx="3057900" cy="34563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4;p33"/>
            <p:cNvSpPr/>
            <p:nvPr/>
          </p:nvSpPr>
          <p:spPr>
            <a:xfrm>
              <a:off x="746256" y="937004"/>
              <a:ext cx="3057900" cy="34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95250" dir="34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6498" name="Picture 2" descr="Státní zna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6256" y="1707654"/>
            <a:ext cx="1690142" cy="2227914"/>
          </a:xfrm>
          <a:prstGeom prst="rect">
            <a:avLst/>
          </a:prstGeom>
          <a:noFill/>
        </p:spPr>
      </p:pic>
      <p:sp>
        <p:nvSpPr>
          <p:cNvPr id="10" name="Google Shape;159;p33"/>
          <p:cNvSpPr/>
          <p:nvPr/>
        </p:nvSpPr>
        <p:spPr>
          <a:xfrm>
            <a:off x="395536" y="843558"/>
            <a:ext cx="1510800" cy="32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ovéPole 10"/>
          <p:cNvSpPr txBox="1"/>
          <p:nvPr/>
        </p:nvSpPr>
        <p:spPr>
          <a:xfrm>
            <a:off x="467544" y="77155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cs-CZ" sz="2000" dirty="0" smtClean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SPRÁVA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1187624" y="411510"/>
            <a:ext cx="6739200" cy="31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755576" y="123478"/>
            <a:ext cx="77040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Moravské markrabství</a:t>
            </a:r>
            <a:endParaRPr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395536" y="915566"/>
            <a:ext cx="8028464" cy="41044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spcBef>
                <a:spcPts val="0"/>
              </a:spcBef>
              <a:spcAft>
                <a:spcPts val="0"/>
              </a:spcAft>
              <a:buNone/>
            </a:pPr>
            <a:endParaRPr lang="cs-CZ" sz="1400" b="1" dirty="0" smtClean="0"/>
          </a:p>
          <a:p>
            <a:pPr marL="228600" indent="-228600" algn="just">
              <a:buNone/>
            </a:pPr>
            <a:r>
              <a:rPr lang="cs-CZ" sz="1400" b="1" dirty="0" smtClean="0"/>
              <a:t>Krajská správa</a:t>
            </a:r>
          </a:p>
          <a:p>
            <a:pPr marL="228600" indent="-228600" algn="just">
              <a:buFont typeface="Arial" pitchFamily="34" charset="0"/>
              <a:buChar char="•"/>
            </a:pPr>
            <a:r>
              <a:rPr lang="cs-CZ" sz="1400" dirty="0" smtClean="0"/>
              <a:t>vznik krajů až r. 1527 jako obranných jednotek</a:t>
            </a:r>
          </a:p>
          <a:p>
            <a:pPr marL="228600" indent="-228600" algn="just">
              <a:buFont typeface="Arial" pitchFamily="34" charset="0"/>
              <a:buChar char="•"/>
            </a:pPr>
            <a:r>
              <a:rPr lang="cs-CZ" sz="1400" dirty="0" smtClean="0"/>
              <a:t>v čele 2 hejtmani pro každý kraj (pán + rytíř)</a:t>
            </a:r>
          </a:p>
          <a:p>
            <a:pPr marL="228600" indent="-228600" algn="just">
              <a:buFont typeface="Arial" pitchFamily="34" charset="0"/>
              <a:buChar char="•"/>
            </a:pPr>
            <a:r>
              <a:rPr lang="cs-CZ" sz="1400" dirty="0" smtClean="0"/>
              <a:t>počet se r. 1569 ustálil na 5 (1735 – 6)</a:t>
            </a:r>
          </a:p>
          <a:p>
            <a:pPr marL="228600" indent="-228600" algn="just">
              <a:buFont typeface="Arial" pitchFamily="34" charset="0"/>
              <a:buChar char="•"/>
            </a:pPr>
            <a:r>
              <a:rPr lang="cs-CZ" sz="1400" dirty="0" smtClean="0"/>
              <a:t>1628 – postátňování krajských hejtmanů</a:t>
            </a:r>
          </a:p>
          <a:p>
            <a:pPr marL="228600" indent="-228600" algn="just">
              <a:buNone/>
            </a:pPr>
            <a:endParaRPr lang="cs-CZ" sz="1400" dirty="0" smtClean="0"/>
          </a:p>
          <a:p>
            <a:pPr marL="228600" indent="-228600" algn="just">
              <a:buNone/>
            </a:pPr>
            <a:r>
              <a:rPr lang="cs-CZ" sz="1400" b="1" dirty="0" smtClean="0"/>
              <a:t>Stavovské zemské výbory</a:t>
            </a:r>
          </a:p>
          <a:p>
            <a:pPr marL="228600" indent="-228600" algn="just">
              <a:buFont typeface="Arial" pitchFamily="34" charset="0"/>
              <a:buChar char="•"/>
            </a:pPr>
            <a:r>
              <a:rPr lang="cs-CZ" sz="1400" dirty="0" smtClean="0"/>
              <a:t>vytváří se v pobělohorském období, zřízení 1686</a:t>
            </a:r>
          </a:p>
          <a:p>
            <a:pPr marL="228600" indent="-228600" algn="just">
              <a:buFont typeface="Arial" pitchFamily="34" charset="0"/>
              <a:buChar char="•"/>
            </a:pPr>
            <a:r>
              <a:rPr lang="cs-CZ" sz="1400" dirty="0" smtClean="0"/>
              <a:t>snaha stavů vytvořit náhradu za postátněné zemské úřady</a:t>
            </a:r>
          </a:p>
          <a:p>
            <a:pPr marL="228600" indent="-228600" algn="just">
              <a:buFont typeface="Arial" pitchFamily="34" charset="0"/>
              <a:buChar char="•"/>
            </a:pPr>
            <a:r>
              <a:rPr lang="cs-CZ" sz="1400" dirty="0" smtClean="0"/>
              <a:t>v čele zemský hejtman, rovnoměrné zastoupení všech stavů</a:t>
            </a:r>
          </a:p>
          <a:p>
            <a:pPr marL="228600" indent="-228600" algn="just">
              <a:buFont typeface="Arial" pitchFamily="34" charset="0"/>
              <a:buChar char="•"/>
            </a:pPr>
            <a:r>
              <a:rPr lang="cs-CZ" sz="1400" dirty="0" smtClean="0"/>
              <a:t>hospodářské a berní záležitosti</a:t>
            </a:r>
          </a:p>
          <a:p>
            <a:pPr marL="228600" indent="-228600" algn="just"/>
            <a:endParaRPr lang="cs-CZ" sz="1400" dirty="0" smtClean="0"/>
          </a:p>
          <a:p>
            <a:pPr marL="228600" indent="-228600" algn="just">
              <a:buNone/>
            </a:pPr>
            <a:r>
              <a:rPr lang="cs-CZ" sz="1400" b="1" dirty="0" smtClean="0"/>
              <a:t>Česká královská, česká dvorská kancelář</a:t>
            </a:r>
          </a:p>
          <a:p>
            <a:pPr marL="228600" indent="-228600" algn="just">
              <a:buFont typeface="Arial" pitchFamily="34" charset="0"/>
              <a:buChar char="•"/>
            </a:pPr>
            <a:r>
              <a:rPr lang="cs-CZ" sz="1400" dirty="0" smtClean="0"/>
              <a:t>administrativní aparát krále</a:t>
            </a:r>
          </a:p>
          <a:p>
            <a:pPr marL="228600" indent="-228600" algn="just">
              <a:buFont typeface="Arial" pitchFamily="34" charset="0"/>
              <a:buChar char="•"/>
            </a:pPr>
            <a:r>
              <a:rPr lang="cs-CZ" sz="1400" dirty="0" smtClean="0"/>
              <a:t>společný pro Čechy i Moravu</a:t>
            </a:r>
          </a:p>
          <a:p>
            <a:pPr marL="228600" indent="-228600" algn="just">
              <a:buFont typeface="Arial" pitchFamily="34" charset="0"/>
              <a:buChar char="•"/>
            </a:pPr>
            <a:r>
              <a:rPr lang="cs-CZ" sz="1400" dirty="0" smtClean="0"/>
              <a:t>zánik </a:t>
            </a:r>
            <a:r>
              <a:rPr lang="cs-CZ" sz="1400" dirty="0" smtClean="0"/>
              <a:t>1749</a:t>
            </a:r>
          </a:p>
          <a:p>
            <a:pPr marL="228600" indent="-228600" algn="just">
              <a:buFont typeface="Arial" pitchFamily="34" charset="0"/>
              <a:buChar char="•"/>
            </a:pPr>
            <a:endParaRPr lang="cs-CZ" sz="1400" dirty="0" smtClean="0"/>
          </a:p>
          <a:p>
            <a:pPr marL="228600" indent="-228600" algn="just">
              <a:buNone/>
            </a:pPr>
            <a:r>
              <a:rPr lang="cs-CZ" sz="1400" dirty="0" smtClean="0"/>
              <a:t>1782 – Josef II. – sloučení Moravy a českého </a:t>
            </a:r>
            <a:r>
              <a:rPr lang="cs-CZ" sz="1400" dirty="0" err="1" smtClean="0"/>
              <a:t>Slezka</a:t>
            </a:r>
            <a:r>
              <a:rPr lang="cs-CZ" sz="1400" dirty="0" smtClean="0"/>
              <a:t> v „</a:t>
            </a:r>
            <a:r>
              <a:rPr lang="cs-CZ" sz="1400" b="1" dirty="0" smtClean="0"/>
              <a:t>Zemi moravskoslezskou</a:t>
            </a:r>
            <a:r>
              <a:rPr lang="cs-CZ" sz="1400" dirty="0" smtClean="0"/>
              <a:t>“</a:t>
            </a:r>
            <a:endParaRPr lang="cs-CZ" sz="1400" dirty="0" smtClean="0"/>
          </a:p>
        </p:txBody>
      </p:sp>
      <p:grpSp>
        <p:nvGrpSpPr>
          <p:cNvPr id="2" name="Google Shape;162;p33"/>
          <p:cNvGrpSpPr/>
          <p:nvPr/>
        </p:nvGrpSpPr>
        <p:grpSpPr>
          <a:xfrm>
            <a:off x="6516216" y="1419622"/>
            <a:ext cx="2274252" cy="2672600"/>
            <a:chOff x="593800" y="784600"/>
            <a:chExt cx="3210356" cy="3608704"/>
          </a:xfrm>
        </p:grpSpPr>
        <p:sp>
          <p:nvSpPr>
            <p:cNvPr id="6" name="Google Shape;163;p33"/>
            <p:cNvSpPr/>
            <p:nvPr/>
          </p:nvSpPr>
          <p:spPr>
            <a:xfrm>
              <a:off x="593800" y="784600"/>
              <a:ext cx="3057900" cy="34563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4;p33"/>
            <p:cNvSpPr/>
            <p:nvPr/>
          </p:nvSpPr>
          <p:spPr>
            <a:xfrm>
              <a:off x="746256" y="937004"/>
              <a:ext cx="3057900" cy="34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95250" dir="34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6498" name="Picture 2" descr="Státní zna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6256" y="1707654"/>
            <a:ext cx="1690142" cy="2227914"/>
          </a:xfrm>
          <a:prstGeom prst="rect">
            <a:avLst/>
          </a:prstGeom>
          <a:noFill/>
        </p:spPr>
      </p:pic>
      <p:sp>
        <p:nvSpPr>
          <p:cNvPr id="10" name="Google Shape;159;p33"/>
          <p:cNvSpPr/>
          <p:nvPr/>
        </p:nvSpPr>
        <p:spPr>
          <a:xfrm>
            <a:off x="395536" y="843558"/>
            <a:ext cx="1510800" cy="32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ovéPole 10"/>
          <p:cNvSpPr txBox="1"/>
          <p:nvPr/>
        </p:nvSpPr>
        <p:spPr>
          <a:xfrm>
            <a:off x="467544" y="77155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cs-CZ" sz="2000" dirty="0" smtClean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SPRÁVA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1187624" y="411510"/>
            <a:ext cx="6739200" cy="31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755576" y="123478"/>
            <a:ext cx="77040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Moravské markrabství</a:t>
            </a:r>
            <a:endParaRPr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395536" y="915566"/>
            <a:ext cx="8028464" cy="42279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400" b="1" dirty="0" smtClean="0"/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 dirty="0" smtClean="0"/>
              <a:t>Nástup Habsburků</a:t>
            </a:r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cs-CZ" sz="1400" dirty="0" smtClean="0"/>
              <a:t>po Moháči – kandidáti na Moravě: Jan </a:t>
            </a:r>
            <a:r>
              <a:rPr lang="cs-CZ" sz="1400" dirty="0" err="1" smtClean="0"/>
              <a:t>Zápolský</a:t>
            </a:r>
            <a:r>
              <a:rPr lang="cs-CZ" sz="1400" dirty="0" smtClean="0"/>
              <a:t>, Ferdinand </a:t>
            </a:r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dirty="0" smtClean="0"/>
              <a:t>	Habsburský</a:t>
            </a:r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cs-CZ" sz="1400" dirty="0" smtClean="0"/>
              <a:t>říjen 1526 – český zemský sněm – českými stavy zvolen Ferdinand</a:t>
            </a:r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cs-CZ" sz="1400" dirty="0" smtClean="0"/>
              <a:t>únor 1527 – Ferdinandova korunovace, moravská delegace</a:t>
            </a:r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cs-CZ" sz="1400" dirty="0" smtClean="0"/>
              <a:t>duben 1527 – moravský zemský sněm – přijat za moravského</a:t>
            </a:r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dirty="0" smtClean="0"/>
              <a:t>	</a:t>
            </a:r>
            <a:r>
              <a:rPr lang="cs-CZ" sz="1400" dirty="0" err="1" smtClean="0"/>
              <a:t>makraběte</a:t>
            </a:r>
            <a:r>
              <a:rPr lang="cs-CZ" sz="1400" dirty="0" smtClean="0"/>
              <a:t> na základě dědičných práv Anny Jagellonské</a:t>
            </a:r>
            <a:endParaRPr lang="cs-CZ" sz="1400" b="1" dirty="0" smtClean="0"/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 dirty="0" smtClean="0"/>
              <a:t>Turecké nebezpečí</a:t>
            </a:r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cs-CZ" sz="1400" dirty="0" smtClean="0"/>
              <a:t>Morava = nárazníkový stát</a:t>
            </a:r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cs-CZ" sz="1400" dirty="0" smtClean="0"/>
              <a:t>vlastní organizace obrany</a:t>
            </a:r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cs-CZ" sz="1400" dirty="0" smtClean="0"/>
              <a:t>dohady o výši berní</a:t>
            </a:r>
          </a:p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400" b="1" dirty="0" smtClean="0"/>
          </a:p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400" b="1" dirty="0" smtClean="0"/>
          </a:p>
        </p:txBody>
      </p:sp>
      <p:grpSp>
        <p:nvGrpSpPr>
          <p:cNvPr id="2" name="Google Shape;162;p33"/>
          <p:cNvGrpSpPr/>
          <p:nvPr/>
        </p:nvGrpSpPr>
        <p:grpSpPr>
          <a:xfrm>
            <a:off x="6660232" y="1419622"/>
            <a:ext cx="2274252" cy="2672600"/>
            <a:chOff x="593800" y="784600"/>
            <a:chExt cx="3210356" cy="3608704"/>
          </a:xfrm>
        </p:grpSpPr>
        <p:sp>
          <p:nvSpPr>
            <p:cNvPr id="6" name="Google Shape;163;p33"/>
            <p:cNvSpPr/>
            <p:nvPr/>
          </p:nvSpPr>
          <p:spPr>
            <a:xfrm>
              <a:off x="593800" y="784600"/>
              <a:ext cx="3057900" cy="34563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4;p33"/>
            <p:cNvSpPr/>
            <p:nvPr/>
          </p:nvSpPr>
          <p:spPr>
            <a:xfrm>
              <a:off x="746256" y="937004"/>
              <a:ext cx="3057900" cy="34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95250" dir="34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59;p33"/>
          <p:cNvSpPr/>
          <p:nvPr/>
        </p:nvSpPr>
        <p:spPr>
          <a:xfrm>
            <a:off x="395536" y="843558"/>
            <a:ext cx="1510800" cy="32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ovéPole 10"/>
          <p:cNvSpPr txBox="1"/>
          <p:nvPr/>
        </p:nvSpPr>
        <p:spPr>
          <a:xfrm>
            <a:off x="467544" y="77155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cs-CZ" sz="2000" dirty="0" smtClean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POLITIKA</a:t>
            </a:r>
          </a:p>
        </p:txBody>
      </p:sp>
      <p:pic>
        <p:nvPicPr>
          <p:cNvPr id="144386" name="Picture 2" descr="Ferdinand I. Habsburský – Wikipedie"/>
          <p:cNvPicPr>
            <a:picLocks noChangeAspect="1" noChangeArrowheads="1"/>
          </p:cNvPicPr>
          <p:nvPr/>
        </p:nvPicPr>
        <p:blipFill>
          <a:blip r:embed="rId3"/>
          <a:srcRect t="8480"/>
          <a:stretch>
            <a:fillRect/>
          </a:stretch>
        </p:blipFill>
        <p:spPr bwMode="auto">
          <a:xfrm>
            <a:off x="7164288" y="1563638"/>
            <a:ext cx="1368152" cy="2467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1187624" y="411510"/>
            <a:ext cx="6739200" cy="31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755576" y="123478"/>
            <a:ext cx="77040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Moravské markrabství</a:t>
            </a:r>
            <a:endParaRPr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395536" y="915566"/>
            <a:ext cx="8028464" cy="3960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400" b="1" dirty="0" smtClean="0"/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 dirty="0" smtClean="0"/>
              <a:t>Vliv reformace</a:t>
            </a:r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cs-CZ" sz="1400" dirty="0" smtClean="0"/>
              <a:t>šíření zejména luteránství, především německé obyvatelstvo</a:t>
            </a:r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cs-CZ" sz="1400" dirty="0" smtClean="0"/>
              <a:t>nábožensky rozdělená země, tolerance</a:t>
            </a:r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cs-CZ" sz="1400" dirty="0" smtClean="0"/>
              <a:t>od konce 20. let – imigrace a usazování novokřtěnců (habáni)</a:t>
            </a:r>
            <a:endParaRPr lang="cs-CZ" sz="1400" b="1" dirty="0" smtClean="0"/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 dirty="0" smtClean="0"/>
              <a:t>Vztahy s Ferdinandem I.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ústavní boj mezi panovníkem a stavovstvím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snaha o kompromisy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1535 Zřízení zemské Markrabství moravského = první</a:t>
            </a:r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dirty="0" smtClean="0"/>
              <a:t>	</a:t>
            </a:r>
            <a:r>
              <a:rPr lang="cs-CZ" sz="1400" dirty="0" smtClean="0"/>
              <a:t>moravská </a:t>
            </a:r>
            <a:r>
              <a:rPr lang="cs-CZ" sz="1400" dirty="0" smtClean="0"/>
              <a:t>ústava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Jan IV. z Pernštejna (1487-1548) – zemský hejtman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nedochází k otevřenému střetu, jako v Čechách (1547)</a:t>
            </a:r>
          </a:p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400" b="1" dirty="0" smtClean="0"/>
          </a:p>
          <a:p>
            <a:pPr marL="228600" indent="-228600" algn="just"/>
            <a:endParaRPr lang="cs-CZ" sz="1400" dirty="0" smtClean="0"/>
          </a:p>
        </p:txBody>
      </p:sp>
      <p:grpSp>
        <p:nvGrpSpPr>
          <p:cNvPr id="2" name="Google Shape;162;p33"/>
          <p:cNvGrpSpPr/>
          <p:nvPr/>
        </p:nvGrpSpPr>
        <p:grpSpPr>
          <a:xfrm rot="5400000">
            <a:off x="6315194" y="1260604"/>
            <a:ext cx="2490276" cy="2808312"/>
            <a:chOff x="593800" y="784600"/>
            <a:chExt cx="3210356" cy="3608704"/>
          </a:xfrm>
        </p:grpSpPr>
        <p:sp>
          <p:nvSpPr>
            <p:cNvPr id="6" name="Google Shape;163;p33"/>
            <p:cNvSpPr/>
            <p:nvPr/>
          </p:nvSpPr>
          <p:spPr>
            <a:xfrm>
              <a:off x="593800" y="784600"/>
              <a:ext cx="3057900" cy="34563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4;p33"/>
            <p:cNvSpPr/>
            <p:nvPr/>
          </p:nvSpPr>
          <p:spPr>
            <a:xfrm>
              <a:off x="746256" y="937004"/>
              <a:ext cx="3057900" cy="34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95250" dir="34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59;p33"/>
          <p:cNvSpPr/>
          <p:nvPr/>
        </p:nvSpPr>
        <p:spPr>
          <a:xfrm>
            <a:off x="395536" y="843558"/>
            <a:ext cx="1510800" cy="32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ovéPole 10"/>
          <p:cNvSpPr txBox="1"/>
          <p:nvPr/>
        </p:nvSpPr>
        <p:spPr>
          <a:xfrm>
            <a:off x="467544" y="77155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cs-CZ" sz="2000" dirty="0" smtClean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POLITIKA</a:t>
            </a:r>
          </a:p>
        </p:txBody>
      </p:sp>
      <p:sp>
        <p:nvSpPr>
          <p:cNvPr id="142338" name="AutoShape 2" descr="Habáni na Moravě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2340" name="Picture 4" descr="18. Habáni a moravské víno - Tevapoint | TEVApoint.cz"/>
          <p:cNvPicPr>
            <a:picLocks noChangeAspect="1" noChangeArrowheads="1"/>
          </p:cNvPicPr>
          <p:nvPr/>
        </p:nvPicPr>
        <p:blipFill>
          <a:blip r:embed="rId3"/>
          <a:srcRect l="5128" t="3590" r="2564" b="3077"/>
          <a:stretch>
            <a:fillRect/>
          </a:stretch>
        </p:blipFill>
        <p:spPr bwMode="auto">
          <a:xfrm>
            <a:off x="6300192" y="1851670"/>
            <a:ext cx="2392881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1187624" y="411510"/>
            <a:ext cx="6739200" cy="31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755576" y="123478"/>
            <a:ext cx="77040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Moravské markrabství</a:t>
            </a:r>
            <a:endParaRPr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395536" y="843558"/>
            <a:ext cx="8028464" cy="40324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400" b="1" dirty="0" smtClean="0"/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Léta 1607 - 1612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1607 tajná schůzka Moravanů, Rakušanů, Uhrů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1608 nový hejtman = Karel starší ze </a:t>
            </a:r>
            <a:r>
              <a:rPr lang="cs-CZ" sz="1400" dirty="0" err="1" smtClean="0"/>
              <a:t>Žerotína</a:t>
            </a:r>
            <a:r>
              <a:rPr lang="cs-CZ" sz="1400" dirty="0" smtClean="0"/>
              <a:t> (ve funkci do r. 1614)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1608 libeňský mír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1612 nové vymezení vztahu Moravy k České </a:t>
            </a:r>
            <a:r>
              <a:rPr lang="cs-CZ" sz="1400" dirty="0" smtClean="0"/>
              <a:t>koruně</a:t>
            </a:r>
          </a:p>
          <a:p>
            <a:pPr marL="228600" indent="-228600" algn="just">
              <a:lnSpc>
                <a:spcPct val="150000"/>
              </a:lnSpc>
              <a:buNone/>
            </a:pPr>
            <a:endParaRPr lang="cs-CZ" sz="1400" b="1" dirty="0" smtClean="0"/>
          </a:p>
          <a:p>
            <a:pPr marL="228600" lvl="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České stavovské povstání a Morava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sněm červen 1618 – „prohabsburská neutralita“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jaro 1619 – nástup Ferdinanda II. – Morava se přidává k povstání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srpen 1619 bitva u Dolních Věstonic – vítězství Moravanů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po porážce – kardinál </a:t>
            </a:r>
            <a:r>
              <a:rPr lang="cs-CZ" sz="1400" dirty="0" err="1" smtClean="0"/>
              <a:t>Dietrichštejn</a:t>
            </a:r>
            <a:r>
              <a:rPr lang="cs-CZ" sz="1400" dirty="0" smtClean="0"/>
              <a:t> gubernátorem na Moravě (tresty, rekatolizace)</a:t>
            </a:r>
          </a:p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400" b="1" dirty="0" smtClean="0"/>
          </a:p>
          <a:p>
            <a:pPr marL="228600" indent="-228600" algn="just"/>
            <a:endParaRPr lang="cs-CZ" sz="1400" dirty="0" smtClean="0"/>
          </a:p>
        </p:txBody>
      </p:sp>
      <p:grpSp>
        <p:nvGrpSpPr>
          <p:cNvPr id="2" name="Google Shape;162;p33"/>
          <p:cNvGrpSpPr/>
          <p:nvPr/>
        </p:nvGrpSpPr>
        <p:grpSpPr>
          <a:xfrm>
            <a:off x="6444208" y="1131590"/>
            <a:ext cx="2490276" cy="2808312"/>
            <a:chOff x="593800" y="784600"/>
            <a:chExt cx="3210356" cy="3608704"/>
          </a:xfrm>
        </p:grpSpPr>
        <p:sp>
          <p:nvSpPr>
            <p:cNvPr id="6" name="Google Shape;163;p33"/>
            <p:cNvSpPr/>
            <p:nvPr/>
          </p:nvSpPr>
          <p:spPr>
            <a:xfrm>
              <a:off x="593800" y="784600"/>
              <a:ext cx="3057900" cy="34563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4;p33"/>
            <p:cNvSpPr/>
            <p:nvPr/>
          </p:nvSpPr>
          <p:spPr>
            <a:xfrm>
              <a:off x="746256" y="937004"/>
              <a:ext cx="3057900" cy="34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95250" dir="34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59;p33"/>
          <p:cNvSpPr/>
          <p:nvPr/>
        </p:nvSpPr>
        <p:spPr>
          <a:xfrm>
            <a:off x="395536" y="843558"/>
            <a:ext cx="1510800" cy="32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ovéPole 10"/>
          <p:cNvSpPr txBox="1"/>
          <p:nvPr/>
        </p:nvSpPr>
        <p:spPr>
          <a:xfrm>
            <a:off x="467544" y="77155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cs-CZ" sz="2000" dirty="0" smtClean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POLITIKA</a:t>
            </a:r>
          </a:p>
        </p:txBody>
      </p:sp>
      <p:sp>
        <p:nvSpPr>
          <p:cNvPr id="142338" name="AutoShape 2" descr="Habáni na Moravě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8482" name="Picture 2" descr="Karel starší ze Žerotína na portrétu od Jana Vilímk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240" y="1347614"/>
            <a:ext cx="2080783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/>
          <p:nvPr/>
        </p:nvSpPr>
        <p:spPr>
          <a:xfrm>
            <a:off x="1187624" y="411510"/>
            <a:ext cx="6739200" cy="312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755576" y="123478"/>
            <a:ext cx="77040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Moravské markrabství</a:t>
            </a:r>
            <a:endParaRPr dirty="0"/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395536" y="915566"/>
            <a:ext cx="8028464" cy="42279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 algn="just">
              <a:buNone/>
            </a:pPr>
            <a:endParaRPr lang="cs-CZ" sz="1400" dirty="0" smtClean="0"/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Kultura renesance a manýrismu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radnice, měšťanské domy, zámecká architektura – Náměšť, Valtice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rozvoj školství, rozšíření knih a gramotnosti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četné kontakty se zahraničím, umělci a řemeslníci z Itálie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1573 vznik univerzity v Olomouci</a:t>
            </a:r>
            <a:endParaRPr lang="cs-CZ" sz="1400" b="1" dirty="0" smtClean="0"/>
          </a:p>
          <a:p>
            <a:pPr marL="228600" indent="-228600" algn="just">
              <a:lnSpc>
                <a:spcPct val="150000"/>
              </a:lnSpc>
              <a:buNone/>
            </a:pPr>
            <a:r>
              <a:rPr lang="cs-CZ" sz="1400" b="1" dirty="0" smtClean="0"/>
              <a:t>Kultura baroka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šlechtické, městské i venkovské prostředí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církevní slavnosti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1677 první moravská kronika – Tomáš </a:t>
            </a:r>
            <a:r>
              <a:rPr lang="cs-CZ" sz="1400" dirty="0" err="1" smtClean="0"/>
              <a:t>Pešina</a:t>
            </a:r>
            <a:r>
              <a:rPr lang="cs-CZ" sz="1400" dirty="0" smtClean="0"/>
              <a:t> z </a:t>
            </a:r>
            <a:r>
              <a:rPr lang="cs-CZ" sz="1400" dirty="0" err="1" smtClean="0"/>
              <a:t>Čechorodu</a:t>
            </a:r>
            <a:r>
              <a:rPr lang="cs-CZ" sz="1400" dirty="0" smtClean="0"/>
              <a:t> (1629-1680)</a:t>
            </a:r>
          </a:p>
          <a:p>
            <a:pPr marL="228600" indent="-2286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cs-CZ" sz="1400" dirty="0" smtClean="0"/>
              <a:t>barokní architektura – Náměšť na Hané, arcibiskupský palác v Olomouci, Sloup Nejsvětější Trojice</a:t>
            </a:r>
          </a:p>
        </p:txBody>
      </p:sp>
      <p:grpSp>
        <p:nvGrpSpPr>
          <p:cNvPr id="2" name="Google Shape;162;p33"/>
          <p:cNvGrpSpPr/>
          <p:nvPr/>
        </p:nvGrpSpPr>
        <p:grpSpPr>
          <a:xfrm>
            <a:off x="6732240" y="1059582"/>
            <a:ext cx="2304256" cy="2672600"/>
            <a:chOff x="593800" y="784600"/>
            <a:chExt cx="3210356" cy="3608704"/>
          </a:xfrm>
        </p:grpSpPr>
        <p:sp>
          <p:nvSpPr>
            <p:cNvPr id="6" name="Google Shape;163;p33"/>
            <p:cNvSpPr/>
            <p:nvPr/>
          </p:nvSpPr>
          <p:spPr>
            <a:xfrm>
              <a:off x="593800" y="784600"/>
              <a:ext cx="3057900" cy="34563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4;p33"/>
            <p:cNvSpPr/>
            <p:nvPr/>
          </p:nvSpPr>
          <p:spPr>
            <a:xfrm>
              <a:off x="746256" y="937004"/>
              <a:ext cx="3057900" cy="34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14300" dist="95250" dir="34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59;p33"/>
          <p:cNvSpPr/>
          <p:nvPr/>
        </p:nvSpPr>
        <p:spPr>
          <a:xfrm>
            <a:off x="395536" y="843558"/>
            <a:ext cx="1510800" cy="32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ovéPole 10"/>
          <p:cNvSpPr txBox="1"/>
          <p:nvPr/>
        </p:nvSpPr>
        <p:spPr>
          <a:xfrm>
            <a:off x="467544" y="77155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cs-CZ" sz="2000" dirty="0" smtClean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KULTURA</a:t>
            </a:r>
          </a:p>
        </p:txBody>
      </p:sp>
      <p:pic>
        <p:nvPicPr>
          <p:cNvPr id="12" name="Obrázek 11" descr="GetImage.ashx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48264" y="1419622"/>
            <a:ext cx="1995686" cy="1995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7"/>
          <p:cNvSpPr/>
          <p:nvPr/>
        </p:nvSpPr>
        <p:spPr>
          <a:xfrm>
            <a:off x="251520" y="195486"/>
            <a:ext cx="8712968" cy="46805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7"/>
          <p:cNvSpPr/>
          <p:nvPr/>
        </p:nvSpPr>
        <p:spPr>
          <a:xfrm>
            <a:off x="395536" y="339502"/>
            <a:ext cx="8424936" cy="439248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14300" dist="66675" dir="198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02" name="Picture 2" descr="Zámek Náměšť na Hané | TuristickáMapa.cz"/>
          <p:cNvPicPr>
            <a:picLocks noChangeAspect="1" noChangeArrowheads="1"/>
          </p:cNvPicPr>
          <p:nvPr/>
        </p:nvPicPr>
        <p:blipFill>
          <a:blip r:embed="rId3"/>
          <a:srcRect l="3031" t="8588" r="1494" b="2504"/>
          <a:stretch>
            <a:fillRect/>
          </a:stretch>
        </p:blipFill>
        <p:spPr bwMode="auto">
          <a:xfrm>
            <a:off x="539552" y="1131590"/>
            <a:ext cx="4020992" cy="2808312"/>
          </a:xfrm>
          <a:prstGeom prst="rect">
            <a:avLst/>
          </a:prstGeom>
          <a:noFill/>
        </p:spPr>
      </p:pic>
      <p:pic>
        <p:nvPicPr>
          <p:cNvPr id="51204" name="Picture 4" descr="https://www.kudyznudy.cz/files/f6/f68664f5-847c-4250-8335-9748a90b1047.jpg?v=202009211525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4048" y="411510"/>
            <a:ext cx="3384376" cy="1973092"/>
          </a:xfrm>
          <a:prstGeom prst="rect">
            <a:avLst/>
          </a:prstGeom>
          <a:noFill/>
        </p:spPr>
      </p:pic>
      <p:pic>
        <p:nvPicPr>
          <p:cNvPr id="51206" name="Picture 6" descr="https://www.kudyznudy.cz/files/13/139e675b-f252-49bc-a703-ca79fb97df92.jpg?v=202009211605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4048" y="2499742"/>
            <a:ext cx="3384940" cy="2067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any Presentation by Slidesgo">
  <a:themeElements>
    <a:clrScheme name="Simple Light">
      <a:dk1>
        <a:srgbClr val="383838"/>
      </a:dk1>
      <a:lt1>
        <a:srgbClr val="F7F5F3"/>
      </a:lt1>
      <a:dk2>
        <a:srgbClr val="BAE2EC"/>
      </a:dk2>
      <a:lt2>
        <a:srgbClr val="189CBD"/>
      </a:lt2>
      <a:accent1>
        <a:srgbClr val="FFFFFF"/>
      </a:accent1>
      <a:accent2>
        <a:srgbClr val="383838"/>
      </a:accent2>
      <a:accent3>
        <a:srgbClr val="F7F5F3"/>
      </a:accent3>
      <a:accent4>
        <a:srgbClr val="383838"/>
      </a:accent4>
      <a:accent5>
        <a:srgbClr val="FFFFFF"/>
      </a:accent5>
      <a:accent6>
        <a:srgbClr val="BAE2EC"/>
      </a:accent6>
      <a:hlink>
        <a:srgbClr val="189CB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3581</TotalTime>
  <Words>900</Words>
  <Application>Microsoft Office PowerPoint</Application>
  <PresentationFormat>Předvádění na obrazovce (16:9)</PresentationFormat>
  <Paragraphs>249</Paragraphs>
  <Slides>21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Arial</vt:lpstr>
      <vt:lpstr>Playfair Display</vt:lpstr>
      <vt:lpstr>Montserrat</vt:lpstr>
      <vt:lpstr>Playfair Display Regular</vt:lpstr>
      <vt:lpstr>Livvic</vt:lpstr>
      <vt:lpstr>Roboto Condensed Light</vt:lpstr>
      <vt:lpstr>Giany Presentation by Slidesgo</vt:lpstr>
      <vt:lpstr>Vedlejší země Koruny české</vt:lpstr>
      <vt:lpstr>Obsah</vt:lpstr>
      <vt:lpstr>Moravské markrabství</vt:lpstr>
      <vt:lpstr>Moravské markrabství</vt:lpstr>
      <vt:lpstr>Moravské markrabství</vt:lpstr>
      <vt:lpstr>Moravské markrabství</vt:lpstr>
      <vt:lpstr>Moravské markrabství</vt:lpstr>
      <vt:lpstr>Moravské markrabství</vt:lpstr>
      <vt:lpstr>Snímek 9</vt:lpstr>
      <vt:lpstr>Slezská knížectví</vt:lpstr>
      <vt:lpstr>Snímek 11</vt:lpstr>
      <vt:lpstr>Slezská knížectví</vt:lpstr>
      <vt:lpstr>Slezská knížectví</vt:lpstr>
      <vt:lpstr>Slezská knížectví</vt:lpstr>
      <vt:lpstr>Slezská knížectví</vt:lpstr>
      <vt:lpstr>Horní a Dolní Lužice</vt:lpstr>
      <vt:lpstr>Horní a Dolní Lužice</vt:lpstr>
      <vt:lpstr>Horní a Dolní Lužice</vt:lpstr>
      <vt:lpstr>Horní a Dolní Lužice</vt:lpstr>
      <vt:lpstr>Děkuji za pozornost!</vt:lpstr>
      <vt:lpstr>Zdroje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Vedlejší země koruny české</dc:title>
  <cp:lastModifiedBy>Anička</cp:lastModifiedBy>
  <cp:revision>169</cp:revision>
  <dcterms:modified xsi:type="dcterms:W3CDTF">2020-12-07T08:04:38Z</dcterms:modified>
</cp:coreProperties>
</file>