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267200"/>
          </a:xfrm>
        </p:spPr>
        <p:txBody>
          <a:bodyPr/>
          <a:lstStyle/>
          <a:p>
            <a:pPr algn="l"/>
            <a:r>
              <a:rPr lang="cs-CZ" sz="4400" b="1" dirty="0">
                <a:solidFill>
                  <a:schemeClr val="tx2">
                    <a:lumMod val="50000"/>
                  </a:schemeClr>
                </a:solidFill>
              </a:rPr>
              <a:t>Školský systém v 16. století – pražská univerzita </a:t>
            </a:r>
            <a:br>
              <a:rPr lang="cs-CZ" sz="4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4400" b="1" dirty="0">
                <a:solidFill>
                  <a:schemeClr val="tx2">
                    <a:lumMod val="50000"/>
                  </a:schemeClr>
                </a:solidFill>
              </a:rPr>
              <a:t>a česká města</a:t>
            </a:r>
            <a:br>
              <a:rPr lang="cs-CZ" sz="4400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sz="4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800" b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Michal </a:t>
            </a:r>
            <a:r>
              <a:rPr lang="cs-CZ" sz="1800" b="1" cap="small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Svatoš</a:t>
            </a:r>
            <a:r>
              <a:rPr lang="cs-CZ" sz="1800" b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a kol.: Dějiny Univerzity Karlovy I. 1347/1348–1622, Praha 1995.</a:t>
            </a:r>
            <a:br>
              <a:rPr lang="cs-CZ" sz="1800" b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cs-CZ" sz="1800" b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Jiří </a:t>
            </a:r>
            <a:r>
              <a:rPr lang="cs-CZ" sz="1800" b="1" cap="small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Pešek</a:t>
            </a:r>
            <a:r>
              <a:rPr lang="cs-CZ" sz="1800" b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: Měšťanská vzdělanost a kultura v předbělohorských Čechách 1547–1620. Všední dny kulturního života</a:t>
            </a:r>
            <a:r>
              <a:rPr lang="cs-CZ" sz="1800" b="1" i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,</a:t>
            </a:r>
            <a:r>
              <a:rPr lang="cs-CZ" sz="1800" b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Praha 1993.</a:t>
            </a:r>
            <a:br>
              <a:rPr lang="cs-CZ" sz="1800" b="1" dirty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</a:br>
            <a:endParaRPr lang="cs-CZ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7448872" cy="654968"/>
          </a:xfrm>
        </p:spPr>
        <p:txBody>
          <a:bodyPr>
            <a:normAutofit/>
          </a:bodyPr>
          <a:lstStyle/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Seminář k českému ranému novověku, 10.11. 2020</a:t>
            </a:r>
          </a:p>
        </p:txBody>
      </p:sp>
    </p:spTree>
    <p:extLst>
      <p:ext uri="{BB962C8B-B14F-4D97-AF65-F5344CB8AC3E}">
        <p14:creationId xmlns:p14="http://schemas.microsoft.com/office/powerpoint/2010/main" val="220147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Městské latinské školy (partikulární)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škola = instituce cechovního charakteru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utrakvistické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pod správou UK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školy katolických měst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školy při jezuitských kolejích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luteránské školy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rotace pedagogů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funkce m. lat. škol</a:t>
            </a:r>
          </a:p>
          <a:p>
            <a:pPr marL="857250" lvl="1" indent="-400050">
              <a:buFont typeface="+mj-lt"/>
              <a:buAutoNum type="romanUcPeriod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gramotnost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praktické povolání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etika, morálka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společenský život ve městě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výchova inteligence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městská a státní správa, UK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3273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Městské latinské školy (partikulární)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způsoby výuky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memorování, výuka čtení (latina), výuka psaní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snaha o inovace (Martin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Bacháček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- rektor)</a:t>
            </a:r>
          </a:p>
          <a:p>
            <a:pPr lvl="2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„reálné předměty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</a:t>
            </a:r>
          </a:p>
          <a:p>
            <a:pPr lvl="2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organizace: řády pro výuku, dopisy správcům (třídy)</a:t>
            </a:r>
          </a:p>
          <a:p>
            <a:pPr lvl="2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metoda čtení a psaní rozkladným způsobem, názorná výuka, samostatnost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městská latinská škola +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peregrinace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(studentský vandr) + beánie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4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Městské latinské školy (partikulární)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vztah s UK: správa, předstupeň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volný přechod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propojení: absolventi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význam vzdělání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praktické X gramotnost, práce s textem, latina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orientace, společenský život (podmínka plnohodnotnosti měšťana)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částečná náhrada nedostatečného majetku</a:t>
            </a:r>
          </a:p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sym typeface="Wingdings" panose="05000000000000000000" pitchFamily="2" charset="2"/>
            </a:endParaRPr>
          </a:p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postavení ve společnosti, prestiž, soc. status / možnost společenského vzestupu</a:t>
            </a:r>
          </a:p>
        </p:txBody>
      </p:sp>
    </p:spTree>
    <p:extLst>
      <p:ext uri="{BB962C8B-B14F-4D97-AF65-F5344CB8AC3E}">
        <p14:creationId xmlns:p14="http://schemas.microsoft.com/office/powerpoint/2010/main" val="10832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2">
                    <a:lumMod val="50000"/>
                  </a:schemeClr>
                </a:solidFill>
              </a:rPr>
              <a:t>Univerzita Karlova – stav na poč. 16.st.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kališnická; 1419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1422 pozastavení činnosti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obnova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artistická fakulta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dopady husitství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změna statusu: evropská  zemská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geografická oblast: čj + utrakvismus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majetek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ztráta panovnického patronátu  města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X města po roce 1547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spojitost: síť městských škol, absolventi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605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Vývoj na UK v 16.st.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spor o konfesní orientaci (1522); kališníci X luteráni</a:t>
            </a:r>
          </a:p>
          <a:p>
            <a:pPr marL="685800" lvl="1"/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+ zásahy do fungování univerzity obecně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vztah s panovníkem</a:t>
            </a:r>
          </a:p>
          <a:p>
            <a:pPr marL="685800"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omezování, centralizace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postih r. 1547 (první stavovské povstání)</a:t>
            </a:r>
          </a:p>
          <a:p>
            <a:pPr marL="685800"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oblast trestu: majetek, „komorní platy“ = ztráta svobody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pronikání humanismu</a:t>
            </a:r>
          </a:p>
          <a:p>
            <a:pPr marL="685800"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Matouš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Collinus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z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Chotěřiny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685800"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Petr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Codicillus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z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Tulechova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685800"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70. léta 16. st. 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vliv knihtisku na výuku</a:t>
            </a:r>
          </a:p>
          <a:p>
            <a:pPr marL="400050" lvl="1" indent="0">
              <a:buNone/>
            </a:pP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lphaLcParenR"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5" name="Picture 2" descr="Matouš Collinus z Chotěřiny (1516-1566)">
            <a:extLst>
              <a:ext uri="{FF2B5EF4-FFF2-40B4-BE49-F238E27FC236}">
                <a16:creationId xmlns:a16="http://schemas.microsoft.com/office/drawing/2014/main" id="{307F761D-C2F4-4FA1-934F-0C1A278B1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750" y="3998628"/>
            <a:ext cx="3534050" cy="267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11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práva městských latinských škol</a:t>
            </a:r>
            <a:endParaRPr lang="cs-CZ" sz="7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viz jurisdikční pravomoc rektora</a:t>
            </a:r>
          </a:p>
          <a:p>
            <a:pPr marL="857250" lvl="1" indent="-457200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územní struktura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9F718E55-B55F-4DB5-A78E-AAAFE4E7E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18503"/>
            <a:ext cx="677737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6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mapa&#10;&#10;Popis byl vytvořen automaticky">
            <a:extLst>
              <a:ext uri="{FF2B5EF4-FFF2-40B4-BE49-F238E27FC236}">
                <a16:creationId xmlns:a16="http://schemas.microsoft.com/office/drawing/2014/main" id="{A0BB0D9F-0396-490E-884F-0D8F45412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2" y="764704"/>
            <a:ext cx="8931006" cy="546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7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Jezuitská akademie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1566 – dominikánský klášter u sv. Klimenta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kolej, gymnázium, teologický a filosofický kurz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březen 1616: Matyášův dekret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univerzita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výstavba Klementina</a:t>
            </a: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Carlo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Lurago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lvl="1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Kilián Ignác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Dientzenhofer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styl výuky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1026" name="Picture 2" descr="Matyáš Habsburský – Wikipedie">
            <a:extLst>
              <a:ext uri="{FF2B5EF4-FFF2-40B4-BE49-F238E27FC236}">
                <a16:creationId xmlns:a16="http://schemas.microsoft.com/office/drawing/2014/main" id="{C1012DC5-E669-4E9A-8293-FDF8CC722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24944"/>
            <a:ext cx="2718437" cy="383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66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Pokusy o reformy UK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1512: první návrh reformy X konzervatismu</a:t>
            </a:r>
          </a:p>
          <a:p>
            <a:pPr lvl="1"/>
            <a:r>
              <a:rPr lang="cs-CZ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revize statut: 1528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změny: univerzitní rada, „šlechtické rektoráty“ 1613-17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reforma 1608-9: kvestor</a:t>
            </a:r>
          </a:p>
          <a:p>
            <a:pPr lvl="1"/>
            <a:r>
              <a:rPr lang="cs-CZ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další návrhy (Adam Zalužanský ze Zalužan) – vztah UK a církve</a:t>
            </a:r>
          </a:p>
          <a:p>
            <a:pPr lvl="1"/>
            <a:r>
              <a:rPr lang="cs-CZ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jednotný školní řád, konkrétní osnovy, zrušení celibátu</a:t>
            </a:r>
          </a:p>
          <a:p>
            <a:pPr lvl="1"/>
            <a:r>
              <a:rPr lang="cs-CZ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Rudolfův majestát: UK i </a:t>
            </a:r>
            <a:r>
              <a:rPr lang="cs-CZ" sz="19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utr</a:t>
            </a:r>
            <a:r>
              <a:rPr lang="cs-CZ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 konzistoř – správa defensorů</a:t>
            </a:r>
          </a:p>
          <a:p>
            <a:pPr lvl="2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nová protestantská konzistoř: M.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Bacháček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Š. Skála, J. Campanus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1610-12: reforma výuky</a:t>
            </a:r>
          </a:p>
          <a:p>
            <a:pPr lvl="1"/>
            <a:r>
              <a:rPr lang="cs-CZ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modernizace, mladí učenci</a:t>
            </a:r>
          </a:p>
          <a:p>
            <a:pPr lvl="1"/>
            <a:r>
              <a:rPr lang="cs-CZ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defensoři: specializace profesorů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     +  obnova fakult – neúplná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lepší správa, více studentů a učitelů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2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Zánik karolinské akademie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1618 druhé stavovské povstání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 zákaz veškeré činnosti, popravy, obsazení Karolina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Wingdings" panose="05000000000000000000" pitchFamily="2" charset="2"/>
              </a:rPr>
              <a:t>10.11.1622: panovnický dekret - oficiálně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918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608"/>
            <a:ext cx="8229600" cy="1600200"/>
          </a:xfrm>
        </p:spPr>
        <p:txBody>
          <a:bodyPr/>
          <a:lstStyle/>
          <a:p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Městské školy a měšťanská vzdělanost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cs-CZ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druhy škol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městské latinské školy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městské „dětinské“ školy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venkovské školy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dívčí školy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soukromé školy</a:t>
            </a:r>
          </a:p>
        </p:txBody>
      </p:sp>
    </p:spTree>
    <p:extLst>
      <p:ext uri="{BB962C8B-B14F-4D97-AF65-F5344CB8AC3E}">
        <p14:creationId xmlns:p14="http://schemas.microsoft.com/office/powerpoint/2010/main" val="318876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336</TotalTime>
  <Words>550</Words>
  <Application>Microsoft Office PowerPoint</Application>
  <PresentationFormat>Předvádění na obrazovce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Wingdings</vt:lpstr>
      <vt:lpstr>Exekutivní</vt:lpstr>
      <vt:lpstr>Školský systém v 16. století – pražská univerzita  a česká města  Michal Svatoš a kol.: Dějiny Univerzity Karlovy I. 1347/1348–1622, Praha 1995. Jiří Pešek: Měšťanská vzdělanost a kultura v předbělohorských Čechách 1547–1620. Všední dny kulturního života, Praha 1993. </vt:lpstr>
      <vt:lpstr>Univerzita Karlova – stav na poč. 16.st.</vt:lpstr>
      <vt:lpstr>Vývoj na UK v 16.st.</vt:lpstr>
      <vt:lpstr>Správa městských latinských škol</vt:lpstr>
      <vt:lpstr>Prezentace aplikace PowerPoint</vt:lpstr>
      <vt:lpstr>Jezuitská akademie</vt:lpstr>
      <vt:lpstr>Pokusy o reformy UK</vt:lpstr>
      <vt:lpstr>Zánik karolinské akademie</vt:lpstr>
      <vt:lpstr>Městské školy a měšťanská vzdělanost</vt:lpstr>
      <vt:lpstr>Městské latinské školy (partikulární)</vt:lpstr>
      <vt:lpstr>Městské latinské školy (partikulární)</vt:lpstr>
      <vt:lpstr>Městské latinské školy (partikulární)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Klara</dc:creator>
  <cp:lastModifiedBy>brtkovak@ff.cuni.cz</cp:lastModifiedBy>
  <cp:revision>44</cp:revision>
  <dcterms:created xsi:type="dcterms:W3CDTF">2020-11-01T16:55:17Z</dcterms:created>
  <dcterms:modified xsi:type="dcterms:W3CDTF">2020-11-06T10:42:10Z</dcterms:modified>
</cp:coreProperties>
</file>