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5" r:id="rId4"/>
    <p:sldId id="263" r:id="rId5"/>
    <p:sldId id="264" r:id="rId6"/>
    <p:sldId id="262" r:id="rId7"/>
    <p:sldId id="258" r:id="rId8"/>
    <p:sldId id="259" r:id="rId9"/>
    <p:sldId id="260" r:id="rId10"/>
    <p:sldId id="261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017D1DD-26A9-4D2F-B122-B626659DB110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0DBFAC2-A0A1-4033-B20A-D4446A10A198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46884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D1DD-26A9-4D2F-B122-B626659DB110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FAC2-A0A1-4033-B20A-D4446A10A1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0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D1DD-26A9-4D2F-B122-B626659DB110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FAC2-A0A1-4033-B20A-D4446A10A1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83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D1DD-26A9-4D2F-B122-B626659DB110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FAC2-A0A1-4033-B20A-D4446A10A1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93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17D1DD-26A9-4D2F-B122-B626659DB110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DBFAC2-A0A1-4033-B20A-D4446A10A19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557424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D1DD-26A9-4D2F-B122-B626659DB110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FAC2-A0A1-4033-B20A-D4446A10A1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533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D1DD-26A9-4D2F-B122-B626659DB110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FAC2-A0A1-4033-B20A-D4446A10A1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29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D1DD-26A9-4D2F-B122-B626659DB110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FAC2-A0A1-4033-B20A-D4446A10A1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96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D1DD-26A9-4D2F-B122-B626659DB110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FAC2-A0A1-4033-B20A-D4446A10A1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986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17D1DD-26A9-4D2F-B122-B626659DB110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DBFAC2-A0A1-4033-B20A-D4446A10A19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343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17D1DD-26A9-4D2F-B122-B626659DB110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DBFAC2-A0A1-4033-B20A-D4446A10A19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909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017D1DD-26A9-4D2F-B122-B626659DB110}" type="datetimeFigureOut">
              <a:rPr lang="cs-CZ" smtClean="0"/>
              <a:t>01.11.2020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0DBFAC2-A0A1-4033-B20A-D4446A10A19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920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98CA9C-2A10-4C22-8E37-F375981DF7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Populační vývoj a morové epidemie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A7A7D0D-A1F1-483E-9329-7A838F2384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7344938" cy="1086237"/>
          </a:xfrm>
        </p:spPr>
        <p:txBody>
          <a:bodyPr/>
          <a:lstStyle/>
          <a:p>
            <a:pPr>
              <a:tabLst>
                <a:tab pos="2865755" algn="ctr"/>
                <a:tab pos="5731510" algn="r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z českých raně novověkých dějin (od počátku 16. do konce 18. stol.)</a:t>
            </a:r>
          </a:p>
          <a:p>
            <a:pPr>
              <a:tabLst>
                <a:tab pos="2865755" algn="ctr"/>
                <a:tab pos="5731510" algn="r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Anne-Marie Kratochvílová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2898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9B018-BFEC-4BF0-B466-110980FBE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 v 18. století (epidemie 1713—1715)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AE4063-8464-410C-8C44-9FC9F9138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v tomto století se na naše území dostal mor z Istanbulu</a:t>
            </a:r>
          </a:p>
          <a:p>
            <a:r>
              <a:rPr lang="cs-CZ" sz="2200" dirty="0"/>
              <a:t>v únoru 1713 se uzavřely hranice mezi Čechy, dolními Rakousy a Moravou</a:t>
            </a:r>
          </a:p>
          <a:p>
            <a:r>
              <a:rPr lang="cs-CZ" sz="2200" dirty="0"/>
              <a:t>oproti dřívějším epidemiím se podstatně zpřísnila bezpečnostní opatření, také se zřizovaly lazarety, ale léčení se nezměnilo</a:t>
            </a:r>
          </a:p>
          <a:p>
            <a:r>
              <a:rPr lang="cs-CZ" sz="2200" dirty="0"/>
              <a:t>opět se začaly prosazovat náboženské vlivy</a:t>
            </a:r>
          </a:p>
          <a:p>
            <a:r>
              <a:rPr lang="cs-CZ" sz="2200" dirty="0"/>
              <a:t>Infekční řád (vydaný roku 1705 a znovu v letech 1713 a 1715)</a:t>
            </a:r>
          </a:p>
          <a:p>
            <a:r>
              <a:rPr lang="cs-CZ" sz="2200" dirty="0"/>
              <a:t>v Praze vyvrcholila epidemie koncem září 1713, na Moravě až v létě 1715</a:t>
            </a:r>
          </a:p>
          <a:p>
            <a:r>
              <a:rPr lang="cs-CZ" sz="2200" dirty="0"/>
              <a:t>od roku 1716 se mor na našem území neobjevil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525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392E93-CA8E-467C-B641-0E420A8E8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2FEE99-E35D-4258-9195-08E8044E3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Otto PLACHT: Lidnatost a společenská skladba českého státu v 16.–18. století, </a:t>
            </a:r>
            <a:r>
              <a:rPr lang="cs-CZ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Praha 1957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Eduard WONDRÁK: Historie moru v českých zemích. O moru, morových ranách a boji proti nim, o zoufalství, strachu a nadějích i o nezodpovězených otázkách, Praha 1999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5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6E1404-39DF-465A-95A2-209C78462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Populační vývoj v době předbělohorské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C1D1D5-E145-47D8-8E04-6381A2A81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00" dirty="0"/>
              <a:t>mezi lety 1567 až 1615 se v Čechách počet poddanských domů pohyboval rozpětí mezi 130-150 tisíci</a:t>
            </a:r>
          </a:p>
          <a:p>
            <a:r>
              <a:rPr lang="cs-CZ" sz="2200" dirty="0"/>
              <a:t>vzestup</a:t>
            </a:r>
          </a:p>
          <a:p>
            <a:pPr lvl="1"/>
            <a:r>
              <a:rPr lang="cs-CZ" sz="2200" dirty="0"/>
              <a:t>mezi roky 1567—1596 se počet poddanských domů zvýšil téměř o</a:t>
            </a:r>
            <a:br>
              <a:rPr lang="cs-CZ" sz="2200" dirty="0"/>
            </a:br>
            <a:r>
              <a:rPr lang="cs-CZ" sz="2200" dirty="0"/>
              <a:t>20 000</a:t>
            </a:r>
          </a:p>
          <a:p>
            <a:pPr lvl="1"/>
            <a:r>
              <a:rPr lang="cs-CZ" sz="2200" dirty="0"/>
              <a:t>německé stěhování do Čech</a:t>
            </a:r>
          </a:p>
          <a:p>
            <a:r>
              <a:rPr lang="cs-CZ" sz="2200" dirty="0"/>
              <a:t>úbytek</a:t>
            </a:r>
          </a:p>
          <a:p>
            <a:pPr lvl="1"/>
            <a:r>
              <a:rPr lang="cs-CZ" sz="2200" dirty="0"/>
              <a:t>po dalších 20 let klesl o více než 12 000</a:t>
            </a:r>
          </a:p>
          <a:p>
            <a:pPr lvl="1"/>
            <a:r>
              <a:rPr lang="cs-CZ" sz="2200" dirty="0"/>
              <a:t>výstavby velkostatků a zemědělské velkovýroby → zvyšování robot</a:t>
            </a:r>
          </a:p>
          <a:p>
            <a:pPr lvl="1"/>
            <a:r>
              <a:rPr lang="cs-CZ" sz="2200" dirty="0"/>
              <a:t>prudké zněkolikanásobení daní (začíná roku 1596)</a:t>
            </a:r>
          </a:p>
        </p:txBody>
      </p:sp>
    </p:spTree>
    <p:extLst>
      <p:ext uri="{BB962C8B-B14F-4D97-AF65-F5344CB8AC3E}">
        <p14:creationId xmlns:p14="http://schemas.microsoft.com/office/powerpoint/2010/main" val="277059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D005C-D3A2-4D76-B165-AF45F594E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Populační vývoj v době předbělohorské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4B0EE9-4DF2-4A63-9447-53478D855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na městský dům připadalo 6 osob, na vesnický 9</a:t>
            </a:r>
          </a:p>
          <a:p>
            <a:r>
              <a:rPr lang="cs-CZ" sz="2200" dirty="0"/>
              <a:t>součet takto zjištěného počtu obyvatelstva Čech, Moravy a Slezska činí</a:t>
            </a:r>
            <a:br>
              <a:rPr lang="cs-CZ" sz="2200" dirty="0"/>
            </a:br>
            <a:r>
              <a:rPr lang="cs-CZ" sz="2200" dirty="0"/>
              <a:t>3 864 794 osob</a:t>
            </a:r>
          </a:p>
          <a:p>
            <a:r>
              <a:rPr lang="cs-CZ" sz="2200" dirty="0"/>
              <a:t>Při rozsahu asi 112 000 km² připadalo asi 34,5 obyvatel / 1 km²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3487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74F27A-3E71-4CB4-AB92-E19BEA904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Populační vývoj během třicetileté války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DC3C6A-F298-4E17-9302-B4292DE0E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velký úbytek obyvatelstva, uvádí se okolo 30 % až 50 % obyvatel</a:t>
            </a:r>
          </a:p>
          <a:p>
            <a:r>
              <a:rPr lang="cs-CZ" sz="2200" dirty="0"/>
              <a:t>počet obyvatel na jeden dům ve městech 3,6—7, na vesnici 4,8—9</a:t>
            </a:r>
          </a:p>
          <a:p>
            <a:pPr lvl="1"/>
            <a:r>
              <a:rPr lang="cs-CZ" dirty="0"/>
              <a:t>klesl počet dětí v rodině</a:t>
            </a:r>
          </a:p>
          <a:p>
            <a:pPr lvl="1"/>
            <a:r>
              <a:rPr lang="cs-CZ" dirty="0"/>
              <a:t>patrný úbytek starších lidí</a:t>
            </a:r>
          </a:p>
          <a:p>
            <a:r>
              <a:rPr lang="cs-CZ" sz="2200" dirty="0"/>
              <a:t>když použijeme tyto násobitele dostaneme se k asi 930 000 obyvatel v Čechách a asi 600 000 na Moravě</a:t>
            </a:r>
          </a:p>
        </p:txBody>
      </p:sp>
    </p:spTree>
    <p:extLst>
      <p:ext uri="{BB962C8B-B14F-4D97-AF65-F5344CB8AC3E}">
        <p14:creationId xmlns:p14="http://schemas.microsoft.com/office/powerpoint/2010/main" val="3025457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9BF74-939E-4BF1-93AF-EE471FA4E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Populační vývoj po třicetileté války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654A34-B4BC-488E-B62C-8E7A3CDC1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podle českokrumlovského archivu lze usoudit, že za 50 let od konce války postoupila regenerace lidnatosti a na vesnicích byly válečné ztráty odčiněny</a:t>
            </a:r>
          </a:p>
          <a:p>
            <a:r>
              <a:rPr lang="cs-CZ" sz="2200" dirty="0"/>
              <a:t>důsledkem moru a jiných nemocí počet populace stále kolísal</a:t>
            </a:r>
          </a:p>
          <a:p>
            <a:r>
              <a:rPr lang="cs-CZ" sz="2200" dirty="0"/>
              <a:t>podle odhadu činilo obyvatelstvo českého státu na konci první čtvrtiny 18. století 4 160 776 osob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416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12533-6A0E-48AD-93EE-A77A5752D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 dirty="0"/>
              <a:t>Mor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BB8CAF-B0C7-4291-8BC2-D7257DF7D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8" y="1879134"/>
            <a:ext cx="9666041" cy="3988266"/>
          </a:xfrm>
        </p:spPr>
        <p:txBody>
          <a:bodyPr>
            <a:normAutofit/>
          </a:bodyPr>
          <a:lstStyle/>
          <a:p>
            <a:r>
              <a:rPr lang="cs-CZ" sz="2200" dirty="0"/>
              <a:t>přezdívaný černá smrt</a:t>
            </a:r>
          </a:p>
          <a:p>
            <a:r>
              <a:rPr lang="cs-CZ" sz="2200" dirty="0"/>
              <a:t>infekční onemocnění s vysokou nemocností a též úmrtností</a:t>
            </a:r>
          </a:p>
          <a:p>
            <a:r>
              <a:rPr lang="cs-CZ" sz="2200" dirty="0"/>
              <a:t>původcem moru je bacil </a:t>
            </a:r>
            <a:r>
              <a:rPr lang="cs-CZ" sz="2200" dirty="0" err="1"/>
              <a:t>Yersinia</a:t>
            </a:r>
            <a:r>
              <a:rPr lang="cs-CZ" sz="2200" dirty="0"/>
              <a:t> </a:t>
            </a:r>
            <a:r>
              <a:rPr lang="cs-CZ" sz="2200" dirty="0" err="1"/>
              <a:t>pestis</a:t>
            </a:r>
            <a:r>
              <a:rPr lang="cs-CZ" sz="2200" dirty="0"/>
              <a:t> (podle badatele </a:t>
            </a:r>
            <a:r>
              <a:rPr lang="cs-CZ" sz="2200" dirty="0" err="1"/>
              <a:t>Alexandreho</a:t>
            </a:r>
            <a:r>
              <a:rPr lang="cs-CZ" sz="2200" dirty="0"/>
              <a:t> </a:t>
            </a:r>
            <a:r>
              <a:rPr lang="cs-CZ" sz="2200" dirty="0" err="1"/>
              <a:t>Yersina</a:t>
            </a:r>
            <a:r>
              <a:rPr lang="cs-CZ" sz="2200" dirty="0"/>
              <a:t>)</a:t>
            </a:r>
          </a:p>
          <a:p>
            <a:r>
              <a:rPr lang="cs-CZ" sz="2200" dirty="0"/>
              <a:t>lidé viděli mor jako boží hněv, modlili se hlavně k sv. </a:t>
            </a:r>
            <a:r>
              <a:rPr lang="cs-CZ" sz="2200" dirty="0" err="1"/>
              <a:t>Rochovi</a:t>
            </a:r>
            <a:r>
              <a:rPr lang="cs-CZ" sz="2200" dirty="0"/>
              <a:t> a ke sv. </a:t>
            </a:r>
            <a:r>
              <a:rPr lang="cs-CZ" sz="2200" dirty="0" err="1"/>
              <a:t>Šebastiánovi</a:t>
            </a:r>
            <a:endParaRPr lang="cs-CZ" sz="2200" dirty="0"/>
          </a:p>
          <a:p>
            <a:r>
              <a:rPr lang="cs-CZ" sz="2200" dirty="0"/>
              <a:t>na našem území byl zaznamenán již ve 14. století</a:t>
            </a:r>
          </a:p>
        </p:txBody>
      </p:sp>
    </p:spTree>
    <p:extLst>
      <p:ext uri="{BB962C8B-B14F-4D97-AF65-F5344CB8AC3E}">
        <p14:creationId xmlns:p14="http://schemas.microsoft.com/office/powerpoint/2010/main" val="2880243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31D9F-174A-4968-8079-32BDF0C82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 ve 16. století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BDFD2A-F182-433F-A201-A75CCCABC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500" dirty="0"/>
              <a:t>knihtisk → nová možnost šíření vzdělání a lékařských poznatků</a:t>
            </a:r>
          </a:p>
          <a:p>
            <a:r>
              <a:rPr lang="cs-CZ" sz="3500" dirty="0"/>
              <a:t>Spis o nemocech </a:t>
            </a:r>
            <a:r>
              <a:rPr lang="cs-CZ" sz="3500" dirty="0" err="1"/>
              <a:t>morních</a:t>
            </a:r>
            <a:r>
              <a:rPr lang="cs-CZ" sz="3500" dirty="0"/>
              <a:t> od Jana Černého</a:t>
            </a:r>
          </a:p>
          <a:p>
            <a:r>
              <a:rPr lang="cs-CZ" sz="3500" dirty="0"/>
              <a:t>spisy od Vavřince </a:t>
            </a:r>
            <a:r>
              <a:rPr lang="cs-CZ" sz="3500" dirty="0" err="1"/>
              <a:t>Spana</a:t>
            </a:r>
            <a:r>
              <a:rPr lang="cs-CZ" sz="3500" dirty="0"/>
              <a:t> ze </a:t>
            </a:r>
            <a:r>
              <a:rPr lang="cs-CZ" sz="3500" dirty="0" err="1"/>
              <a:t>Spanova</a:t>
            </a:r>
            <a:endParaRPr lang="cs-CZ" sz="3500" dirty="0"/>
          </a:p>
          <a:p>
            <a:pPr lvl="1"/>
            <a:r>
              <a:rPr lang="cs-CZ" sz="3200" dirty="0"/>
              <a:t>nemoc vnímali jako trest od Boha</a:t>
            </a:r>
          </a:p>
          <a:p>
            <a:pPr lvl="1"/>
            <a:r>
              <a:rPr lang="cs-CZ" sz="3200" dirty="0"/>
              <a:t>mysleli si, že nemoc zapříčiňuje otrava vzduchu, která závisí na vlivu hvězd a zastávali názor, že nemoc se přenáší dotykem se šaty zemřelého</a:t>
            </a:r>
          </a:p>
          <a:p>
            <a:pPr lvl="1"/>
            <a:r>
              <a:rPr lang="cs-CZ" sz="3200" dirty="0"/>
              <a:t>doporučovali používání pilulek s aloe, také přestěhování se, vykuřování místností a větrání</a:t>
            </a:r>
          </a:p>
          <a:p>
            <a:pPr lvl="1"/>
            <a:r>
              <a:rPr lang="cs-CZ" sz="3200" dirty="0"/>
              <a:t>v případě onemocnění doporučovali pouštění žilou podle lokalizace hlízy a ročního období, také byla doporučována projímadla, obklady při horečce namočené do octa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3645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FF2C34-D8F4-4106-8669-4422A5261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 v 17. století (epidemie 1679 až 1680)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9B0A92-8E58-4E53-9EAE-921ED4BC2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v Praze si epidemie vyžádala 6 000 až 7 000 životů</a:t>
            </a:r>
          </a:p>
          <a:p>
            <a:r>
              <a:rPr lang="cs-CZ" sz="2200" dirty="0"/>
              <a:t>vzniklo několik špitálů a hřbitovů, z nichž se některé dochovaly dodnes, například malostranský a olšanský</a:t>
            </a:r>
          </a:p>
          <a:p>
            <a:r>
              <a:rPr lang="cs-CZ" sz="2200" dirty="0"/>
              <a:t>mor zasáhl i další česká a moravská města, například České Budějovice a Štýrský Hradec</a:t>
            </a:r>
          </a:p>
          <a:p>
            <a:r>
              <a:rPr lang="cs-CZ" sz="2200" dirty="0"/>
              <a:t>opět se doporučovalo opustit nakažené město, a tak kromě šlechty prchali i lékaři, a tak v Praze zůstali pouze 3 lékaři na stovky nemocných</a:t>
            </a:r>
          </a:p>
        </p:txBody>
      </p:sp>
    </p:spTree>
    <p:extLst>
      <p:ext uri="{BB962C8B-B14F-4D97-AF65-F5344CB8AC3E}">
        <p14:creationId xmlns:p14="http://schemas.microsoft.com/office/powerpoint/2010/main" val="1515612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ABAF4-5725-49C2-AAA8-2F8CE1D32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Mor v 17. století (epidemie 1679 až 1680)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141CED-33D5-4AB9-9C44-6B4D356A8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Jan Václav </a:t>
            </a:r>
            <a:r>
              <a:rPr lang="cs-CZ" sz="2200" dirty="0" err="1"/>
              <a:t>Dobřenský</a:t>
            </a:r>
            <a:r>
              <a:rPr lang="cs-CZ" sz="2200" dirty="0"/>
              <a:t> z Černého Mostu (autor spisu Všeobecná a přirozená před nemocemi obrana)</a:t>
            </a:r>
          </a:p>
          <a:p>
            <a:pPr lvl="1"/>
            <a:r>
              <a:rPr lang="cs-CZ" sz="2200" dirty="0"/>
              <a:t>zastával názor, že nakažlivé choroby se přenášejí pachem do dechu druhého člověka</a:t>
            </a:r>
          </a:p>
          <a:p>
            <a:pPr lvl="1"/>
            <a:r>
              <a:rPr lang="cs-CZ" sz="2200" dirty="0"/>
              <a:t>jako hlavní prevenci uváděl nepolykat sliny a vyplivávat je</a:t>
            </a:r>
          </a:p>
          <a:p>
            <a:r>
              <a:rPr lang="cs-CZ" sz="2200" dirty="0"/>
              <a:t>existují i záznamy, které uvádějí někde 39% úspěšnost uzdravení, ojediněle až 50%</a:t>
            </a:r>
          </a:p>
          <a:p>
            <a:r>
              <a:rPr lang="cs-CZ" sz="2200" dirty="0"/>
              <a:t>po přečkání moru opět stoupl počet sňatků a porodů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741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695</Words>
  <Application>Microsoft Office PowerPoint</Application>
  <PresentationFormat>Širokoúhlá obrazovka</PresentationFormat>
  <Paragraphs>62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Calibri</vt:lpstr>
      <vt:lpstr>Franklin Gothic Book</vt:lpstr>
      <vt:lpstr>Times New Roman</vt:lpstr>
      <vt:lpstr>Oříznutí</vt:lpstr>
      <vt:lpstr>Populační vývoj a morové epidemie</vt:lpstr>
      <vt:lpstr>Populační vývoj v době předbělohorské</vt:lpstr>
      <vt:lpstr>Populační vývoj v době předbělohorské</vt:lpstr>
      <vt:lpstr>Populační vývoj během třicetileté války</vt:lpstr>
      <vt:lpstr>Populační vývoj po třicetileté války</vt:lpstr>
      <vt:lpstr>Mor</vt:lpstr>
      <vt:lpstr>Mor ve 16. století</vt:lpstr>
      <vt:lpstr>Mor v 17. století (epidemie 1679 až 1680)</vt:lpstr>
      <vt:lpstr>Mor v 17. století (epidemie 1679 až 1680)</vt:lpstr>
      <vt:lpstr>Mor v 18. století (epidemie 1713—1715)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Populační vývoj a morové epidemie</dc:title>
  <dc:creator>Anne-Marie Kratochvílová</dc:creator>
  <cp:lastModifiedBy>Anne-Marie Kratochvílová</cp:lastModifiedBy>
  <cp:revision>7</cp:revision>
  <dcterms:created xsi:type="dcterms:W3CDTF">2020-11-01T20:18:10Z</dcterms:created>
  <dcterms:modified xsi:type="dcterms:W3CDTF">2020-11-01T21:24:46Z</dcterms:modified>
</cp:coreProperties>
</file>