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2" y="-11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3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93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22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03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09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68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4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7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13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249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684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39CAA7-BAB0-413A-BD88-736C3B39A73C}" type="datetimeFigureOut">
              <a:rPr lang="cs-CZ" smtClean="0"/>
              <a:pPr/>
              <a:t>31.10.2020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A530DB-3FEC-458A-B898-8EAAE1FB6E9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31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9550B7-2DE9-4BC5-A870-7B52E7D90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Národnostní poměry v českých zemích v době předbělohorské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C3B260B-7B34-457A-8825-D5CB0C314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Hořejší</a:t>
            </a:r>
          </a:p>
        </p:txBody>
      </p:sp>
    </p:spTree>
    <p:extLst>
      <p:ext uri="{BB962C8B-B14F-4D97-AF65-F5344CB8AC3E}">
        <p14:creationId xmlns:p14="http://schemas.microsoft.com/office/powerpoint/2010/main" xmlns="" val="147461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C3A3D6-A028-4BF5-AEBC-56F6BF2E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DE53BD-4447-489F-A646-82933E3A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Josef KLIK: Národnostní poměry v Čechách od válek husitských až do bitvy bělohorské, in: Český časopis historický (1922)</a:t>
            </a:r>
          </a:p>
          <a:p>
            <a:r>
              <a:rPr lang="cs-CZ" sz="1800" dirty="0"/>
              <a:t>Alois MÍKA: Národnostní poměry v českých zemích před třicetiletou válkou, in: Československý časopis historický 20 (1972)</a:t>
            </a:r>
          </a:p>
          <a:p>
            <a:r>
              <a:rPr lang="cs-CZ" sz="1800" dirty="0"/>
              <a:t>Iveta CERMANOVÁ - Ivo CERMAN: Židé v českých zemích raného novověku, in: Marie Šedivá </a:t>
            </a:r>
            <a:r>
              <a:rPr lang="cs-CZ" sz="1800" dirty="0" err="1"/>
              <a:t>Koldinská</a:t>
            </a:r>
            <a:r>
              <a:rPr lang="cs-CZ" sz="1800" dirty="0"/>
              <a:t> - Ivo Cerman (</a:t>
            </a:r>
            <a:r>
              <a:rPr lang="cs-CZ" sz="1800" dirty="0" err="1"/>
              <a:t>eds</a:t>
            </a:r>
            <a:r>
              <a:rPr lang="cs-CZ" sz="1800" dirty="0"/>
              <a:t>.), Základní problémy studia raného novověku, Praha 2014.</a:t>
            </a:r>
          </a:p>
        </p:txBody>
      </p:sp>
    </p:spTree>
    <p:extLst>
      <p:ext uri="{BB962C8B-B14F-4D97-AF65-F5344CB8AC3E}">
        <p14:creationId xmlns:p14="http://schemas.microsoft.com/office/powerpoint/2010/main" xmlns="" val="419503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xmlns="" id="{9971ECC5-51D9-4E70-89C1-3DCF3A372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64AF20-0D19-4B61-B105-035E9D8576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</a:t>
            </a:r>
          </a:p>
        </p:txBody>
      </p:sp>
      <p:pic>
        <p:nvPicPr>
          <p:cNvPr id="27" name="Graphic 5" descr="Zaškrtnutí">
            <a:extLst>
              <a:ext uri="{FF2B5EF4-FFF2-40B4-BE49-F238E27FC236}">
                <a16:creationId xmlns:a16="http://schemas.microsoft.com/office/drawing/2014/main" xmlns="" id="{C28DF024-A0BC-4AAF-88AF-4D7842B77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xmlns="" id="{432529AB-8F99-47FB-91B5-93565E54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7E11F890-74C3-40C9-9A8B-A80E38704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xmlns="" id="{27874070-078A-470B-9C8C-BD1BCB55A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446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3933BE-FE7F-4F84-83F9-DC3B17F6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Obecné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FDB299-5B43-4361-9732-949135C32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význačná dominance českého etnika</a:t>
            </a:r>
          </a:p>
          <a:p>
            <a:r>
              <a:rPr lang="cs-CZ" dirty="0"/>
              <a:t>- vliv husitských válek</a:t>
            </a:r>
          </a:p>
          <a:p>
            <a:r>
              <a:rPr lang="cs-CZ" dirty="0"/>
              <a:t>- v pohraničí jiná etnika </a:t>
            </a:r>
          </a:p>
          <a:p>
            <a:r>
              <a:rPr lang="cs-CZ" dirty="0"/>
              <a:t>- každý region specifický</a:t>
            </a:r>
          </a:p>
          <a:p>
            <a:r>
              <a:rPr lang="cs-CZ" dirty="0"/>
              <a:t>- poměry v městech rozdílné</a:t>
            </a:r>
          </a:p>
          <a:p>
            <a:r>
              <a:rPr lang="cs-CZ" dirty="0"/>
              <a:t>- migrace cizích národů</a:t>
            </a:r>
          </a:p>
          <a:p>
            <a:r>
              <a:rPr lang="cs-CZ" dirty="0"/>
              <a:t>- podle čeho lze určit národnostní složení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50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9F261C-AE60-4CF1-B699-4BA20CCD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Migrace (německá)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C2AE68-C6F8-4DEF-91CA-A0C6E51E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b="1" dirty="0"/>
              <a:t>- </a:t>
            </a:r>
            <a:r>
              <a:rPr lang="cs-CZ" dirty="0"/>
              <a:t>faktory přispívající k migraci</a:t>
            </a:r>
          </a:p>
          <a:p>
            <a:r>
              <a:rPr lang="cs-CZ" dirty="0"/>
              <a:t>* geograficky exponovaná poloha</a:t>
            </a:r>
          </a:p>
          <a:p>
            <a:r>
              <a:rPr lang="cs-CZ" dirty="0"/>
              <a:t>* hospodářský rozmach (těžba v pohraničí)</a:t>
            </a:r>
          </a:p>
          <a:p>
            <a:r>
              <a:rPr lang="cs-CZ" dirty="0"/>
              <a:t>* pražský dvůr (Rudolfinská doba), šlechtické dvory</a:t>
            </a:r>
          </a:p>
          <a:p>
            <a:r>
              <a:rPr lang="cs-CZ" dirty="0"/>
              <a:t>- migrace nejrůznějších složek obyvatelstva</a:t>
            </a:r>
          </a:p>
          <a:p>
            <a:r>
              <a:rPr lang="cs-CZ" dirty="0"/>
              <a:t>* řemeslníci</a:t>
            </a:r>
          </a:p>
          <a:p>
            <a:r>
              <a:rPr lang="cs-CZ" dirty="0"/>
              <a:t>* šlechta (náboženská tolerance)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FDA37B-48FF-4EAD-BB09-74AF8FC927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1916318"/>
            <a:ext cx="3030578" cy="43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71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55D76185-7F95-4889-A62E-8C81418EA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723" y="600076"/>
            <a:ext cx="8046394" cy="56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1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50E8AC-3E7A-426C-8411-E34A9BF1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Významné mezníky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FAC0D14-D5D1-47B1-9E95-DB0C9EE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- 1583 – přesídlení dvora Rudolfa II. do Prahy</a:t>
            </a:r>
          </a:p>
          <a:p>
            <a:r>
              <a:rPr lang="cs-CZ" dirty="0"/>
              <a:t>- 1609 – Rudolfův majestát </a:t>
            </a:r>
          </a:p>
          <a:p>
            <a:r>
              <a:rPr lang="cs-CZ" dirty="0"/>
              <a:t>- 1611</a:t>
            </a:r>
          </a:p>
          <a:p>
            <a:r>
              <a:rPr lang="cs-CZ" dirty="0"/>
              <a:t>- 1615 – tzv. Jazykový zákon – hegemonie češtiny</a:t>
            </a:r>
          </a:p>
          <a:p>
            <a:r>
              <a:rPr lang="cs-CZ" dirty="0"/>
              <a:t>- Třicetiletá válka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0770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10A921-3951-41AF-92C5-D4CA1E59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Vlivy 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BB1B27-5B64-45BF-9E84-439486DA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osídlení předtím neosídlených oblastí – zvýšení hospodářského potenciálu</a:t>
            </a:r>
          </a:p>
          <a:p>
            <a:r>
              <a:rPr lang="cs-CZ" dirty="0"/>
              <a:t>- migrace do měst měla dvojí charakter</a:t>
            </a:r>
          </a:p>
          <a:p>
            <a:r>
              <a:rPr lang="cs-CZ" sz="1600" dirty="0"/>
              <a:t>+ nově příchozí s sebou mohli přinést nová výrobní odvětví či efektivnější pracovní postupy</a:t>
            </a:r>
          </a:p>
          <a:p>
            <a:r>
              <a:rPr lang="cs-CZ" sz="1600" dirty="0"/>
              <a:t>- kapitálově silní příchozí kteří na tom neměli zájem</a:t>
            </a:r>
          </a:p>
          <a:p>
            <a:r>
              <a:rPr lang="cs-CZ" dirty="0"/>
              <a:t>- příliv umělců z evropských kulturních center (architekti, stavitelé)</a:t>
            </a:r>
          </a:p>
          <a:p>
            <a:r>
              <a:rPr lang="cs-CZ" dirty="0"/>
              <a:t>- cizí rádci u panovnického dvora – značná nelibost české šlechty</a:t>
            </a:r>
          </a:p>
        </p:txBody>
      </p:sp>
    </p:spTree>
    <p:extLst>
      <p:ext uri="{BB962C8B-B14F-4D97-AF65-F5344CB8AC3E}">
        <p14:creationId xmlns:p14="http://schemas.microsoft.com/office/powerpoint/2010/main" xmlns="" val="373598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D6DA7B-6E4F-4A16-9C1F-F510C4A4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Židé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DA8598-A186-4F8F-90F2-0DF000B7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dirty="0"/>
              <a:t>- české jedním z center aškenázského židovstva</a:t>
            </a:r>
          </a:p>
          <a:p>
            <a:r>
              <a:rPr lang="cs-CZ" dirty="0"/>
              <a:t>- struktura židovských obcí různá v Čechách a na Moravě</a:t>
            </a:r>
          </a:p>
          <a:p>
            <a:r>
              <a:rPr lang="cs-CZ" dirty="0"/>
              <a:t>- obyvatelstvo vůči židům nepřátelsky naladěno – protižidovské bouře (tumult)</a:t>
            </a:r>
          </a:p>
          <a:p>
            <a:r>
              <a:rPr lang="cs-CZ" dirty="0"/>
              <a:t>- židé několikrát z českých zemí vyhnáni (1541, 1557)</a:t>
            </a:r>
          </a:p>
          <a:p>
            <a:r>
              <a:rPr lang="cs-CZ" dirty="0"/>
              <a:t>- vizuální znak židovské segregace</a:t>
            </a:r>
          </a:p>
          <a:p>
            <a:r>
              <a:rPr lang="cs-CZ" dirty="0"/>
              <a:t>- dvorní židé (</a:t>
            </a:r>
            <a:r>
              <a:rPr lang="cs-CZ" dirty="0" err="1"/>
              <a:t>Hoffaktor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F4E1ADA-464A-47F0-B910-D7FBFD4792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325" y="1916318"/>
            <a:ext cx="2829604" cy="41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6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F40D48-5E25-4661-90EF-93CE57B7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Židé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FE7844-C967-44F9-80E9-93E9DF7E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dirty="0"/>
              <a:t>- přesto v českých zemích rozvinutá židovská kultura</a:t>
            </a:r>
          </a:p>
          <a:p>
            <a:r>
              <a:rPr lang="cs-CZ" dirty="0"/>
              <a:t>- první hebrejská tiskárna na sever od Alp (1512)</a:t>
            </a:r>
          </a:p>
          <a:p>
            <a:r>
              <a:rPr lang="cs-CZ" dirty="0"/>
              <a:t>- rozvoj židovské vzdělanosti v rudolfinské době (</a:t>
            </a:r>
            <a:r>
              <a:rPr lang="cs-CZ" dirty="0" err="1"/>
              <a:t>Ješíva</a:t>
            </a:r>
            <a:r>
              <a:rPr lang="cs-CZ" dirty="0"/>
              <a:t>) </a:t>
            </a:r>
          </a:p>
          <a:p>
            <a:r>
              <a:rPr lang="cs-CZ" dirty="0"/>
              <a:t>- </a:t>
            </a:r>
            <a:r>
              <a:rPr lang="cs-CZ" dirty="0" err="1"/>
              <a:t>Jehuda</a:t>
            </a:r>
            <a:r>
              <a:rPr lang="cs-CZ" dirty="0"/>
              <a:t> ben </a:t>
            </a:r>
            <a:r>
              <a:rPr lang="cs-CZ" dirty="0" err="1"/>
              <a:t>Becalel</a:t>
            </a:r>
            <a:r>
              <a:rPr lang="cs-CZ" dirty="0"/>
              <a:t> (</a:t>
            </a:r>
            <a:r>
              <a:rPr lang="cs-CZ" dirty="0" err="1"/>
              <a:t>rabbi</a:t>
            </a:r>
            <a:r>
              <a:rPr lang="cs-CZ" dirty="0"/>
              <a:t> </a:t>
            </a:r>
            <a:r>
              <a:rPr lang="cs-CZ" dirty="0" err="1"/>
              <a:t>Löw</a:t>
            </a:r>
            <a:r>
              <a:rPr lang="cs-CZ" dirty="0"/>
              <a:t>), v Praze od r. 1564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BD7CCC7-3917-4529-9142-B6497EA714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1975" y="1916317"/>
            <a:ext cx="2403045" cy="41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73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92FF1C-82B6-476F-80B4-C98759D5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etnika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AB09AEA-8DDE-4264-9BF7-C1632274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Poláci</a:t>
            </a:r>
          </a:p>
          <a:p>
            <a:r>
              <a:rPr lang="cs-CZ" dirty="0"/>
              <a:t>- Lužičtí Srbové </a:t>
            </a:r>
          </a:p>
          <a:p>
            <a:r>
              <a:rPr lang="cs-CZ" dirty="0"/>
              <a:t>- Valaši </a:t>
            </a:r>
          </a:p>
        </p:txBody>
      </p:sp>
    </p:spTree>
    <p:extLst>
      <p:ext uri="{BB962C8B-B14F-4D97-AF65-F5344CB8AC3E}">
        <p14:creationId xmlns:p14="http://schemas.microsoft.com/office/powerpoint/2010/main" xmlns="" val="32641299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EDEBE7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Retrospektiva</vt:lpstr>
      <vt:lpstr>Národnostní poměry v českých zemích v době předbělohorské</vt:lpstr>
      <vt:lpstr>Obecné</vt:lpstr>
      <vt:lpstr>Migrace (německá)</vt:lpstr>
      <vt:lpstr>Slide 4</vt:lpstr>
      <vt:lpstr>Významné mezníky</vt:lpstr>
      <vt:lpstr>Vlivy migrace</vt:lpstr>
      <vt:lpstr>Židé</vt:lpstr>
      <vt:lpstr>Židé</vt:lpstr>
      <vt:lpstr>Další etnika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Národnostní poměry v českých zemích v době předbělohorské</dc:title>
  <dc:creator>Michal Hořejší</dc:creator>
  <cp:lastModifiedBy>Hausenblasova</cp:lastModifiedBy>
  <cp:revision>1</cp:revision>
  <dcterms:created xsi:type="dcterms:W3CDTF">2020-10-31T10:50:33Z</dcterms:created>
  <dcterms:modified xsi:type="dcterms:W3CDTF">2020-10-31T20:51:09Z</dcterms:modified>
</cp:coreProperties>
</file>