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1D7E5-213C-4C0F-BC12-FE02A7495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A0CC12-E8EB-475F-9605-594A3E850A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8E5F5-74AD-47A8-9513-D13D40D6B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EDAF-E0EF-4402-85B8-5FC6453910CA}" type="datetimeFigureOut">
              <a:rPr lang="cs-CZ" smtClean="0"/>
              <a:t>2. 11. 2020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F32EF-9284-4BBC-B08C-77BBFAB29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57AC4-3897-4478-A71F-BA4EA48B5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F140-A61F-42E8-9418-793B82071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4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BEB57-2E97-476A-A770-02C742C8A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84E14F-5993-48A9-8D59-67F2C5F919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5989F-F1EC-4B04-B42B-806F0FB45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EDAF-E0EF-4402-85B8-5FC6453910CA}" type="datetimeFigureOut">
              <a:rPr lang="cs-CZ" smtClean="0"/>
              <a:t>2. 11. 2020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778E5-1E2D-41BF-B3D6-E319EED12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206E1-29C5-486D-A001-CCCDBE1D6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F140-A61F-42E8-9418-793B82071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26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D42434-1F78-4542-80AD-851BBD9E2E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C93999-0D7F-4A0F-815D-DA6ABECAAE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4BE0-6579-4661-9150-16DA342D3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EDAF-E0EF-4402-85B8-5FC6453910CA}" type="datetimeFigureOut">
              <a:rPr lang="cs-CZ" smtClean="0"/>
              <a:t>2. 11. 2020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D033F-066D-4595-A688-6A0D552B7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33506-918B-486D-B187-9B7B0010A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F140-A61F-42E8-9418-793B82071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846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DED16-07B5-49E1-9FC1-A9CD7EEC9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3241D-7E69-4D7E-8FE2-82A81B754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C6C7F-BFB3-4803-B21E-314CC8647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EDAF-E0EF-4402-85B8-5FC6453910CA}" type="datetimeFigureOut">
              <a:rPr lang="cs-CZ" smtClean="0"/>
              <a:t>2. 11. 2020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BFC15-8401-47B5-9BD8-AAB5FDD0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C9EE1-DB24-43B5-81E6-A50A3C6D1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F140-A61F-42E8-9418-793B82071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524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4A8C5-A515-4F3C-9C46-8438F3551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69EDD-C453-49B9-8DE3-6AD3FF207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BA148-D2D1-41CB-AAAF-DA113F78F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EDAF-E0EF-4402-85B8-5FC6453910CA}" type="datetimeFigureOut">
              <a:rPr lang="cs-CZ" smtClean="0"/>
              <a:t>2. 11. 2020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E50B6-F88E-49CA-A950-995F05724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374D7-8DD9-426E-A9F6-7A5DDC341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F140-A61F-42E8-9418-793B82071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38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F360F-1DE9-4155-A374-8765AD79D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7A12E-6DE8-46AC-9CC7-AD4B4A972F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0B0CCE-95F3-4901-BD41-759236F0D0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DA63DA-600C-4F6E-A0D3-E811D9341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EDAF-E0EF-4402-85B8-5FC6453910CA}" type="datetimeFigureOut">
              <a:rPr lang="cs-CZ" smtClean="0"/>
              <a:t>2. 11. 2020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0C2363-E9E7-4E0E-9FC3-AD10A400F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6027E7-776F-4BCC-85D5-2ADC221D1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F140-A61F-42E8-9418-793B82071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517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11B3E-1F92-4C65-A1DD-58827537A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D97ADD-BA79-4F69-B0A0-946D7ACEE2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0C0CDC-5C73-4C35-9F56-CF0D42BFB7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6A627C-DE8D-4339-8B95-1A835B618D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DA76D1-972F-4358-8159-11E08ACA07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397A79-D947-4C35-B729-FDCD3CDAB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EDAF-E0EF-4402-85B8-5FC6453910CA}" type="datetimeFigureOut">
              <a:rPr lang="cs-CZ" smtClean="0"/>
              <a:t>2. 11. 2020</a:t>
            </a:fld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1396EA-2634-4E7F-B5A8-8E9F01C54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37203C-B159-4623-9FC5-951F9B1A2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F140-A61F-42E8-9418-793B82071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655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364BF-CD8D-436A-9BCC-EBBF21C4F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572805-1690-4438-9F21-A8CF6232D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EDAF-E0EF-4402-85B8-5FC6453910CA}" type="datetimeFigureOut">
              <a:rPr lang="cs-CZ" smtClean="0"/>
              <a:t>2. 11. 2020</a:t>
            </a:fld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AA59A6-B8BA-45E6-A655-F6B8A6E8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59EB92-8535-485C-BFA1-35CEBC0F1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F140-A61F-42E8-9418-793B82071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168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55B8D8-0B0A-447B-8CFB-5A84428D6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EDAF-E0EF-4402-85B8-5FC6453910CA}" type="datetimeFigureOut">
              <a:rPr lang="cs-CZ" smtClean="0"/>
              <a:t>2. 11. 2020</a:t>
            </a:fld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FEA830-1731-4C4E-B3E4-396BBD5A6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56D854-ED94-46DB-B1E6-820F2858D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F140-A61F-42E8-9418-793B82071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85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34FB1-3C75-4ED0-930D-398783DD8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550F4-E166-4787-B5F8-7D9885675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339A8F-86E5-4C98-977F-C7AA372B11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C2A909-9274-4831-BE63-2CCF57935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EDAF-E0EF-4402-85B8-5FC6453910CA}" type="datetimeFigureOut">
              <a:rPr lang="cs-CZ" smtClean="0"/>
              <a:t>2. 11. 2020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D5E0E2-EFC9-409A-855A-F6E870A4E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54994D-03BC-403E-9EF6-236FF9950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F140-A61F-42E8-9418-793B82071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3731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AD553-A229-41B5-B0CB-8C04C4831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B5FE88-0AB2-4815-86C6-634D9EE686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AFB97E-3FD0-4B2B-8531-97DC596BD9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889F7B-FE72-4DD1-A414-72A31B691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EDAF-E0EF-4402-85B8-5FC6453910CA}" type="datetimeFigureOut">
              <a:rPr lang="cs-CZ" smtClean="0"/>
              <a:t>2. 11. 2020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B82A4-DB66-46EC-91A3-DE18DFFAB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1E7708-BEA1-40A9-8F68-D5951A983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F140-A61F-42E8-9418-793B82071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9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D5F139-F1EB-46BA-8F70-E9841CE7C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E56C3-4CFE-454F-A1A0-0AA2FE897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95C9F-BD5C-4056-94AF-885BA50CAC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EEDAF-E0EF-4402-85B8-5FC6453910CA}" type="datetimeFigureOut">
              <a:rPr lang="cs-CZ" smtClean="0"/>
              <a:t>2. 11. 2020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CB255-22C7-401C-859D-7EB40A5830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A34A3A-5550-49AC-A24B-E50F366291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2F140-A61F-42E8-9418-793B82071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02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968F-047E-474B-BB0F-EAA858C27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Populační vývoj a morové epidemie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E54ED-62AF-4D46-B103-1AFB5237D4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Josef Havránek</a:t>
            </a:r>
          </a:p>
        </p:txBody>
      </p:sp>
    </p:spTree>
    <p:extLst>
      <p:ext uri="{BB962C8B-B14F-4D97-AF65-F5344CB8AC3E}">
        <p14:creationId xmlns:p14="http://schemas.microsoft.com/office/powerpoint/2010/main" val="1005459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C9602-EDD7-4E8D-A5F4-114403988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Populační vývoj do r. 1618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0C0DE-B9C1-45F0-A9F8-ABCDFA5FF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odhady populačního vývoje jsou relativně nepřesné</a:t>
            </a:r>
          </a:p>
          <a:p>
            <a:pPr lvl="1"/>
            <a:r>
              <a:rPr lang="cs-CZ" dirty="0"/>
              <a:t>zachycují pouze usedlé obyvatelstvo, s pozemkovým a domovním majetkem, odhady hovoří o dalších 130 000 – 150 000 rodinách</a:t>
            </a:r>
          </a:p>
          <a:p>
            <a:r>
              <a:rPr lang="cs-CZ" dirty="0"/>
              <a:t>odvíjí se totiž od sčítání daňových poplatníků (důležitými prameny kromě panovnických daní i šlechtické a panské urbáře)</a:t>
            </a:r>
          </a:p>
          <a:p>
            <a:r>
              <a:rPr lang="cs-CZ" dirty="0"/>
              <a:t>zavedení daně domovní r. 1567 (cca 131 000 poddanských domů)</a:t>
            </a:r>
          </a:p>
          <a:p>
            <a:pPr lvl="1"/>
            <a:r>
              <a:rPr lang="cs-CZ" dirty="0"/>
              <a:t>násobitele poddanského domu/rodiny: 5, 6.5, 7 i 9</a:t>
            </a:r>
          </a:p>
          <a:p>
            <a:pPr lvl="2"/>
            <a:r>
              <a:rPr lang="cs-CZ" dirty="0"/>
              <a:t>městský dům: 6 obyvatel, vesnický dům: 9 obyvatel</a:t>
            </a:r>
          </a:p>
          <a:p>
            <a:pPr lvl="1"/>
            <a:r>
              <a:rPr lang="cs-CZ" dirty="0"/>
              <a:t>ve městech je důležitým dochovaným pramenem „inventář a popis měšťanů a sousedů ve městě Prachaticích obytných z 15.11.1585“</a:t>
            </a:r>
          </a:p>
          <a:p>
            <a:r>
              <a:rPr lang="cs-CZ" dirty="0"/>
              <a:t>r. 1596 cca 150 000  poddanských domů</a:t>
            </a:r>
          </a:p>
          <a:p>
            <a:r>
              <a:rPr lang="cs-CZ" dirty="0"/>
              <a:t>r. 1603 cca 141 000 poddanských domů</a:t>
            </a:r>
          </a:p>
          <a:p>
            <a:r>
              <a:rPr lang="cs-CZ" dirty="0"/>
              <a:t>poslední daňové „sčítáním“ v tomto období probíhá r. 1615 (cca 141 000 poddanských domů)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1857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63967-E8DB-4562-95B5-25A1756E6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Populační vývoj do r. 1618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9B894-8CE8-4E88-B7BB-471FDD89B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 přičtení Loketska, Kladska, mlýnů, ovčáckých mistrů pacholků a far jde o cca 190 000 domů</a:t>
            </a:r>
          </a:p>
          <a:p>
            <a:pPr lvl="1"/>
            <a:r>
              <a:rPr lang="cs-CZ" dirty="0"/>
              <a:t>po aplikaci příslušných násobitelů lze dojít k číslu 1 563 000 obyvatel v Čechách</a:t>
            </a:r>
          </a:p>
          <a:p>
            <a:pPr lvl="1"/>
            <a:r>
              <a:rPr lang="cs-CZ" dirty="0"/>
              <a:t>s Moravou a Slezskem 3 864 000 obyvatel</a:t>
            </a:r>
          </a:p>
          <a:p>
            <a:r>
              <a:rPr lang="cs-CZ" dirty="0"/>
              <a:t>domy potom z většiny vlastnili páni (43,3%) a rytíři (31,4%), na krále připadalo 11,5% poddanských domů (1615)</a:t>
            </a:r>
          </a:p>
        </p:txBody>
      </p:sp>
    </p:spTree>
    <p:extLst>
      <p:ext uri="{BB962C8B-B14F-4D97-AF65-F5344CB8AC3E}">
        <p14:creationId xmlns:p14="http://schemas.microsoft.com/office/powerpoint/2010/main" val="1503850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CC320-CB40-4F47-BF25-E463F333B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Vzestupný trend (1567-1596)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3460A-93BA-4384-84B3-BFF62FB3D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opětovné německé stěhování do Čech</a:t>
            </a:r>
          </a:p>
          <a:p>
            <a:r>
              <a:rPr lang="cs-CZ" dirty="0"/>
              <a:t>v SZ a S Čechách dosažení hřebenů hor</a:t>
            </a:r>
          </a:p>
          <a:p>
            <a:r>
              <a:rPr lang="cs-CZ" dirty="0"/>
              <a:t>vyčerpání důlního bohatství: tlak do vnitrozemí (až k Žatci a Domažlicím)</a:t>
            </a:r>
          </a:p>
        </p:txBody>
      </p:sp>
    </p:spTree>
    <p:extLst>
      <p:ext uri="{BB962C8B-B14F-4D97-AF65-F5344CB8AC3E}">
        <p14:creationId xmlns:p14="http://schemas.microsoft.com/office/powerpoint/2010/main" val="409271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4DD19-FBDC-4C51-893E-FB3590AC1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Sestupný trend (1596-1618)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3FF7D-4C41-420C-9EEB-3D12EFDAF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zavedení velkostatku (1596)</a:t>
            </a:r>
          </a:p>
          <a:p>
            <a:r>
              <a:rPr lang="cs-CZ" dirty="0"/>
              <a:t>v důsledku: zemědělská velkovýroba (zvyšování robot, poddanských dávek, prudké znásobení daní)</a:t>
            </a:r>
          </a:p>
          <a:p>
            <a:r>
              <a:rPr lang="cs-CZ" dirty="0"/>
              <a:t>zbíhání poddanstva (úbytek daňového výnosu)</a:t>
            </a:r>
          </a:p>
          <a:p>
            <a:pPr lvl="1"/>
            <a:r>
              <a:rPr lang="cs-CZ" dirty="0"/>
              <a:t>ti se posléze „ztrácejí“ ve městech – skrz daňová sčítání nejsou dohledatelní</a:t>
            </a:r>
          </a:p>
          <a:p>
            <a:pPr lvl="1"/>
            <a:r>
              <a:rPr lang="cs-CZ" dirty="0"/>
              <a:t>ve městech nedostatek čeledi (po celé 16. století dochází ke sporům mezi panskými stavy a městy o čeleď)</a:t>
            </a:r>
          </a:p>
          <a:p>
            <a:r>
              <a:rPr lang="cs-CZ" dirty="0"/>
              <a:t>morové epidemie: hlavní mor (1597-1599), poté celkem 4 vlny 1604-1613</a:t>
            </a:r>
          </a:p>
          <a:p>
            <a:pPr lvl="1"/>
            <a:r>
              <a:rPr lang="cs-CZ" dirty="0"/>
              <a:t>výše popsané pohyby poddanstva a vojenské konflikty mezi habsburky (vrcholí vpádem pasovských) mohly přispět jak k šíření epidemie, tak k dalšímu vylidňování usedlostí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413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34953-AF12-4E0A-8FEE-122C14812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Třicetiletá válka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98CA4-1876-4B0D-AA36-DC87C9E95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důsledku bojů dramatický pokles obyvatelstva</a:t>
            </a:r>
          </a:p>
          <a:p>
            <a:pPr lvl="1"/>
            <a:r>
              <a:rPr lang="cs-CZ" dirty="0"/>
              <a:t>běžně se hovoří o úbytku 30-50% obyvatelstva</a:t>
            </a:r>
          </a:p>
          <a:p>
            <a:r>
              <a:rPr lang="cs-CZ" dirty="0"/>
              <a:t>spíše než úbytek a „zpustnutí“ poddanských domů věnovat pozornost změně násobitele domácnosti</a:t>
            </a:r>
          </a:p>
          <a:p>
            <a:pPr lvl="1"/>
            <a:r>
              <a:rPr lang="cs-CZ" dirty="0"/>
              <a:t>pokles na vesnicích do intervalu 5-7</a:t>
            </a:r>
          </a:p>
          <a:p>
            <a:pPr lvl="1"/>
            <a:r>
              <a:rPr lang="cs-CZ" dirty="0"/>
              <a:t>ve městech 4-6</a:t>
            </a:r>
          </a:p>
          <a:p>
            <a:r>
              <a:rPr lang="cs-CZ" dirty="0"/>
              <a:t>v Čechách cca 930 000 obyvatel</a:t>
            </a:r>
          </a:p>
          <a:p>
            <a:r>
              <a:rPr lang="cs-CZ" dirty="0"/>
              <a:t>kromě války se na úbytku obyvatel v menší míře podepisuje i emigrace z nábožensky-politických důvodů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465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4F2A9-6234-4590-9D46-206F34EF1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na obyvatelstvu po třicetileté válce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0CCBD-1847-4A52-B4C9-3E23BB9E1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hlavní prameny: Seznam poddaných (1651), Berní rula (1654)</a:t>
            </a:r>
          </a:p>
          <a:p>
            <a:pPr lvl="1"/>
            <a:r>
              <a:rPr lang="cs-CZ" dirty="0"/>
              <a:t>seznam poddaných není pro velkou část krajů zachován</a:t>
            </a:r>
          </a:p>
          <a:p>
            <a:pPr lvl="1"/>
            <a:r>
              <a:rPr lang="cs-CZ" dirty="0"/>
              <a:t>Berní rula se zabývá opět obyvatelstvem usedlým (poddané na vesnici i ve městech dělí do 3 vrstev: rolníků, chalupníků a zahrádkářů)</a:t>
            </a:r>
          </a:p>
          <a:p>
            <a:pPr lvl="1"/>
            <a:r>
              <a:rPr lang="cs-CZ" dirty="0"/>
              <a:t>„pusté domy a usedlosti“ (dům, kde nebydlí hospodář)</a:t>
            </a:r>
          </a:p>
          <a:p>
            <a:r>
              <a:rPr lang="cs-CZ" dirty="0"/>
              <a:t>při porovnání se součtem z r. 1615 lze konstatovat asi 12% úbytek (17 000 domů) (Čechy bez Kladska a Chebska)</a:t>
            </a:r>
          </a:p>
          <a:p>
            <a:pPr lvl="1"/>
            <a:r>
              <a:rPr lang="cs-CZ" dirty="0"/>
              <a:t>silnější dopad na města, než vesnice (až 30% úbytek)</a:t>
            </a:r>
          </a:p>
          <a:p>
            <a:pPr lvl="1"/>
            <a:r>
              <a:rPr lang="cs-CZ" dirty="0"/>
              <a:t>dramatizace dopadů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6682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E1220-2FA7-4001-B0C5-7EA6E79C0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na obyvatelstvu po třicetileté válce – opětovné zvyšování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58894-4860-4BC2-8E0B-EC643F560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od 50. let dochází vlivem spontánního i řízeného osidlování a uklidnění společenských poměrů k opětovnému růstu počtu obyvatel</a:t>
            </a:r>
          </a:p>
          <a:p>
            <a:r>
              <a:rPr lang="cs-CZ" dirty="0"/>
              <a:t>k přerušení v rozsahu ztrát třicetileté války již nedojde</a:t>
            </a:r>
          </a:p>
          <a:p>
            <a:r>
              <a:rPr lang="cs-CZ" dirty="0"/>
              <a:t>na menším úbytku se nadále podílejí morové epidemie</a:t>
            </a:r>
          </a:p>
          <a:p>
            <a:pPr lvl="1"/>
            <a:r>
              <a:rPr lang="cs-CZ" dirty="0"/>
              <a:t>1679-1680: relativně dramatický průběh, nejvíce zasažena Praha</a:t>
            </a:r>
          </a:p>
          <a:p>
            <a:pPr lvl="1"/>
            <a:r>
              <a:rPr lang="cs-CZ" dirty="0"/>
              <a:t>v důsledku epidemie dochází k vylidňování měst</a:t>
            </a:r>
          </a:p>
          <a:p>
            <a:r>
              <a:rPr lang="cs-CZ" dirty="0"/>
              <a:t>v první čtvrtině 18. století populace Zemí Koruny překonává hranici 4 000 000 obyvatel (a zároveň předbělohorskou úroveň)</a:t>
            </a:r>
          </a:p>
          <a:p>
            <a:r>
              <a:rPr lang="cs-CZ" dirty="0"/>
              <a:t>ve stejnou dobu se na našem území objevuje i poslední morová epidemie, která v Čechách vrcholí r. 1713</a:t>
            </a:r>
          </a:p>
          <a:p>
            <a:pPr lvl="1"/>
            <a:r>
              <a:rPr lang="cs-CZ" dirty="0"/>
              <a:t>je obnoven infekční řád</a:t>
            </a:r>
          </a:p>
          <a:p>
            <a:pPr lvl="1"/>
            <a:r>
              <a:rPr lang="cs-CZ" dirty="0"/>
              <a:t>státní správa je v boji s nemocí daleko efektivnější</a:t>
            </a:r>
          </a:p>
          <a:p>
            <a:r>
              <a:rPr lang="cs-CZ" dirty="0"/>
              <a:t>poslední zmínky o moru r. </a:t>
            </a:r>
            <a:r>
              <a:rPr lang="cs-CZ"/>
              <a:t>1716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61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649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Populační vývoj a morové epidemie</vt:lpstr>
      <vt:lpstr>Populační vývoj do r. 1618</vt:lpstr>
      <vt:lpstr>Populační vývoj do r. 1618</vt:lpstr>
      <vt:lpstr>Vzestupný trend (1567-1596)</vt:lpstr>
      <vt:lpstr>Sestupný trend (1596-1618)</vt:lpstr>
      <vt:lpstr>Třicetiletá válka</vt:lpstr>
      <vt:lpstr>Změny na obyvatelstvu po třicetileté válce</vt:lpstr>
      <vt:lpstr>Změny na obyvatelstvu po třicetileté válce – opětovné zvyšování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Populační vývoj a morové epidemie</dc:title>
  <dc:creator>Josef Havranek</dc:creator>
  <cp:lastModifiedBy>Josef Havranek</cp:lastModifiedBy>
  <cp:revision>1</cp:revision>
  <dcterms:created xsi:type="dcterms:W3CDTF">2020-11-02T20:22:34Z</dcterms:created>
  <dcterms:modified xsi:type="dcterms:W3CDTF">2020-11-02T23:54:31Z</dcterms:modified>
</cp:coreProperties>
</file>