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9" r:id="rId3"/>
    <p:sldId id="258" r:id="rId4"/>
    <p:sldId id="260" r:id="rId5"/>
    <p:sldId id="267" r:id="rId6"/>
    <p:sldId id="257" r:id="rId7"/>
    <p:sldId id="269" r:id="rId8"/>
    <p:sldId id="263" r:id="rId9"/>
    <p:sldId id="261" r:id="rId10"/>
    <p:sldId id="264" r:id="rId11"/>
    <p:sldId id="262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3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2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80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96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0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30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533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05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10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04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04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2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56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8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00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7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7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90E3DD-F016-45E8-8A42-DBEE8459B52D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7091-79E0-487F-A70F-A53A9B973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14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90D86-9B89-4F91-9726-A0D9F9A4A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343A40"/>
                </a:solidFill>
                <a:effectLst/>
                <a:latin typeface="-apple-system"/>
              </a:rPr>
              <a:t>Pokusy Habsburků o měnovou unifikaci v 16. stol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F0D3DC-F2B8-4C7C-A8AB-71C21E077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8985" y="5735637"/>
            <a:ext cx="3259015" cy="524485"/>
          </a:xfrm>
        </p:spPr>
        <p:txBody>
          <a:bodyPr/>
          <a:lstStyle/>
          <a:p>
            <a:r>
              <a:rPr lang="cs-CZ" dirty="0"/>
              <a:t>Martin Kolačkovský</a:t>
            </a:r>
          </a:p>
        </p:txBody>
      </p:sp>
    </p:spTree>
    <p:extLst>
      <p:ext uri="{BB962C8B-B14F-4D97-AF65-F5344CB8AC3E}">
        <p14:creationId xmlns:p14="http://schemas.microsoft.com/office/powerpoint/2010/main" val="271714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1D9B2-BD72-4593-81C6-87E5EF1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0318"/>
            <a:ext cx="10515600" cy="884555"/>
          </a:xfrm>
        </p:spPr>
        <p:txBody>
          <a:bodyPr/>
          <a:lstStyle/>
          <a:p>
            <a:pPr algn="ctr"/>
            <a:r>
              <a:rPr lang="cs-CZ" dirty="0"/>
              <a:t>Rudolf II.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C4A35F-247F-404D-A413-281DB9E1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04" y="189271"/>
            <a:ext cx="4512392" cy="58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37AA-B53E-4E26-873C-9611FF18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Rudolf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A30BE-0116-4297-85F8-16C9A1C8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7" y="1331259"/>
            <a:ext cx="8946541" cy="51776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dokončil měnovou reformu</a:t>
            </a:r>
          </a:p>
          <a:p>
            <a:r>
              <a:rPr lang="cs-CZ" dirty="0"/>
              <a:t>velká stabilita za jeho vlády (prakticky </a:t>
            </a:r>
            <a:r>
              <a:rPr lang="cs-CZ" dirty="0" err="1"/>
              <a:t>vyjímka</a:t>
            </a:r>
            <a:r>
              <a:rPr lang="cs-CZ" dirty="0"/>
              <a:t> v Evropě)</a:t>
            </a:r>
          </a:p>
          <a:p>
            <a:r>
              <a:rPr lang="cs-CZ" dirty="0"/>
              <a:t>nechává si razit vlastní tzv. reprezentační mince</a:t>
            </a:r>
          </a:p>
          <a:p>
            <a:r>
              <a:rPr lang="cs-CZ" dirty="0"/>
              <a:t>běžné platidlo: domácí bílý a malý groš</a:t>
            </a:r>
          </a:p>
          <a:p>
            <a:r>
              <a:rPr lang="cs-CZ" dirty="0"/>
              <a:t>ražba násobků dukátů a tolarů – mezinárodní obchod</a:t>
            </a:r>
          </a:p>
          <a:p>
            <a:r>
              <a:rPr lang="cs-CZ" dirty="0"/>
              <a:t>objevuje se zde podpis mincmistra</a:t>
            </a:r>
          </a:p>
          <a:p>
            <a:r>
              <a:rPr lang="cs-CZ" dirty="0"/>
              <a:t>tolar se stává i jednotkou</a:t>
            </a:r>
          </a:p>
          <a:p>
            <a:r>
              <a:rPr lang="cs-CZ" dirty="0"/>
              <a:t>pro rozeznání se objevuje termín tolar široký</a:t>
            </a:r>
          </a:p>
          <a:p>
            <a:r>
              <a:rPr lang="cs-CZ" dirty="0"/>
              <a:t>neměnné zůstávají nejmenší bílé (denáry) a malé groše</a:t>
            </a:r>
          </a:p>
          <a:p>
            <a:r>
              <a:rPr lang="cs-CZ" dirty="0"/>
              <a:t>nejkrásnější mince v renesanci = denáry doby rudolfínské</a:t>
            </a:r>
          </a:p>
          <a:p>
            <a:r>
              <a:rPr lang="cs-CZ" dirty="0"/>
              <a:t>šlechta si razí tzv. početní groše a žetony</a:t>
            </a:r>
          </a:p>
          <a:p>
            <a:r>
              <a:rPr lang="cs-CZ" dirty="0"/>
              <a:t>rozvoj mincovny v Olomouci (kardinál </a:t>
            </a:r>
            <a:r>
              <a:rPr lang="cs-CZ" dirty="0" err="1"/>
              <a:t>Dittrichštejn</a:t>
            </a:r>
            <a:r>
              <a:rPr lang="cs-CZ" dirty="0"/>
              <a:t> )</a:t>
            </a:r>
          </a:p>
          <a:p>
            <a:r>
              <a:rPr lang="cs-CZ" dirty="0"/>
              <a:t>v Opavě (kníže z Lichtenštejna)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0DAD2F-1B65-41BC-9E5B-15C30E2E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45" y="1661411"/>
            <a:ext cx="3642615" cy="47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1D9B2-BD72-4593-81C6-87E5EF1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0318"/>
            <a:ext cx="10515600" cy="884555"/>
          </a:xfrm>
        </p:spPr>
        <p:txBody>
          <a:bodyPr/>
          <a:lstStyle/>
          <a:p>
            <a:pPr algn="ctr"/>
            <a:r>
              <a:rPr lang="cs-CZ" dirty="0"/>
              <a:t>Matyáš </a:t>
            </a:r>
            <a:r>
              <a:rPr lang="cs-CZ" dirty="0" err="1"/>
              <a:t>Habsburksý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C43434-E960-47C1-8431-3158B27B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42" y="121829"/>
            <a:ext cx="4098315" cy="58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62412-9EA1-48B5-90FA-618ED3C7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Matyáš Habsburský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BF7D8-C3A6-4BEC-929E-6E11EE72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41640"/>
            <a:ext cx="8946541" cy="4195481"/>
          </a:xfrm>
        </p:spPr>
        <p:txBody>
          <a:bodyPr>
            <a:normAutofit/>
          </a:bodyPr>
          <a:lstStyle/>
          <a:p>
            <a:r>
              <a:rPr lang="cs-CZ" dirty="0"/>
              <a:t>od roku 1611 panovníkem</a:t>
            </a:r>
          </a:p>
          <a:p>
            <a:r>
              <a:rPr lang="cs-CZ" dirty="0"/>
              <a:t>řešení mocenské krize </a:t>
            </a:r>
          </a:p>
          <a:p>
            <a:r>
              <a:rPr lang="cs-CZ" dirty="0"/>
              <a:t>mince vydávány za Matyášovi vlády se vzhledově neliší</a:t>
            </a:r>
          </a:p>
          <a:p>
            <a:r>
              <a:rPr lang="cs-CZ" dirty="0"/>
              <a:t>začíná se projevovat nedostatek surovin pro ražbu</a:t>
            </a:r>
          </a:p>
          <a:p>
            <a:r>
              <a:rPr lang="cs-CZ" dirty="0"/>
              <a:t>1611 – uzavření mincovny v Českých Budějovicích</a:t>
            </a:r>
          </a:p>
          <a:p>
            <a:r>
              <a:rPr lang="cs-CZ" dirty="0"/>
              <a:t>v Kutné Hoře se od roku 1615 přestává financovat těžba </a:t>
            </a:r>
          </a:p>
          <a:p>
            <a:r>
              <a:rPr lang="cs-CZ" dirty="0"/>
              <a:t>do popředí se dostává mincovna v Olomouci</a:t>
            </a:r>
          </a:p>
          <a:p>
            <a:r>
              <a:rPr lang="cs-CZ" dirty="0"/>
              <a:t>zde se vyrábí krejcarové mince </a:t>
            </a:r>
          </a:p>
          <a:p>
            <a:r>
              <a:rPr lang="cs-CZ" dirty="0"/>
              <a:t>přetrvávající  zadlužení panovnické komory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204655-0A64-4C43-9445-4D82B410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02" y="2126749"/>
            <a:ext cx="2993054" cy="42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1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1D9B2-BD72-4593-81C6-87E5EF1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3445"/>
            <a:ext cx="10515600" cy="884555"/>
          </a:xfrm>
        </p:spPr>
        <p:txBody>
          <a:bodyPr/>
          <a:lstStyle/>
          <a:p>
            <a:pPr algn="ctr"/>
            <a:r>
              <a:rPr lang="cs-CZ" dirty="0"/>
              <a:t>				Ferdinand I.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F65CA9-0C0E-4A98-8990-E9F614CD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053" y="252412"/>
            <a:ext cx="2779894" cy="54375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0BCE2B1-7C86-492F-BBE3-F9899086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053" y="291741"/>
            <a:ext cx="2779894" cy="54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5A00A-E64B-48FE-8E20-99E5B360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Ferdinand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3A9B3-FF24-4B6A-A801-4317DAC4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10735"/>
            <a:ext cx="8946541" cy="4979754"/>
          </a:xfrm>
        </p:spPr>
        <p:txBody>
          <a:bodyPr>
            <a:normAutofit/>
          </a:bodyPr>
          <a:lstStyle/>
          <a:p>
            <a:r>
              <a:rPr lang="cs-CZ" dirty="0"/>
              <a:t>zvolen roku 1526</a:t>
            </a:r>
          </a:p>
          <a:p>
            <a:r>
              <a:rPr lang="cs-CZ" dirty="0"/>
              <a:t>očekávání splácení dluhů</a:t>
            </a:r>
          </a:p>
          <a:p>
            <a:r>
              <a:rPr lang="cs-CZ" dirty="0"/>
              <a:t>Bílé peníze</a:t>
            </a:r>
          </a:p>
          <a:p>
            <a:r>
              <a:rPr lang="cs-CZ" dirty="0"/>
              <a:t>Hrubé peníze</a:t>
            </a:r>
          </a:p>
          <a:p>
            <a:r>
              <a:rPr lang="cs-CZ" dirty="0"/>
              <a:t>1524 – měnová reforma v Rakousku</a:t>
            </a:r>
          </a:p>
          <a:p>
            <a:r>
              <a:rPr lang="cs-CZ" dirty="0"/>
              <a:t>pokus o sjednocení měn</a:t>
            </a:r>
          </a:p>
          <a:p>
            <a:r>
              <a:rPr lang="cs-CZ" dirty="0"/>
              <a:t>král potřebuje peníze</a:t>
            </a:r>
          </a:p>
          <a:p>
            <a:r>
              <a:rPr lang="cs-CZ" dirty="0"/>
              <a:t>1528 – zápas o mincovnu v Jáchymově</a:t>
            </a:r>
          </a:p>
          <a:p>
            <a:r>
              <a:rPr lang="cs-CZ" dirty="0"/>
              <a:t>1531 – porovnání síly oběživa</a:t>
            </a:r>
          </a:p>
          <a:p>
            <a:r>
              <a:rPr lang="cs-CZ" dirty="0"/>
              <a:t>1534 – pokus o zavedení daně z obratu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8B63AB-9885-40B6-B829-BEE12928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95" y="1152983"/>
            <a:ext cx="2779894" cy="54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1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32D73-CA37-4548-925F-C7A08C0E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Ferdinand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99A80-6D78-4CD8-9964-C1D35628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1388573" cy="4195481"/>
          </a:xfrm>
        </p:spPr>
        <p:txBody>
          <a:bodyPr/>
          <a:lstStyle/>
          <a:p>
            <a:r>
              <a:rPr lang="cs-CZ" dirty="0"/>
              <a:t>mincovny v Českých zemí</a:t>
            </a:r>
          </a:p>
          <a:p>
            <a:r>
              <a:rPr lang="cs-CZ" dirty="0"/>
              <a:t>přelomový rok 1547 – povstání </a:t>
            </a:r>
          </a:p>
          <a:p>
            <a:r>
              <a:rPr lang="cs-CZ" dirty="0"/>
              <a:t>měnová reforma:  	</a:t>
            </a:r>
          </a:p>
          <a:p>
            <a:pPr lvl="1"/>
            <a:r>
              <a:rPr lang="cs-CZ" dirty="0"/>
              <a:t>a)hrubé mince vázány na rakouský systém, sjednocen i obsah stříbra</a:t>
            </a:r>
          </a:p>
          <a:p>
            <a:pPr marL="0" indent="0">
              <a:buNone/>
            </a:pPr>
            <a:r>
              <a:rPr lang="cs-CZ" dirty="0"/>
              <a:t>	zde byl prosazen požadavek panovníka</a:t>
            </a:r>
          </a:p>
          <a:p>
            <a:pPr lvl="1"/>
            <a:r>
              <a:rPr lang="cs-CZ" dirty="0"/>
              <a:t>b)zachována měla být ražba bílé mince a haléře </a:t>
            </a:r>
          </a:p>
          <a:p>
            <a:r>
              <a:rPr lang="cs-CZ" dirty="0"/>
              <a:t>snaha prosadit jednotný krejcarový systém</a:t>
            </a:r>
          </a:p>
          <a:p>
            <a:r>
              <a:rPr lang="cs-CZ" dirty="0"/>
              <a:t>panovník nebude měnit metrologické parametry po dobu 15 let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7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23C5C14-8F3C-406A-A570-8C502BE3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19" y="0"/>
            <a:ext cx="7571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EAB7B-FAB2-4C38-AB42-E46714D2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Pražský groš a Ferdinand I.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D83E-5E34-40AF-A7C3-4388E5BB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4" y="1622021"/>
            <a:ext cx="8946541" cy="4195481"/>
          </a:xfrm>
        </p:spPr>
        <p:txBody>
          <a:bodyPr/>
          <a:lstStyle/>
          <a:p>
            <a:r>
              <a:rPr lang="cs-CZ" dirty="0"/>
              <a:t>již od roku 1300</a:t>
            </a:r>
          </a:p>
          <a:p>
            <a:r>
              <a:rPr lang="cs-CZ" dirty="0"/>
              <a:t>nápis GROSSI PRAGENSES</a:t>
            </a:r>
          </a:p>
          <a:p>
            <a:r>
              <a:rPr lang="cs-CZ" dirty="0"/>
              <a:t>až do roku 1547 stejné výtvarné provedení </a:t>
            </a:r>
          </a:p>
          <a:p>
            <a:r>
              <a:rPr lang="cs-CZ" dirty="0"/>
              <a:t>změna jeho směnného kurzu z 9 na 7 bílých peněž</a:t>
            </a:r>
          </a:p>
          <a:p>
            <a:r>
              <a:rPr lang="cs-CZ" dirty="0"/>
              <a:t>1547 – nový druh pražského groše</a:t>
            </a:r>
          </a:p>
          <a:p>
            <a:r>
              <a:rPr lang="cs-CZ" dirty="0"/>
              <a:t>1548 – “technické “ problémy při ražení</a:t>
            </a:r>
          </a:p>
          <a:p>
            <a:r>
              <a:rPr lang="cs-CZ" dirty="0"/>
              <a:t>prameny se rozcházejí v příčině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A72BED-6AE9-4A31-AAE3-84C6DDB6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06" y="2703555"/>
            <a:ext cx="3683310" cy="37017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C548B0-4F97-4F0F-8B07-18AF6AC7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8" y="4756535"/>
            <a:ext cx="6449961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76BB7-EEC7-4B62-A067-5C30674B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Ferdinand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91D60-4991-43C2-8CA3-902831E4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11911"/>
            <a:ext cx="8946541" cy="4195481"/>
          </a:xfrm>
        </p:spPr>
        <p:txBody>
          <a:bodyPr/>
          <a:lstStyle/>
          <a:p>
            <a:r>
              <a:rPr lang="cs-CZ" dirty="0"/>
              <a:t>1559 – prosazení Říšského mincovního řadu</a:t>
            </a:r>
          </a:p>
          <a:p>
            <a:r>
              <a:rPr lang="cs-CZ" dirty="0"/>
              <a:t>jednotným platidlem se stává tzv. zlatý rýnský</a:t>
            </a:r>
          </a:p>
          <a:p>
            <a:r>
              <a:rPr lang="cs-CZ" dirty="0"/>
              <a:t>v ČZ se vše přizpůsobovalo rakouským mincím</a:t>
            </a:r>
          </a:p>
          <a:p>
            <a:r>
              <a:rPr lang="cs-CZ" dirty="0"/>
              <a:t>1561 – prováděcí nařízení krále ke změně výrobního systému</a:t>
            </a:r>
          </a:p>
          <a:p>
            <a:r>
              <a:rPr lang="cs-CZ" dirty="0"/>
              <a:t>nově se vyrábí krejcar, bílé mince se nerazí</a:t>
            </a:r>
          </a:p>
          <a:p>
            <a:r>
              <a:rPr lang="cs-CZ" dirty="0"/>
              <a:t>1564 – smrt Ferdinanda</a:t>
            </a:r>
          </a:p>
        </p:txBody>
      </p:sp>
    </p:spTree>
    <p:extLst>
      <p:ext uri="{BB962C8B-B14F-4D97-AF65-F5344CB8AC3E}">
        <p14:creationId xmlns:p14="http://schemas.microsoft.com/office/powerpoint/2010/main" val="63505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1D9B2-BD72-4593-81C6-87E5EF1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0318"/>
            <a:ext cx="10515600" cy="884555"/>
          </a:xfrm>
        </p:spPr>
        <p:txBody>
          <a:bodyPr/>
          <a:lstStyle/>
          <a:p>
            <a:pPr algn="ctr"/>
            <a:r>
              <a:rPr lang="cs-CZ" dirty="0"/>
              <a:t>Maxmilián II.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76B19-3747-4C9D-9068-174E0939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4" y="95438"/>
            <a:ext cx="4404851" cy="58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8F5D3-DAEB-4853-B0C5-0ABE5942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Maxmilián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3F5EE-BE13-4F85-9BAE-312CC796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3" y="1622981"/>
            <a:ext cx="8946541" cy="489580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Ferdinand se ho snažil ušetřit vnitřním bojům</a:t>
            </a:r>
          </a:p>
          <a:p>
            <a:r>
              <a:rPr lang="cs-CZ" dirty="0"/>
              <a:t>1549 – stává se králem</a:t>
            </a:r>
          </a:p>
          <a:p>
            <a:r>
              <a:rPr lang="cs-CZ" dirty="0"/>
              <a:t>česká šlechta očekává lepší náboženské podmínky</a:t>
            </a:r>
          </a:p>
          <a:p>
            <a:r>
              <a:rPr lang="cs-CZ" dirty="0"/>
              <a:t>po roce 1547 – sankce pro města a část církve</a:t>
            </a:r>
          </a:p>
          <a:p>
            <a:r>
              <a:rPr lang="cs-CZ" dirty="0"/>
              <a:t>do Vídně přicházejí statisíce kop grošů, tolarů a zlatých rýnských</a:t>
            </a:r>
          </a:p>
          <a:p>
            <a:r>
              <a:rPr lang="cs-CZ" dirty="0"/>
              <a:t>cenová revoluce </a:t>
            </a:r>
          </a:p>
          <a:p>
            <a:r>
              <a:rPr lang="cs-CZ" dirty="0"/>
              <a:t>sněm 28. ledna 1573 - česká měnová reforma v roce 1573</a:t>
            </a:r>
          </a:p>
          <a:p>
            <a:r>
              <a:rPr lang="cs-CZ" dirty="0"/>
              <a:t>snaha se zbavit jiného oběživa (ze zahraničí)</a:t>
            </a:r>
          </a:p>
          <a:p>
            <a:r>
              <a:rPr lang="cs-CZ" dirty="0"/>
              <a:t>jedinou povolenou mincí ze zahraničí byly saské groše s andělem</a:t>
            </a:r>
          </a:p>
          <a:p>
            <a:r>
              <a:rPr lang="cs-CZ" dirty="0"/>
              <a:t>snaha vypátrat všechny </a:t>
            </a:r>
            <a:r>
              <a:rPr lang="cs-CZ" dirty="0" err="1"/>
              <a:t>dovozníky</a:t>
            </a:r>
            <a:endParaRPr lang="cs-CZ" dirty="0"/>
          </a:p>
          <a:p>
            <a:r>
              <a:rPr lang="cs-CZ" dirty="0"/>
              <a:t>císařský mandát – technické vlastnosti ražby</a:t>
            </a:r>
          </a:p>
          <a:p>
            <a:r>
              <a:rPr lang="cs-CZ" dirty="0"/>
              <a:t>2.3. 1577 – realizován až za Rudolfa II.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9AEA85-B568-43F5-80F6-767662048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376" y="1622981"/>
            <a:ext cx="3566521" cy="476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1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948</TotalTime>
  <Words>479</Words>
  <Application>Microsoft Office PowerPoint</Application>
  <PresentationFormat>Širokoúhlá obrazovka</PresentationFormat>
  <Paragraphs>80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-apple-system</vt:lpstr>
      <vt:lpstr>Arial</vt:lpstr>
      <vt:lpstr>Century Gothic</vt:lpstr>
      <vt:lpstr>Wingdings 3</vt:lpstr>
      <vt:lpstr>Ion</vt:lpstr>
      <vt:lpstr>Pokusy Habsburků o měnovou unifikaci v 16. stol</vt:lpstr>
      <vt:lpstr>    Ferdinand I. </vt:lpstr>
      <vt:lpstr>Ferdinand I.</vt:lpstr>
      <vt:lpstr>Ferdinand I.</vt:lpstr>
      <vt:lpstr>Prezentace aplikace PowerPoint</vt:lpstr>
      <vt:lpstr>Pražský groš a Ferdinand I. </vt:lpstr>
      <vt:lpstr>Ferdinand I.</vt:lpstr>
      <vt:lpstr>Maxmilián II.</vt:lpstr>
      <vt:lpstr>Maxmilián II.</vt:lpstr>
      <vt:lpstr>Rudolf II.</vt:lpstr>
      <vt:lpstr>Rudolf II.</vt:lpstr>
      <vt:lpstr>Matyáš Habsburksý</vt:lpstr>
      <vt:lpstr>Matyáš Habsburský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Pokusy Habsburků o měnovou unifikaci v 16. stol</dc:title>
  <dc:creator>Martin Kolačkovský</dc:creator>
  <cp:lastModifiedBy>Martin Kolačkovský</cp:lastModifiedBy>
  <cp:revision>14</cp:revision>
  <dcterms:created xsi:type="dcterms:W3CDTF">2020-10-26T18:02:34Z</dcterms:created>
  <dcterms:modified xsi:type="dcterms:W3CDTF">2020-10-27T09:50:39Z</dcterms:modified>
</cp:coreProperties>
</file>