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řábek, Vít" initials="JV" lastIdx="1" clrIdx="0">
    <p:extLst>
      <p:ext uri="{19B8F6BF-5375-455C-9EA6-DF929625EA0E}">
        <p15:presenceInfo xmlns:p15="http://schemas.microsoft.com/office/powerpoint/2012/main" userId="Jeřábek, Ví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B779D-9EA3-4FD1-8EAD-44C576B84533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B4F6-52D7-4D88-A0FA-93DFC31184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3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3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12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2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7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55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93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2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76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0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01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2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7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13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2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8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14D080-AEA5-41E7-A39A-58F297081E90}" type="datetimeFigureOut">
              <a:rPr lang="cs-CZ" smtClean="0"/>
              <a:t>18.10.2020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F3A42-CA4E-419D-8A45-EC164467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5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34B7B-621A-4552-B462-F4225CEC6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Stavovský odboj 1547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E369D8-F215-452E-B2E3-C9E5C1D50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723" y="6305547"/>
            <a:ext cx="6815669" cy="1320802"/>
          </a:xfrm>
        </p:spPr>
        <p:txBody>
          <a:bodyPr/>
          <a:lstStyle/>
          <a:p>
            <a:pPr algn="r"/>
            <a:r>
              <a:rPr lang="cs-CZ" dirty="0"/>
              <a:t>Vít Jeřábek</a:t>
            </a:r>
          </a:p>
        </p:txBody>
      </p:sp>
    </p:spTree>
    <p:extLst>
      <p:ext uri="{BB962C8B-B14F-4D97-AF65-F5344CB8AC3E}">
        <p14:creationId xmlns:p14="http://schemas.microsoft.com/office/powerpoint/2010/main" val="90229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669EF-5BE9-41E6-9D4C-AA96FD93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Potrestání a důsledky odboje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49276-6AE7-4974-B99E-F6003DE52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Král nechce do země vtrhnout vojensky a drancovat ji, ale trestat musí</a:t>
            </a:r>
          </a:p>
          <a:p>
            <a:r>
              <a:rPr lang="cs-CZ" dirty="0"/>
              <a:t>Setkává se s šlechtici v Litoměřicích, z jednání úplně vynechává městský stav</a:t>
            </a:r>
          </a:p>
          <a:p>
            <a:pPr lvl="1"/>
            <a:r>
              <a:rPr lang="cs-CZ" dirty="0"/>
              <a:t>Slibuje jim sněm, ale až po soudu těch, jež vedli odboj</a:t>
            </a:r>
          </a:p>
          <a:p>
            <a:r>
              <a:rPr lang="cs-CZ" dirty="0"/>
              <a:t>Obžalovává povstalce ze zrady, nelegálního vytvoření spolku, protiprávního svolání sněmu bez jeho souhlasu a především tvrdí, že urazili a pošlapali královský majestát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44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51EF1-DD0E-46EA-BB1A-776E79F1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Soud, trest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4BFF9-B3F2-44EF-AB4B-3EC837241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Praha chtěla nejdřív bojovat, král začal s ostřelováním – kapitulace a přijetí viny</a:t>
            </a:r>
          </a:p>
          <a:p>
            <a:r>
              <a:rPr lang="cs-CZ" dirty="0"/>
              <a:t>Soud – konaný na hradě </a:t>
            </a:r>
          </a:p>
          <a:p>
            <a:pPr lvl="1"/>
            <a:r>
              <a:rPr lang="cs-CZ" dirty="0"/>
              <a:t>Obžalovaní se nehájí, nechtějí se soudit s králem, doufají v jeho milost</a:t>
            </a:r>
          </a:p>
          <a:p>
            <a:pPr lvl="1"/>
            <a:r>
              <a:rPr lang="cs-CZ" dirty="0"/>
              <a:t>2 šlechtici popraveni, řada ztratila majetek, tresty stižená i Jednota bratrská</a:t>
            </a:r>
          </a:p>
          <a:p>
            <a:pPr lvl="1"/>
            <a:r>
              <a:rPr lang="cs-CZ" dirty="0"/>
              <a:t>Nejvíc potrestána města a hlavně Praha, někteří měšťané popraveni, Praha musí odevzdat všechny zbraně, soupisy majetku, města ztrácejí městská privilegia, odevzdávají cla a platí vyšší daně</a:t>
            </a:r>
          </a:p>
          <a:p>
            <a:r>
              <a:rPr lang="cs-CZ" dirty="0"/>
              <a:t>Po uplatnění práva útrpného se konali veřejné popravy</a:t>
            </a:r>
          </a:p>
        </p:txBody>
      </p:sp>
    </p:spTree>
    <p:extLst>
      <p:ext uri="{BB962C8B-B14F-4D97-AF65-F5344CB8AC3E}">
        <p14:creationId xmlns:p14="http://schemas.microsoft.com/office/powerpoint/2010/main" val="37128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B9680-7E40-481F-B41C-1CF328A4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Sněm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17219-B279-4C52-9469-977BE5204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Srpen 1547 král ruší spolek a zakazuje zakládání nových</a:t>
            </a:r>
          </a:p>
          <a:p>
            <a:r>
              <a:rPr lang="cs-CZ" dirty="0"/>
              <a:t>Král kontroluje sněmy i soudy, jejich artikule se stávají zákony</a:t>
            </a:r>
          </a:p>
          <a:p>
            <a:r>
              <a:rPr lang="cs-CZ" dirty="0"/>
              <a:t>Ferdinand posiluje svou autoritu, moc, ačkoli na některé požadavky šlechty přihlédl, potvrzuje znovu jen své pojetí a svůj výklad</a:t>
            </a:r>
          </a:p>
          <a:p>
            <a:r>
              <a:rPr lang="cs-CZ" dirty="0"/>
              <a:t>Nejvíc ztratila města – konec velké politické role Prahy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38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EB7F2-766F-4864-9DDD-87AC3D3D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/>
              <a:t>Použitá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31D023-7085-4315-BF96-88F67940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/>
              <a:t>Josef Petráň: Rok 1547 v českých dějinách, s. 5–10, in: Stavovský odboj roku 1547. První krize habsburské monarchie, Sborník příspěvků z konference konané v Pardubicích ve dnech 29. a 30. září 1997, </a:t>
            </a:r>
            <a:r>
              <a:rPr lang="cs-CZ" sz="1700" err="1"/>
              <a:t>ed</a:t>
            </a:r>
            <a:r>
              <a:rPr lang="cs-CZ" sz="1700"/>
              <a:t>. Petr Vorel, Pardubice-Praha 1999.</a:t>
            </a:r>
          </a:p>
          <a:p>
            <a:pPr>
              <a:lnSpc>
                <a:spcPct val="90000"/>
              </a:lnSpc>
            </a:pPr>
            <a:r>
              <a:rPr lang="cs-CZ" sz="1700"/>
              <a:t>Jaroslav Pánek: První krize habsburské monarchie, s. 11–28, in: tamtéž.</a:t>
            </a:r>
          </a:p>
          <a:p>
            <a:pPr>
              <a:lnSpc>
                <a:spcPct val="90000"/>
              </a:lnSpc>
            </a:pPr>
            <a:r>
              <a:rPr lang="cs-CZ" sz="1700"/>
              <a:t>Josef Válka: Konflikt české zemské obce s králem 1546–1547. Ferdinand a počátky absolutismu II., in: Časopis Matice moravské 125, 2006, s. 33–51.</a:t>
            </a:r>
          </a:p>
          <a:p>
            <a:pPr>
              <a:lnSpc>
                <a:spcPct val="90000"/>
              </a:lnSpc>
            </a:pPr>
            <a:r>
              <a:rPr lang="cs-CZ" sz="1700"/>
              <a:t>Josef Válka: Trest a obnova pořádku. Normalizace. Ferdinand a počátky absolutismu III., in: Časopis Matice moravské 125, 2006, s. 343–365.</a:t>
            </a:r>
          </a:p>
        </p:txBody>
      </p:sp>
      <p:pic>
        <p:nvPicPr>
          <p:cNvPr id="5" name="Obrázek 4" descr="Obsah obrázku text, fotka, muž, staré&#10;&#10;Popis byl vytvořen automaticky">
            <a:extLst>
              <a:ext uri="{FF2B5EF4-FFF2-40B4-BE49-F238E27FC236}">
                <a16:creationId xmlns:a16="http://schemas.microsoft.com/office/drawing/2014/main" id="{DC9BE1E7-2BF6-4C14-A4AD-27BC8C84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80" y="2701180"/>
            <a:ext cx="2020620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4359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B9AE6-6154-42E2-A881-883AAF2A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88B28-E3F7-4CA9-B9D1-B1FBC30DA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Situace před vypuknutím odboje v zemích Koruny</a:t>
            </a:r>
          </a:p>
          <a:p>
            <a:r>
              <a:rPr lang="cs-CZ" dirty="0"/>
              <a:t>Situace ve světě - císař a </a:t>
            </a:r>
            <a:r>
              <a:rPr lang="cs-CZ" dirty="0" err="1"/>
              <a:t>Šmalkaldská</a:t>
            </a:r>
            <a:r>
              <a:rPr lang="cs-CZ" dirty="0"/>
              <a:t> válka</a:t>
            </a:r>
          </a:p>
          <a:p>
            <a:r>
              <a:rPr lang="cs-CZ" dirty="0"/>
              <a:t>Motivace, příčiny a důvody povstání stavů proti králi</a:t>
            </a:r>
          </a:p>
          <a:p>
            <a:r>
              <a:rPr lang="cs-CZ" dirty="0"/>
              <a:t>Průběh odboje</a:t>
            </a:r>
          </a:p>
          <a:p>
            <a:r>
              <a:rPr lang="cs-CZ" dirty="0"/>
              <a:t>Potrestání a důsledky odboje</a:t>
            </a:r>
          </a:p>
        </p:txBody>
      </p:sp>
    </p:spTree>
    <p:extLst>
      <p:ext uri="{BB962C8B-B14F-4D97-AF65-F5344CB8AC3E}">
        <p14:creationId xmlns:p14="http://schemas.microsoft.com/office/powerpoint/2010/main" val="294416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1DC4032-1EBF-43F0-A045-DA2EC28F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C3952D2-34B1-4004-B10E-6D562E18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Situace před vypuknutím odboje v zemích Koruny</a:t>
            </a:r>
            <a:br>
              <a:rPr lang="cs-CZ" sz="2800"/>
            </a:br>
            <a:endParaRPr lang="cs-CZ" sz="2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6700F0-A132-4E69-86EC-E2226656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oblek, muž, stojící&#10;&#10;Popis byl vytvořen automaticky">
            <a:extLst>
              <a:ext uri="{FF2B5EF4-FFF2-40B4-BE49-F238E27FC236}">
                <a16:creationId xmlns:a16="http://schemas.microsoft.com/office/drawing/2014/main" id="{B2FEB011-D2FB-4216-9BD5-4028CFB6D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14" y="1410208"/>
            <a:ext cx="1958330" cy="38587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9EF08C-0CEB-490B-BB65-480687C1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99F65F-A3AA-4750-9843-B30C0B641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Král Ferdinand I. a jeho politika</a:t>
            </a:r>
          </a:p>
          <a:p>
            <a:pPr lvl="1"/>
            <a:r>
              <a:rPr lang="cs-CZ" dirty="0"/>
              <a:t>Snaha o absolutismus, centralizace</a:t>
            </a:r>
          </a:p>
          <a:p>
            <a:pPr lvl="1"/>
            <a:r>
              <a:rPr lang="cs-CZ" dirty="0"/>
              <a:t>Horní a mincovní regál   </a:t>
            </a:r>
          </a:p>
          <a:p>
            <a:pPr lvl="1"/>
            <a:r>
              <a:rPr lang="cs-CZ" dirty="0"/>
              <a:t>Snaha neoznačovat konflikty jako náboženské</a:t>
            </a:r>
          </a:p>
          <a:p>
            <a:r>
              <a:rPr lang="cs-CZ" dirty="0"/>
              <a:t>Stavy před rokem 1547</a:t>
            </a:r>
          </a:p>
          <a:p>
            <a:pPr lvl="1"/>
            <a:r>
              <a:rPr lang="cs-CZ" dirty="0"/>
              <a:t>Nejednotný postoj stavů (politicky, nábožensky)</a:t>
            </a:r>
          </a:p>
          <a:p>
            <a:pPr lvl="1"/>
            <a:r>
              <a:rPr lang="cs-CZ" dirty="0"/>
              <a:t>Hájí své svobody středověkými právy</a:t>
            </a:r>
          </a:p>
          <a:p>
            <a:pPr lvl="1"/>
            <a:r>
              <a:rPr lang="cs-CZ" dirty="0"/>
              <a:t>Stavy mají posílenou moc vládou slabých jagellonských králů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36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EC451D95-F442-41F5-B7F3-ADFF8BF52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28FF44-5F71-4BF9-90ED-EB781C44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cs-CZ" sz="2800" dirty="0"/>
              <a:t>Situace ve světě - císař a </a:t>
            </a:r>
            <a:r>
              <a:rPr lang="cs-CZ" sz="2800" dirty="0" err="1"/>
              <a:t>Šmalkaldská</a:t>
            </a:r>
            <a:r>
              <a:rPr lang="cs-CZ" sz="2800" dirty="0"/>
              <a:t> válka</a:t>
            </a:r>
            <a:br>
              <a:rPr lang="cs-CZ" sz="2400" dirty="0"/>
            </a:br>
            <a:endParaRPr lang="cs-CZ" sz="2400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93F3B5-23C9-4DE1-BF93-BBDEE177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20D0B4-769C-456D-A8BF-0182D7FF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28900"/>
            <a:ext cx="3660057" cy="3246967"/>
          </a:xfrm>
        </p:spPr>
        <p:txBody>
          <a:bodyPr>
            <a:normAutofit/>
          </a:bodyPr>
          <a:lstStyle/>
          <a:p>
            <a:r>
              <a:rPr lang="cs-CZ" sz="1800" dirty="0"/>
              <a:t>Císař Karel V. i jeho bratr Ferdinand odmítají tvrzení o náboženské válce</a:t>
            </a:r>
          </a:p>
          <a:p>
            <a:r>
              <a:rPr lang="cs-CZ" sz="1800" dirty="0"/>
              <a:t>Ferdinand I. podepisuje v říši smlouvy na ochranu katolické víry (Bavorsko, Salcburk, Řezno)</a:t>
            </a:r>
          </a:p>
          <a:p>
            <a:r>
              <a:rPr lang="cs-CZ" sz="1800" dirty="0"/>
              <a:t>Jan Fridrich i Mořic Saský žádají o posily: Česko-Saská smlouva. Stavové nevědí, kterému Saskému kurfiřtovi mají vyslat pomoc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DAFAD1AF-13CF-4287-A24C-8579E5DDC7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r="2" b="8803"/>
          <a:stretch/>
        </p:blipFill>
        <p:spPr>
          <a:xfrm>
            <a:off x="5418668" y="876076"/>
            <a:ext cx="5706532" cy="510584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037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3145C6-2FFA-484C-8AF6-1DB1F8EF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229A91-3E1C-4A3E-946B-503FF14A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Počátek odboje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BB4822-1AD2-44E2-9C81-900FC60C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už, osoba, nošení, hledání&#10;&#10;Popis byl vytvořen automaticky">
            <a:extLst>
              <a:ext uri="{FF2B5EF4-FFF2-40B4-BE49-F238E27FC236}">
                <a16:creationId xmlns:a16="http://schemas.microsoft.com/office/drawing/2014/main" id="{9D0B2F6B-8A43-4AD1-9C3A-55F43F75F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r="2660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FAA61A-D498-4DC0-A576-27B562DDB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4C2B6-3457-4937-8A49-7FFD2EC40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r>
              <a:rPr lang="cs-CZ" dirty="0"/>
              <a:t>Král svolává dvakrát zemskou hotovost</a:t>
            </a:r>
          </a:p>
          <a:p>
            <a:pPr lvl="1"/>
            <a:r>
              <a:rPr lang="cs-CZ" dirty="0"/>
              <a:t>1546 na Sněmu v Praze, stavové se scházejí neochotně, někdo mobilizaci odmítl úplně - zrušení akce </a:t>
            </a:r>
          </a:p>
          <a:p>
            <a:pPr lvl="1"/>
            <a:r>
              <a:rPr lang="cs-CZ" dirty="0"/>
              <a:t>1547 Jan Fridrich úspěšně bojuje v Sasku – Ferdinand svolává hotovost znovu. Stavové otevřeně vypovídají královy poslušnost a chtějí sněm v Litoměřicích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75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3145C6-2FFA-484C-8AF6-1DB1F8EF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606481-EBE6-434E-A5AF-9DA3F66A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dirty="0"/>
              <a:t>Důvody stavovské neposlušnosti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B4822-1AD2-44E2-9C81-900FC60C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blečení, staré, vsedě, hnědá&#10;&#10;Popis byl vytvořen automaticky">
            <a:extLst>
              <a:ext uri="{FF2B5EF4-FFF2-40B4-BE49-F238E27FC236}">
                <a16:creationId xmlns:a16="http://schemas.microsoft.com/office/drawing/2014/main" id="{B3B4D133-5AA6-488A-95A0-B837FF6F0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r="13026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FAA61A-D498-4DC0-A576-27B562DDB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95C4FE-D687-43B3-A696-69A2B90F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Sepsané v listu pražských obcí králi</a:t>
            </a:r>
          </a:p>
          <a:p>
            <a:pPr lvl="1"/>
            <a:r>
              <a:rPr lang="cs-CZ" dirty="0"/>
              <a:t>1. Jsou příliš zatíženi daněmi (válka s Tureckem)</a:t>
            </a:r>
          </a:p>
          <a:p>
            <a:pPr lvl="1"/>
            <a:r>
              <a:rPr lang="cs-CZ" dirty="0"/>
              <a:t>2. Nechtějí vést náboženskou válku proti Janovi</a:t>
            </a:r>
          </a:p>
          <a:p>
            <a:pPr lvl="1"/>
            <a:r>
              <a:rPr lang="cs-CZ" dirty="0"/>
              <a:t>3. Král svolal zem. hotovost bez sněmu a dohody</a:t>
            </a:r>
          </a:p>
          <a:p>
            <a:pPr lvl="1"/>
            <a:r>
              <a:rPr lang="cs-CZ" dirty="0"/>
              <a:t>4. </a:t>
            </a:r>
            <a:r>
              <a:rPr lang="cs-CZ" dirty="0" err="1"/>
              <a:t>Šmalkaldští</a:t>
            </a:r>
            <a:r>
              <a:rPr lang="cs-CZ" dirty="0"/>
              <a:t> válku nezačali</a:t>
            </a:r>
          </a:p>
          <a:p>
            <a:r>
              <a:rPr lang="cs-CZ" dirty="0"/>
              <a:t>Ferdinand se hájí v Litoměřicích</a:t>
            </a:r>
          </a:p>
          <a:p>
            <a:pPr lvl="1"/>
            <a:r>
              <a:rPr lang="cs-CZ" dirty="0"/>
              <a:t>Tvrdí, že na sněm nebyl čas, potřebuje tradiční poslušnost k majestátu </a:t>
            </a:r>
          </a:p>
          <a:p>
            <a:pPr lvl="1"/>
            <a:r>
              <a:rPr lang="cs-CZ" dirty="0"/>
              <a:t>Část stavů řečí přesvědčil, část se vrací do Prahy </a:t>
            </a:r>
          </a:p>
        </p:txBody>
      </p:sp>
    </p:spTree>
    <p:extLst>
      <p:ext uri="{BB962C8B-B14F-4D97-AF65-F5344CB8AC3E}">
        <p14:creationId xmlns:p14="http://schemas.microsoft.com/office/powerpoint/2010/main" val="353062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3145C6-2FFA-484C-8AF6-1DB1F8EFA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0AB235-9715-4932-8861-854055B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r>
              <a:rPr lang="cs-CZ" sz="4100" dirty="0"/>
              <a:t>Založení spolku – dvojvládí v Praze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BB4822-1AD2-44E2-9C81-900FC60C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vsedě, staré, muž, kůže&#10;&#10;Popis byl vytvořen automaticky">
            <a:extLst>
              <a:ext uri="{FF2B5EF4-FFF2-40B4-BE49-F238E27FC236}">
                <a16:creationId xmlns:a16="http://schemas.microsoft.com/office/drawing/2014/main" id="{96CA4F27-4BD5-4F08-B6F5-7B76697370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374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FAA61A-D498-4DC0-A576-27B562DDB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A9753E-76EF-4C72-AB7C-25A5FF68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 fontScale="92500"/>
          </a:bodyPr>
          <a:lstStyle/>
          <a:p>
            <a:r>
              <a:rPr lang="cs-CZ" dirty="0"/>
              <a:t>Odboj proti králi se schází v Praze</a:t>
            </a:r>
          </a:p>
          <a:p>
            <a:pPr lvl="1"/>
            <a:r>
              <a:rPr lang="cs-CZ" dirty="0"/>
              <a:t>Uzavírají početný spolek na ochranu stavovských svobod</a:t>
            </a:r>
          </a:p>
          <a:p>
            <a:pPr lvl="1"/>
            <a:r>
              <a:rPr lang="cs-CZ" dirty="0"/>
              <a:t>V čele hlavní diplomat Vilém </a:t>
            </a:r>
            <a:r>
              <a:rPr lang="cs-CZ" dirty="0" err="1"/>
              <a:t>Křinecký</a:t>
            </a:r>
            <a:r>
              <a:rPr lang="cs-CZ" dirty="0"/>
              <a:t> z Ronova, aktivní je i Jednota bratrská</a:t>
            </a:r>
          </a:p>
          <a:p>
            <a:pPr lvl="1"/>
            <a:r>
              <a:rPr lang="cs-CZ" dirty="0"/>
              <a:t>Stavové chtějí:</a:t>
            </a:r>
          </a:p>
          <a:p>
            <a:pPr lvl="2"/>
            <a:r>
              <a:rPr lang="cs-CZ" dirty="0"/>
              <a:t>Konkretizovat svobody a suverenitu stavů</a:t>
            </a:r>
          </a:p>
          <a:p>
            <a:pPr lvl="2"/>
            <a:r>
              <a:rPr lang="cs-CZ" dirty="0"/>
              <a:t>Královskou komoru pod svou svrchovaností</a:t>
            </a:r>
          </a:p>
          <a:p>
            <a:pPr lvl="2"/>
            <a:r>
              <a:rPr lang="cs-CZ" dirty="0"/>
              <a:t>Zbavit krále úplné suverenity nad soudci</a:t>
            </a:r>
          </a:p>
        </p:txBody>
      </p:sp>
    </p:spTree>
    <p:extLst>
      <p:ext uri="{BB962C8B-B14F-4D97-AF65-F5344CB8AC3E}">
        <p14:creationId xmlns:p14="http://schemas.microsoft.com/office/powerpoint/2010/main" val="354339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2D7949F-F7AD-4D72-9C9D-4FF1086C8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FAD059-F800-4DBF-AFE3-E2C93691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Průběh odboje</a:t>
            </a:r>
            <a:br>
              <a:rPr lang="cs-CZ" sz="4100"/>
            </a:br>
            <a:endParaRPr lang="cs-CZ" sz="4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BBD5AE-06A5-42CD-88F2-7CCF8719E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769C3905-5378-495F-AC2F-AC51D2DE4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r="4" b="469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E43B92-4F7A-45DF-BBDC-84EBC37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E38FAD-8906-4DB5-A457-F60BB3FF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Stavové svolávají svou hotovost k případné obraně hranic</a:t>
            </a:r>
          </a:p>
          <a:p>
            <a:r>
              <a:rPr lang="cs-CZ" dirty="0"/>
              <a:t>Král posílá do Prahy delegáty, kde vysvětluje svůj postup, uzná stavům svobody, pokud rozpustí armádu a spolek</a:t>
            </a:r>
          </a:p>
          <a:p>
            <a:r>
              <a:rPr lang="cs-CZ" dirty="0"/>
              <a:t>Stavy mu odpovídají a hají své kroky, jako obhajobu svobod. Chtějí po králi, aby v míru ukončil válku v Sasku</a:t>
            </a:r>
          </a:p>
        </p:txBody>
      </p:sp>
    </p:spTree>
    <p:extLst>
      <p:ext uri="{BB962C8B-B14F-4D97-AF65-F5344CB8AC3E}">
        <p14:creationId xmlns:p14="http://schemas.microsoft.com/office/powerpoint/2010/main" val="390061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451D95-F442-41F5-B7F3-ADFF8BF52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5236010-4FF3-44D5-B623-F3F2ADC1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38526"/>
            <a:ext cx="3660056" cy="1325373"/>
          </a:xfrm>
        </p:spPr>
        <p:txBody>
          <a:bodyPr anchor="b">
            <a:normAutofit/>
          </a:bodyPr>
          <a:lstStyle/>
          <a:p>
            <a:r>
              <a:rPr lang="cs-CZ" sz="2400" dirty="0"/>
              <a:t>Průběh </a:t>
            </a:r>
            <a:r>
              <a:rPr lang="cs-CZ" sz="2400" dirty="0" err="1"/>
              <a:t>Šmalkaldské</a:t>
            </a:r>
            <a:r>
              <a:rPr lang="cs-CZ" sz="2400" dirty="0"/>
              <a:t> války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93F3B5-23C9-4DE1-BF93-BBDEE177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840910-80EF-49FA-9E40-70B97317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cs-CZ" sz="1800" dirty="0"/>
              <a:t>Jan Fridrich je zajat po </a:t>
            </a:r>
            <a:r>
              <a:rPr lang="cs-CZ" sz="1800" b="1" dirty="0"/>
              <a:t>drtivé porážce </a:t>
            </a:r>
            <a:r>
              <a:rPr lang="cs-CZ" sz="1800" b="1" dirty="0" err="1"/>
              <a:t>Šmalkaldských</a:t>
            </a:r>
            <a:r>
              <a:rPr lang="cs-CZ" sz="1800" b="1" dirty="0"/>
              <a:t> v bitvě u </a:t>
            </a:r>
            <a:r>
              <a:rPr lang="cs-CZ" sz="1800" b="1" dirty="0" err="1"/>
              <a:t>Mühlbergu</a:t>
            </a:r>
            <a:r>
              <a:rPr lang="cs-CZ" sz="1800" b="1" dirty="0"/>
              <a:t> </a:t>
            </a:r>
            <a:r>
              <a:rPr lang="cs-CZ" sz="1800" dirty="0"/>
              <a:t>(24.4.1547)</a:t>
            </a:r>
          </a:p>
          <a:p>
            <a:r>
              <a:rPr lang="cs-CZ" sz="1800" dirty="0"/>
              <a:t>Nejistota českých stavů, někteří prchají z Prahy, spolek neví, co bude dál</a:t>
            </a:r>
          </a:p>
          <a:p>
            <a:r>
              <a:rPr lang="cs-CZ" sz="1800" dirty="0"/>
              <a:t>Ferdinand rozmýšlí další postup, zdržuje se v říši, chce situaci využít pro posílení své královské moci</a:t>
            </a:r>
            <a:endParaRPr lang="en-US" sz="1800" dirty="0"/>
          </a:p>
        </p:txBody>
      </p:sp>
      <p:pic>
        <p:nvPicPr>
          <p:cNvPr id="5" name="Zástupný obsah 4" descr="Obsah obrázku voda, pták&#10;&#10;Popis byl vytvořen automaticky">
            <a:extLst>
              <a:ext uri="{FF2B5EF4-FFF2-40B4-BE49-F238E27FC236}">
                <a16:creationId xmlns:a16="http://schemas.microsoft.com/office/drawing/2014/main" id="{1173C428-BAD0-451F-915A-57B0C583F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r="36" b="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44718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766</Words>
  <Application>Microsoft Office PowerPoint</Application>
  <PresentationFormat>Širokoúhlá obrazovka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Organika</vt:lpstr>
      <vt:lpstr>Stavovský odboj 1547</vt:lpstr>
      <vt:lpstr>Osnova prezentace</vt:lpstr>
      <vt:lpstr>Situace před vypuknutím odboje v zemích Koruny </vt:lpstr>
      <vt:lpstr>Situace ve světě - císař a Šmalkaldská válka </vt:lpstr>
      <vt:lpstr>Počátek odboje </vt:lpstr>
      <vt:lpstr>Důvody stavovské neposlušnosti</vt:lpstr>
      <vt:lpstr>Založení spolku – dvojvládí v Praze</vt:lpstr>
      <vt:lpstr>Průběh odboje </vt:lpstr>
      <vt:lpstr>Průběh Šmalkaldské války</vt:lpstr>
      <vt:lpstr>Potrestání a důsledky odboje</vt:lpstr>
      <vt:lpstr>Soud, trest</vt:lpstr>
      <vt:lpstr>Sněm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Stavovský odboj 1547</dc:title>
  <dc:creator>Jeřábek, Vít</dc:creator>
  <cp:lastModifiedBy>Jeřábek, Vít</cp:lastModifiedBy>
  <cp:revision>2</cp:revision>
  <dcterms:created xsi:type="dcterms:W3CDTF">2020-10-18T09:46:17Z</dcterms:created>
  <dcterms:modified xsi:type="dcterms:W3CDTF">2020-10-18T14:09:59Z</dcterms:modified>
</cp:coreProperties>
</file>