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4" r:id="rId3"/>
    <p:sldId id="272" r:id="rId4"/>
    <p:sldId id="259" r:id="rId5"/>
    <p:sldId id="263" r:id="rId6"/>
    <p:sldId id="261" r:id="rId7"/>
    <p:sldId id="262" r:id="rId8"/>
    <p:sldId id="257" r:id="rId9"/>
    <p:sldId id="258" r:id="rId10"/>
    <p:sldId id="260" r:id="rId11"/>
    <p:sldId id="265" r:id="rId12"/>
    <p:sldId id="266" r:id="rId13"/>
    <p:sldId id="274" r:id="rId14"/>
    <p:sldId id="273" r:id="rId15"/>
    <p:sldId id="285" r:id="rId16"/>
    <p:sldId id="275" r:id="rId17"/>
    <p:sldId id="276" r:id="rId18"/>
    <p:sldId id="277" r:id="rId19"/>
    <p:sldId id="305" r:id="rId20"/>
    <p:sldId id="306" r:id="rId21"/>
    <p:sldId id="307" r:id="rId22"/>
    <p:sldId id="308" r:id="rId23"/>
    <p:sldId id="278" r:id="rId24"/>
    <p:sldId id="279" r:id="rId25"/>
    <p:sldId id="280" r:id="rId26"/>
    <p:sldId id="267" r:id="rId27"/>
    <p:sldId id="268" r:id="rId28"/>
    <p:sldId id="270" r:id="rId29"/>
    <p:sldId id="271" r:id="rId30"/>
    <p:sldId id="304" r:id="rId31"/>
    <p:sldId id="269" r:id="rId32"/>
    <p:sldId id="281" r:id="rId33"/>
    <p:sldId id="282" r:id="rId34"/>
    <p:sldId id="303" r:id="rId35"/>
    <p:sldId id="283" r:id="rId36"/>
    <p:sldId id="284" r:id="rId37"/>
    <p:sldId id="286" r:id="rId38"/>
    <p:sldId id="287" r:id="rId39"/>
    <p:sldId id="288" r:id="rId40"/>
    <p:sldId id="289" r:id="rId41"/>
    <p:sldId id="290" r:id="rId42"/>
    <p:sldId id="291" r:id="rId43"/>
    <p:sldId id="293" r:id="rId44"/>
    <p:sldId id="294" r:id="rId45"/>
    <p:sldId id="292" r:id="rId46"/>
    <p:sldId id="295" r:id="rId47"/>
    <p:sldId id="296" r:id="rId48"/>
    <p:sldId id="297" r:id="rId49"/>
    <p:sldId id="298" r:id="rId50"/>
    <p:sldId id="299" r:id="rId51"/>
    <p:sldId id="300" r:id="rId52"/>
    <p:sldId id="301" r:id="rId53"/>
    <p:sldId id="302"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E2BFBB-B9D1-47D2-AB9C-9173F54435C3}" v="1" dt="2020-04-27T16:36:15.474"/>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8BE2BFBB-B9D1-47D2-AB9C-9173F54435C3}"/>
    <pc:docChg chg="modSld">
      <pc:chgData name="" userId="" providerId="" clId="Web-{8BE2BFBB-B9D1-47D2-AB9C-9173F54435C3}" dt="2020-04-27T16:36:21.052" v="1" actId="1076"/>
      <pc:docMkLst>
        <pc:docMk/>
      </pc:docMkLst>
      <pc:sldChg chg="modSp">
        <pc:chgData name="" userId="" providerId="" clId="Web-{8BE2BFBB-B9D1-47D2-AB9C-9173F54435C3}" dt="2020-04-27T16:36:21.052" v="1" actId="1076"/>
        <pc:sldMkLst>
          <pc:docMk/>
          <pc:sldMk cId="1118957160" sldId="263"/>
        </pc:sldMkLst>
        <pc:spChg chg="mod">
          <ac:chgData name="" userId="" providerId="" clId="Web-{8BE2BFBB-B9D1-47D2-AB9C-9173F54435C3}" dt="2020-04-27T16:36:21.052" v="1" actId="1076"/>
          <ac:spMkLst>
            <pc:docMk/>
            <pc:sldMk cId="1118957160" sldId="263"/>
            <ac:spMk id="3" creationId="{D714DB32-F966-45CD-8BA4-7A15BF7D2B2B}"/>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cs-CZ"/>
              <a:t>Kliknutím lze upravit styl.</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dirty="0"/>
              <a:t>Kliknutím na ikonu přidáte obrázek.</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cs-CZ"/>
              <a:t>Kliknutím lze upravit styl.</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cs-CZ"/>
              <a:t>Kliknutím lze upravit styl.</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t>4/27/2020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cs-CZ"/>
              <a:t>Kliknutím lze upravit styl.</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dirty="0"/>
              <a:t>Kliknutím na ikonu přidáte obrázek.</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dirty="0"/>
              <a:t>Kliknutím na ikonu přidáte obrázek.</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dirty="0"/>
              <a:t>Kliknutím na ikonu přidáte obrázek.</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t>4/27/2020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cs-CZ"/>
              <a:t>Kliknutím lze upravit styl.</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cs-CZ"/>
              <a:t>Kliknutím lze upravit styl.</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48A87A34-81AB-432B-8DAE-1953F412C126}" type="datetimeFigureOut">
              <a:rPr lang="en-US" dirty="0"/>
              <a:t>4/27/2020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cs-CZ"/>
              <a:t>Kliknutím lze upravit styl.</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cs-CZ"/>
              <a:t>Kliknutím lze upravit styl.</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Content Placeholder 3"/>
          <p:cNvSpPr>
            <a:spLocks noGrp="1"/>
          </p:cNvSpPr>
          <p:nvPr>
            <p:ph sz="quarter" idx="13"/>
          </p:nvPr>
        </p:nvSpPr>
        <p:spPr>
          <a:xfrm>
            <a:off x="913774" y="3051012"/>
            <a:ext cx="5106027" cy="274018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3" name="Content Placeholder 5"/>
          <p:cNvSpPr>
            <a:spLocks noGrp="1"/>
          </p:cNvSpPr>
          <p:nvPr>
            <p:ph sz="quarter" idx="14"/>
          </p:nvPr>
        </p:nvSpPr>
        <p:spPr>
          <a:xfrm>
            <a:off x="6172200" y="3051012"/>
            <a:ext cx="5105401" cy="2740187"/>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4/27/2020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cs-CZ"/>
              <a:t>Kliknutím lze upravit styl.</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dirty="0"/>
              <a:t>Kliknutím na ikonu přidáte obrázek.</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t>4/27/2020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4/27/2020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8.pn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A0506E-0397-4F50-A3B7-B3A61F6E65E8}"/>
              </a:ext>
            </a:extLst>
          </p:cNvPr>
          <p:cNvSpPr>
            <a:spLocks noGrp="1"/>
          </p:cNvSpPr>
          <p:nvPr>
            <p:ph type="ctrTitle"/>
          </p:nvPr>
        </p:nvSpPr>
        <p:spPr/>
        <p:txBody>
          <a:bodyPr/>
          <a:lstStyle/>
          <a:p>
            <a:r>
              <a:rPr lang="cs-CZ" dirty="0"/>
              <a:t>Jazyková cvičení IV</a:t>
            </a:r>
          </a:p>
        </p:txBody>
      </p:sp>
      <p:sp>
        <p:nvSpPr>
          <p:cNvPr id="3" name="Podnadpis 2">
            <a:extLst>
              <a:ext uri="{FF2B5EF4-FFF2-40B4-BE49-F238E27FC236}">
                <a16:creationId xmlns:a16="http://schemas.microsoft.com/office/drawing/2014/main" id="{5C9927D0-F047-4554-B6A1-FC177B2C8318}"/>
              </a:ext>
            </a:extLst>
          </p:cNvPr>
          <p:cNvSpPr>
            <a:spLocks noGrp="1"/>
          </p:cNvSpPr>
          <p:nvPr>
            <p:ph type="subTitle" idx="1"/>
          </p:nvPr>
        </p:nvSpPr>
        <p:spPr/>
        <p:txBody>
          <a:bodyPr/>
          <a:lstStyle/>
          <a:p>
            <a:pPr lvl="0">
              <a:buClr>
                <a:prstClr val="black"/>
              </a:buClr>
            </a:pPr>
            <a:r>
              <a:rPr lang="ru-RU" sz="4800" dirty="0">
                <a:solidFill>
                  <a:srgbClr val="C00000"/>
                </a:solidFill>
              </a:rPr>
              <a:t>Здоровье и спорт</a:t>
            </a:r>
            <a:endParaRPr lang="cs-CZ" sz="4800" dirty="0">
              <a:solidFill>
                <a:srgbClr val="C00000"/>
              </a:solidFill>
            </a:endParaRPr>
          </a:p>
          <a:p>
            <a:endParaRPr lang="cs-CZ" dirty="0"/>
          </a:p>
        </p:txBody>
      </p:sp>
    </p:spTree>
    <p:extLst>
      <p:ext uri="{BB962C8B-B14F-4D97-AF65-F5344CB8AC3E}">
        <p14:creationId xmlns:p14="http://schemas.microsoft.com/office/powerpoint/2010/main" val="3502726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8B9754D-D625-4FA5-A4BD-C350205E2E2E}"/>
              </a:ext>
            </a:extLst>
          </p:cNvPr>
          <p:cNvPicPr>
            <a:picLocks noChangeAspect="1"/>
          </p:cNvPicPr>
          <p:nvPr/>
        </p:nvPicPr>
        <p:blipFill>
          <a:blip r:embed="rId2"/>
          <a:stretch>
            <a:fillRect/>
          </a:stretch>
        </p:blipFill>
        <p:spPr>
          <a:xfrm>
            <a:off x="1426829" y="0"/>
            <a:ext cx="9184377" cy="6744929"/>
          </a:xfrm>
          <a:prstGeom prst="rect">
            <a:avLst/>
          </a:prstGeom>
        </p:spPr>
      </p:pic>
    </p:spTree>
    <p:extLst>
      <p:ext uri="{BB962C8B-B14F-4D97-AF65-F5344CB8AC3E}">
        <p14:creationId xmlns:p14="http://schemas.microsoft.com/office/powerpoint/2010/main" val="3709978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9A3335A-426E-4C15-9794-DBFAAA1DAE64}"/>
              </a:ext>
            </a:extLst>
          </p:cNvPr>
          <p:cNvPicPr>
            <a:picLocks noChangeAspect="1"/>
          </p:cNvPicPr>
          <p:nvPr/>
        </p:nvPicPr>
        <p:blipFill>
          <a:blip r:embed="rId2"/>
          <a:stretch>
            <a:fillRect/>
          </a:stretch>
        </p:blipFill>
        <p:spPr>
          <a:xfrm>
            <a:off x="1186296" y="0"/>
            <a:ext cx="9685666" cy="6764593"/>
          </a:xfrm>
          <a:prstGeom prst="rect">
            <a:avLst/>
          </a:prstGeom>
        </p:spPr>
      </p:pic>
    </p:spTree>
    <p:extLst>
      <p:ext uri="{BB962C8B-B14F-4D97-AF65-F5344CB8AC3E}">
        <p14:creationId xmlns:p14="http://schemas.microsoft.com/office/powerpoint/2010/main" val="2785453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7F9E35D-F5AC-4B0C-A584-752BD23F2847}"/>
              </a:ext>
            </a:extLst>
          </p:cNvPr>
          <p:cNvPicPr>
            <a:picLocks noChangeAspect="1"/>
          </p:cNvPicPr>
          <p:nvPr/>
        </p:nvPicPr>
        <p:blipFill>
          <a:blip r:embed="rId2"/>
          <a:stretch>
            <a:fillRect/>
          </a:stretch>
        </p:blipFill>
        <p:spPr>
          <a:xfrm>
            <a:off x="-1" y="0"/>
            <a:ext cx="9341799" cy="5476568"/>
          </a:xfrm>
          <a:prstGeom prst="rect">
            <a:avLst/>
          </a:prstGeom>
        </p:spPr>
      </p:pic>
      <p:pic>
        <p:nvPicPr>
          <p:cNvPr id="4" name="Obrázek 3">
            <a:extLst>
              <a:ext uri="{FF2B5EF4-FFF2-40B4-BE49-F238E27FC236}">
                <a16:creationId xmlns:a16="http://schemas.microsoft.com/office/drawing/2014/main" id="{C5D56839-6D6A-451D-BD2D-6DAEDEFC8930}"/>
              </a:ext>
            </a:extLst>
          </p:cNvPr>
          <p:cNvPicPr>
            <a:picLocks noChangeAspect="1"/>
          </p:cNvPicPr>
          <p:nvPr/>
        </p:nvPicPr>
        <p:blipFill>
          <a:blip r:embed="rId3"/>
          <a:stretch>
            <a:fillRect/>
          </a:stretch>
        </p:blipFill>
        <p:spPr>
          <a:xfrm>
            <a:off x="6790000" y="-1"/>
            <a:ext cx="5402001" cy="3942736"/>
          </a:xfrm>
          <a:prstGeom prst="rect">
            <a:avLst/>
          </a:prstGeom>
        </p:spPr>
      </p:pic>
    </p:spTree>
    <p:extLst>
      <p:ext uri="{BB962C8B-B14F-4D97-AF65-F5344CB8AC3E}">
        <p14:creationId xmlns:p14="http://schemas.microsoft.com/office/powerpoint/2010/main" val="3730394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DFA768F6-141A-40DF-A4F8-9573A4E1C1EA}"/>
              </a:ext>
            </a:extLst>
          </p:cNvPr>
          <p:cNvSpPr/>
          <p:nvPr/>
        </p:nvSpPr>
        <p:spPr>
          <a:xfrm>
            <a:off x="0" y="733881"/>
            <a:ext cx="12192000" cy="5632311"/>
          </a:xfrm>
          <a:prstGeom prst="rect">
            <a:avLst/>
          </a:prstGeom>
        </p:spPr>
        <p:txBody>
          <a:bodyPr wrap="square">
            <a:spAutoFit/>
          </a:bodyPr>
          <a:lstStyle/>
          <a:p>
            <a:pPr algn="just"/>
            <a:r>
              <a:rPr lang="ru-RU" sz="2000" b="1" dirty="0"/>
              <a:t>Онкологические заболевания</a:t>
            </a:r>
          </a:p>
          <a:p>
            <a:pPr algn="just"/>
            <a:r>
              <a:rPr lang="ru-RU" sz="2000" dirty="0"/>
              <a:t>Рак стал одной из самых распространенных причин смерти жителей планеты. С каждым годом число больных онкологическими заболеваниями возрастает. Ученые так и не дали однозначного ответа, что же именно вызывает рак. Но с уверенностью можно сказать, что к этим болезням приводит плохая экология, радиация и большое количество ультрафиолета в среде, канцерогенные вещества, некоторые вирусы. Страшно признавать, но сегодня рак значительно «помолодел». Онкологическими заболеваниями все чаще болеют молодые люди и дети.</a:t>
            </a:r>
          </a:p>
          <a:p>
            <a:pPr algn="just"/>
            <a:endParaRPr lang="ru-RU" sz="2000" dirty="0"/>
          </a:p>
          <a:p>
            <a:pPr algn="just"/>
            <a:r>
              <a:rPr lang="ru-RU" sz="2000" b="1" dirty="0"/>
              <a:t>Депрессия</a:t>
            </a:r>
          </a:p>
          <a:p>
            <a:pPr algn="just"/>
            <a:r>
              <a:rPr lang="ru-RU" sz="2000" dirty="0"/>
              <a:t>Депрессия заболевание не новое. О ней знали еще в античные времена и называли «меланхолией». Но такого распространения, как сейчас, депрессия не знала никогда. На это расстройство страдают люди независимо от возраста и материального положения. Современное общество ставит человека в жесткие рамки. Мы постоянно бежим, спешим, кому-то что-то постоянно должны. Бешеный ритм жизни отнимает много физических и моральных сил. Люди, которые страдают депрессией, постоянно ощущают усталость, грустят, перестают радоваться жизни, часто разрывают контакты с друзьями, пытаются спрятаться от всего мира. Частыми спутниками этого недуга становятся алкоголизм, наркомания и всяческие фобии. Женщины вдвое чаще страдают от депрессии, чем мужчины. Физиологические проявления депрессии проявляются также в нарушении сна и аппетита, снижения энергии, боли в теле.</a:t>
            </a:r>
          </a:p>
        </p:txBody>
      </p:sp>
      <p:pic>
        <p:nvPicPr>
          <p:cNvPr id="3" name="Obrázek 2">
            <a:extLst>
              <a:ext uri="{FF2B5EF4-FFF2-40B4-BE49-F238E27FC236}">
                <a16:creationId xmlns:a16="http://schemas.microsoft.com/office/drawing/2014/main" id="{D978FA00-C522-4589-B840-02E0EA3286ED}"/>
              </a:ext>
            </a:extLst>
          </p:cNvPr>
          <p:cNvPicPr>
            <a:picLocks noChangeAspect="1"/>
          </p:cNvPicPr>
          <p:nvPr/>
        </p:nvPicPr>
        <p:blipFill>
          <a:blip r:embed="rId2"/>
          <a:stretch>
            <a:fillRect/>
          </a:stretch>
        </p:blipFill>
        <p:spPr>
          <a:xfrm>
            <a:off x="3904207" y="197387"/>
            <a:ext cx="4206605" cy="536494"/>
          </a:xfrm>
          <a:prstGeom prst="rect">
            <a:avLst/>
          </a:prstGeom>
        </p:spPr>
      </p:pic>
    </p:spTree>
    <p:extLst>
      <p:ext uri="{BB962C8B-B14F-4D97-AF65-F5344CB8AC3E}">
        <p14:creationId xmlns:p14="http://schemas.microsoft.com/office/powerpoint/2010/main" val="1696174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CC5C6A74-4B44-4D84-A81A-797D71D2B3AC}"/>
              </a:ext>
            </a:extLst>
          </p:cNvPr>
          <p:cNvSpPr/>
          <p:nvPr/>
        </p:nvSpPr>
        <p:spPr>
          <a:xfrm>
            <a:off x="0" y="0"/>
            <a:ext cx="12192000" cy="7171194"/>
          </a:xfrm>
          <a:prstGeom prst="rect">
            <a:avLst/>
          </a:prstGeom>
        </p:spPr>
        <p:txBody>
          <a:bodyPr wrap="square">
            <a:spAutoFit/>
          </a:bodyPr>
          <a:lstStyle/>
          <a:p>
            <a:pPr algn="just"/>
            <a:r>
              <a:rPr lang="ru-RU" sz="2000" b="1" dirty="0"/>
              <a:t>Аллергия</a:t>
            </a:r>
          </a:p>
          <a:p>
            <a:pPr algn="just"/>
            <a:r>
              <a:rPr lang="ru-RU" sz="2000" dirty="0"/>
              <a:t>Этот термин вывел венский педиатр </a:t>
            </a:r>
            <a:r>
              <a:rPr lang="ru-RU" sz="2000" dirty="0" err="1"/>
              <a:t>Клеменс</a:t>
            </a:r>
            <a:r>
              <a:rPr lang="ru-RU" sz="2000" dirty="0"/>
              <a:t> Фон </a:t>
            </a:r>
            <a:r>
              <a:rPr lang="ru-RU" sz="2000" dirty="0" err="1"/>
              <a:t>Пирк</a:t>
            </a:r>
            <a:r>
              <a:rPr lang="ru-RU" sz="2000" dirty="0"/>
              <a:t> еще в начале 20 века. Он заметил, что у многих его больных развивается реакция на некоторые вещества, которые нас окружают каждый день, например, пыль. Сегодня аллергия — одно из самых распространенных заболеваний на планете. Почти 85% людей на Земле имеют реакцию организма на определенный продукт. На что только нет аллергии у людей — на пыль, еду, солнце, холод. На Земле есть несколько людей, у которых есть аллергия на… воду, из которой состоит наш организм. Есть мнения, что через несколько лет может не остаться людей, которые не будут страдать аллергией. Кто же виноват в такой плачевной ситуации? Сами люди. Чем больше мы используем искусственных добавок в пищу, тем уязвимее становится наш организм. А еще химия, которой мы пользуемся дома, также неблаготворно влияет на наше тело.</a:t>
            </a:r>
          </a:p>
          <a:p>
            <a:pPr algn="just"/>
            <a:endParaRPr lang="ru-RU" sz="2000" dirty="0"/>
          </a:p>
          <a:p>
            <a:pPr algn="just"/>
            <a:r>
              <a:rPr lang="ru-RU" sz="2000" b="1" dirty="0"/>
              <a:t>Ожирение</a:t>
            </a:r>
          </a:p>
          <a:p>
            <a:pPr algn="just"/>
            <a:r>
              <a:rPr lang="ru-RU" sz="2000" dirty="0"/>
              <a:t>Ожирение становится настоящей катастрофой. Если избыточная масса тела   превышает 20%, его уже можно назвать больным ожирением. Самое страшное, что эта болезнь коснулась и детей. Великобритания, Канада, США, Бразилия, Германия — это лишь маленький список стран, в которых ожирение стало серьезной проблемой. Всему виной вредные пищевые добавки, изобилие еды и малоподвижный способ жизни. Если калории, которые потребляет человек, не сжигаются, они откладываются в форме жира. Лишь у 5% людей, которые страдают ожирением, этот недуг вызван нарушением обмена веществ. Все остальные случаи — результат чрезмерного потребления пищи. Кажется, ну что тут такого страшного, всего лишь лишний вес, который можно сбросить. Но все так просто. Ожирение вызывает множество болезней: гипертонию, стенокардию, риск развития сахарного диабета, почечную недостаточность, венозную недостаточность, риск инфаркта… И даже если человеку удается сбросить лишний вес, осложнения после ожирения и далее мучают организм.</a:t>
            </a:r>
          </a:p>
        </p:txBody>
      </p:sp>
    </p:spTree>
    <p:extLst>
      <p:ext uri="{BB962C8B-B14F-4D97-AF65-F5344CB8AC3E}">
        <p14:creationId xmlns:p14="http://schemas.microsoft.com/office/powerpoint/2010/main" val="609496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7410E647-5E2E-48CA-B324-F9143695E787}"/>
              </a:ext>
            </a:extLst>
          </p:cNvPr>
          <p:cNvSpPr/>
          <p:nvPr/>
        </p:nvSpPr>
        <p:spPr>
          <a:xfrm>
            <a:off x="2030361" y="579358"/>
            <a:ext cx="8131277" cy="6278642"/>
          </a:xfrm>
          <a:prstGeom prst="rect">
            <a:avLst/>
          </a:prstGeom>
        </p:spPr>
        <p:txBody>
          <a:bodyPr wrap="square">
            <a:spAutoFit/>
          </a:bodyPr>
          <a:lstStyle/>
          <a:p>
            <a:r>
              <a:rPr lang="ru-RU" sz="2400" b="1" dirty="0"/>
              <a:t>Вопросы для дискуссии:</a:t>
            </a:r>
          </a:p>
          <a:p>
            <a:endParaRPr lang="ru-RU" sz="2400" b="1" dirty="0"/>
          </a:p>
          <a:p>
            <a:r>
              <a:rPr lang="ru-RU" sz="2400" b="1" dirty="0"/>
              <a:t>1 Как нужно жить человеку, чтобы оставаться здоровым?</a:t>
            </a:r>
          </a:p>
          <a:p>
            <a:r>
              <a:rPr lang="ru-RU" sz="2400" b="1" dirty="0"/>
              <a:t>2 Как ты относишься к вегетарианцам и </a:t>
            </a:r>
            <a:r>
              <a:rPr lang="ru-RU" sz="2400" b="1" dirty="0" err="1"/>
              <a:t>веганам</a:t>
            </a:r>
            <a:r>
              <a:rPr lang="ru-RU" sz="2400" b="1" dirty="0"/>
              <a:t>?</a:t>
            </a:r>
          </a:p>
          <a:p>
            <a:r>
              <a:rPr lang="ru-RU" sz="2400" b="1" dirty="0"/>
              <a:t>3 Как приобрести и сохранить хорошую физическую форму?</a:t>
            </a:r>
          </a:p>
          <a:p>
            <a:r>
              <a:rPr lang="ru-RU" sz="2400" b="1" dirty="0"/>
              <a:t>4 Посещают ли врача относительно здоровые люди?</a:t>
            </a:r>
          </a:p>
          <a:p>
            <a:r>
              <a:rPr lang="ru-RU" sz="2400" b="1" dirty="0"/>
              <a:t>5 Какого врача мы посещаем регулярно?</a:t>
            </a:r>
          </a:p>
          <a:p>
            <a:r>
              <a:rPr lang="ru-RU" sz="2400" b="1" dirty="0"/>
              <a:t>6 В каком случае нужно идти к участковому врачу?</a:t>
            </a:r>
          </a:p>
          <a:p>
            <a:r>
              <a:rPr lang="ru-RU" sz="2400" b="1" dirty="0"/>
              <a:t>7 Как врач может определить заболевание?</a:t>
            </a:r>
          </a:p>
          <a:p>
            <a:r>
              <a:rPr lang="ru-RU" sz="2400" b="1" dirty="0"/>
              <a:t>8 Где мы получаем лекарства?</a:t>
            </a:r>
          </a:p>
          <a:p>
            <a:r>
              <a:rPr lang="ru-RU" sz="2400" b="1" dirty="0"/>
              <a:t>9 Когда мы ходим на проверку?</a:t>
            </a:r>
          </a:p>
          <a:p>
            <a:r>
              <a:rPr lang="ru-RU" sz="2400" b="1" dirty="0"/>
              <a:t>10 Какие осложнения может повлечь за собой несчастный случай?</a:t>
            </a:r>
          </a:p>
          <a:p>
            <a:r>
              <a:rPr lang="ru-RU" sz="2400" b="1" dirty="0"/>
              <a:t>11 Какие болезни существуют?</a:t>
            </a:r>
          </a:p>
          <a:p>
            <a:r>
              <a:rPr lang="ru-RU" sz="2400" b="1" dirty="0"/>
              <a:t>12 Что ты делаешь для поддержания своего здоровья?</a:t>
            </a:r>
          </a:p>
          <a:p>
            <a:endParaRPr lang="ru-RU" dirty="0"/>
          </a:p>
        </p:txBody>
      </p:sp>
    </p:spTree>
    <p:extLst>
      <p:ext uri="{BB962C8B-B14F-4D97-AF65-F5344CB8AC3E}">
        <p14:creationId xmlns:p14="http://schemas.microsoft.com/office/powerpoint/2010/main" val="1234159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BD85F715-C285-4618-9297-B8A22E876855}"/>
              </a:ext>
            </a:extLst>
          </p:cNvPr>
          <p:cNvSpPr txBox="1"/>
          <p:nvPr/>
        </p:nvSpPr>
        <p:spPr>
          <a:xfrm>
            <a:off x="2959509" y="2105561"/>
            <a:ext cx="6272981" cy="1323439"/>
          </a:xfrm>
          <a:prstGeom prst="rect">
            <a:avLst/>
          </a:prstGeom>
          <a:noFill/>
        </p:spPr>
        <p:txBody>
          <a:bodyPr wrap="square" rtlCol="0">
            <a:spAutoFit/>
          </a:bodyPr>
          <a:lstStyle/>
          <a:p>
            <a:r>
              <a:rPr lang="ru-RU" sz="4000" b="1" dirty="0">
                <a:solidFill>
                  <a:srgbClr val="FF0000"/>
                </a:solidFill>
              </a:rPr>
              <a:t>СИСТЕМА МЕДИЦИНСКОГО СТРАХОВАНИЯ В РОССИИ</a:t>
            </a:r>
            <a:endParaRPr lang="cs-CZ" sz="4000" b="1" dirty="0">
              <a:solidFill>
                <a:srgbClr val="FF0000"/>
              </a:solidFill>
            </a:endParaRPr>
          </a:p>
        </p:txBody>
      </p:sp>
    </p:spTree>
    <p:extLst>
      <p:ext uri="{BB962C8B-B14F-4D97-AF65-F5344CB8AC3E}">
        <p14:creationId xmlns:p14="http://schemas.microsoft.com/office/powerpoint/2010/main" val="3447336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69F8547-429F-48FC-8822-6483A223A824}"/>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531414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175B647-7D98-4DF9-8970-9D1969BFEE79}"/>
              </a:ext>
            </a:extLst>
          </p:cNvPr>
          <p:cNvPicPr>
            <a:picLocks noChangeAspect="1"/>
          </p:cNvPicPr>
          <p:nvPr/>
        </p:nvPicPr>
        <p:blipFill>
          <a:blip r:embed="rId2"/>
          <a:stretch>
            <a:fillRect/>
          </a:stretch>
        </p:blipFill>
        <p:spPr>
          <a:xfrm>
            <a:off x="1518039" y="0"/>
            <a:ext cx="9155922" cy="6858000"/>
          </a:xfrm>
          <a:prstGeom prst="rect">
            <a:avLst/>
          </a:prstGeom>
        </p:spPr>
      </p:pic>
    </p:spTree>
    <p:extLst>
      <p:ext uri="{BB962C8B-B14F-4D97-AF65-F5344CB8AC3E}">
        <p14:creationId xmlns:p14="http://schemas.microsoft.com/office/powerpoint/2010/main" val="2738433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BF23F31-6233-499F-BB1C-3B893588F380}"/>
              </a:ext>
            </a:extLst>
          </p:cNvPr>
          <p:cNvPicPr>
            <a:picLocks noChangeAspect="1"/>
          </p:cNvPicPr>
          <p:nvPr/>
        </p:nvPicPr>
        <p:blipFill>
          <a:blip r:embed="rId2"/>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850252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3E864515-A777-469E-8E9D-E1C851CF9B85}"/>
              </a:ext>
            </a:extLst>
          </p:cNvPr>
          <p:cNvSpPr txBox="1"/>
          <p:nvPr/>
        </p:nvSpPr>
        <p:spPr>
          <a:xfrm>
            <a:off x="5048864" y="2369574"/>
            <a:ext cx="2094271" cy="707886"/>
          </a:xfrm>
          <a:prstGeom prst="rect">
            <a:avLst/>
          </a:prstGeom>
          <a:noFill/>
        </p:spPr>
        <p:txBody>
          <a:bodyPr wrap="square" rtlCol="0">
            <a:spAutoFit/>
          </a:bodyPr>
          <a:lstStyle/>
          <a:p>
            <a:r>
              <a:rPr lang="ru-RU" sz="4000" b="1" dirty="0">
                <a:solidFill>
                  <a:srgbClr val="FF0000"/>
                </a:solidFill>
              </a:rPr>
              <a:t>У ВРАЧА</a:t>
            </a:r>
            <a:endParaRPr lang="cs-CZ" sz="4000" b="1" dirty="0">
              <a:solidFill>
                <a:srgbClr val="FF0000"/>
              </a:solidFill>
            </a:endParaRPr>
          </a:p>
        </p:txBody>
      </p:sp>
    </p:spTree>
    <p:extLst>
      <p:ext uri="{BB962C8B-B14F-4D97-AF65-F5344CB8AC3E}">
        <p14:creationId xmlns:p14="http://schemas.microsoft.com/office/powerpoint/2010/main" val="1567919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00EDD40-1A19-4BDF-8975-F6350997BE57}"/>
              </a:ext>
            </a:extLst>
          </p:cNvPr>
          <p:cNvPicPr>
            <a:picLocks noChangeAspect="1"/>
          </p:cNvPicPr>
          <p:nvPr/>
        </p:nvPicPr>
        <p:blipFill>
          <a:blip r:embed="rId2"/>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3658148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2BACAB8-8BCD-4295-9FF0-AF85B5DC6677}"/>
              </a:ext>
            </a:extLst>
          </p:cNvPr>
          <p:cNvPicPr>
            <a:picLocks noChangeAspect="1"/>
          </p:cNvPicPr>
          <p:nvPr/>
        </p:nvPicPr>
        <p:blipFill>
          <a:blip r:embed="rId2"/>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1123097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8CFB6922-FCC2-470F-A4A7-2D81934D5721}"/>
              </a:ext>
            </a:extLst>
          </p:cNvPr>
          <p:cNvSpPr/>
          <p:nvPr/>
        </p:nvSpPr>
        <p:spPr>
          <a:xfrm>
            <a:off x="1991556" y="2015595"/>
            <a:ext cx="8057965" cy="2246769"/>
          </a:xfrm>
          <a:prstGeom prst="rect">
            <a:avLst/>
          </a:prstGeom>
        </p:spPr>
        <p:txBody>
          <a:bodyPr wrap="square">
            <a:spAutoFit/>
          </a:bodyPr>
          <a:lstStyle/>
          <a:p>
            <a:r>
              <a:rPr lang="ru-RU" sz="2000" b="1" dirty="0">
                <a:solidFill>
                  <a:srgbClr val="002060"/>
                </a:solidFill>
                <a:latin typeface="Arial" panose="020B0604020202020204" pitchFamily="34" charset="0"/>
                <a:cs typeface="Arial" panose="020B0604020202020204" pitchFamily="34" charset="0"/>
              </a:rPr>
              <a:t>ЗАДАНИЕ:</a:t>
            </a:r>
          </a:p>
          <a:p>
            <a:endParaRPr lang="ru-RU" sz="2000" b="1" dirty="0">
              <a:solidFill>
                <a:srgbClr val="002060"/>
              </a:solidFill>
              <a:latin typeface="Arial" panose="020B0604020202020204" pitchFamily="34" charset="0"/>
              <a:cs typeface="Arial" panose="020B0604020202020204" pitchFamily="34" charset="0"/>
            </a:endParaRPr>
          </a:p>
          <a:p>
            <a:r>
              <a:rPr lang="ru-RU" sz="2000" b="1" dirty="0">
                <a:solidFill>
                  <a:srgbClr val="002060"/>
                </a:solidFill>
                <a:latin typeface="Arial" panose="020B0604020202020204" pitchFamily="34" charset="0"/>
                <a:cs typeface="Arial" panose="020B0604020202020204" pitchFamily="34" charset="0"/>
              </a:rPr>
              <a:t>Подготовьте доклад об одной из систем здравоохранения (напр. рыночную в США, модель Бисмарка в Германии или модель </a:t>
            </a:r>
            <a:r>
              <a:rPr lang="ru-RU" sz="2000" b="1" dirty="0" err="1">
                <a:solidFill>
                  <a:srgbClr val="002060"/>
                </a:solidFill>
                <a:latin typeface="Arial" panose="020B0604020202020204" pitchFamily="34" charset="0"/>
                <a:cs typeface="Arial" panose="020B0604020202020204" pitchFamily="34" charset="0"/>
              </a:rPr>
              <a:t>Бевериджа</a:t>
            </a:r>
            <a:r>
              <a:rPr lang="ru-RU" sz="2000" b="1" dirty="0">
                <a:solidFill>
                  <a:srgbClr val="002060"/>
                </a:solidFill>
                <a:latin typeface="Arial" panose="020B0604020202020204" pitchFamily="34" charset="0"/>
                <a:cs typeface="Arial" panose="020B0604020202020204" pitchFamily="34" charset="0"/>
              </a:rPr>
              <a:t> в Великобритании или одну из смешанных моделей), опишите ее преимущества и недостатки, пути реформирования.</a:t>
            </a:r>
          </a:p>
        </p:txBody>
      </p:sp>
    </p:spTree>
    <p:extLst>
      <p:ext uri="{BB962C8B-B14F-4D97-AF65-F5344CB8AC3E}">
        <p14:creationId xmlns:p14="http://schemas.microsoft.com/office/powerpoint/2010/main" val="2510691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54AF57D-1833-47BF-9AE3-733A684E51ED}"/>
              </a:ext>
            </a:extLst>
          </p:cNvPr>
          <p:cNvPicPr>
            <a:picLocks noChangeAspect="1"/>
          </p:cNvPicPr>
          <p:nvPr/>
        </p:nvPicPr>
        <p:blipFill>
          <a:blip r:embed="rId2"/>
          <a:stretch>
            <a:fillRect/>
          </a:stretch>
        </p:blipFill>
        <p:spPr>
          <a:xfrm>
            <a:off x="1518039" y="0"/>
            <a:ext cx="9155922" cy="6858000"/>
          </a:xfrm>
          <a:prstGeom prst="rect">
            <a:avLst/>
          </a:prstGeom>
        </p:spPr>
      </p:pic>
    </p:spTree>
    <p:extLst>
      <p:ext uri="{BB962C8B-B14F-4D97-AF65-F5344CB8AC3E}">
        <p14:creationId xmlns:p14="http://schemas.microsoft.com/office/powerpoint/2010/main" val="3382445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E1907C65-E749-43A6-A23A-A575530BF196}"/>
              </a:ext>
            </a:extLst>
          </p:cNvPr>
          <p:cNvPicPr>
            <a:picLocks noChangeAspect="1"/>
          </p:cNvPicPr>
          <p:nvPr/>
        </p:nvPicPr>
        <p:blipFill>
          <a:blip r:embed="rId2"/>
          <a:stretch>
            <a:fillRect/>
          </a:stretch>
        </p:blipFill>
        <p:spPr>
          <a:xfrm>
            <a:off x="1518039" y="0"/>
            <a:ext cx="9155922" cy="6858000"/>
          </a:xfrm>
          <a:prstGeom prst="rect">
            <a:avLst/>
          </a:prstGeom>
        </p:spPr>
      </p:pic>
    </p:spTree>
    <p:extLst>
      <p:ext uri="{BB962C8B-B14F-4D97-AF65-F5344CB8AC3E}">
        <p14:creationId xmlns:p14="http://schemas.microsoft.com/office/powerpoint/2010/main" val="3041569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9E4B5F8-6D9B-43E6-BB8C-BC8018B81F9A}"/>
              </a:ext>
            </a:extLst>
          </p:cNvPr>
          <p:cNvPicPr>
            <a:picLocks noChangeAspect="1"/>
          </p:cNvPicPr>
          <p:nvPr/>
        </p:nvPicPr>
        <p:blipFill>
          <a:blip r:embed="rId2"/>
          <a:stretch>
            <a:fillRect/>
          </a:stretch>
        </p:blipFill>
        <p:spPr>
          <a:xfrm>
            <a:off x="2889455" y="144564"/>
            <a:ext cx="6629400" cy="3933825"/>
          </a:xfrm>
          <a:prstGeom prst="rect">
            <a:avLst/>
          </a:prstGeom>
        </p:spPr>
      </p:pic>
      <p:sp>
        <p:nvSpPr>
          <p:cNvPr id="3" name="Obdélník 2">
            <a:extLst>
              <a:ext uri="{FF2B5EF4-FFF2-40B4-BE49-F238E27FC236}">
                <a16:creationId xmlns:a16="http://schemas.microsoft.com/office/drawing/2014/main" id="{9D99D2F1-76F2-469F-A0E7-76E4229CB843}"/>
              </a:ext>
            </a:extLst>
          </p:cNvPr>
          <p:cNvSpPr/>
          <p:nvPr/>
        </p:nvSpPr>
        <p:spPr>
          <a:xfrm>
            <a:off x="688258" y="4674758"/>
            <a:ext cx="10353368" cy="1631216"/>
          </a:xfrm>
          <a:prstGeom prst="rect">
            <a:avLst/>
          </a:prstGeom>
        </p:spPr>
        <p:txBody>
          <a:bodyPr wrap="square">
            <a:spAutoFit/>
          </a:bodyPr>
          <a:lstStyle/>
          <a:p>
            <a:r>
              <a:rPr lang="ru-RU" sz="2000" b="1" dirty="0"/>
              <a:t>«Денег нет, но вы держитесь» — краткое выражение, производное от фразы, произнесённой в мае 2016 года председателем правительства России Дмитрием Медведевым во время визита в Крым в ответ на жалобу пенсионерки о маленьком размере пенсии. Фраза широко распространилась в Рунете, стала крылатым выражением, мемом.</a:t>
            </a:r>
            <a:endParaRPr lang="cs-CZ" sz="2000" b="1" dirty="0"/>
          </a:p>
        </p:txBody>
      </p:sp>
    </p:spTree>
    <p:extLst>
      <p:ext uri="{BB962C8B-B14F-4D97-AF65-F5344CB8AC3E}">
        <p14:creationId xmlns:p14="http://schemas.microsoft.com/office/powerpoint/2010/main" val="2624309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3B23B91F-A176-4742-A351-75BC5152A1BF}"/>
              </a:ext>
            </a:extLst>
          </p:cNvPr>
          <p:cNvSpPr txBox="1"/>
          <p:nvPr/>
        </p:nvSpPr>
        <p:spPr>
          <a:xfrm>
            <a:off x="2728452" y="1818967"/>
            <a:ext cx="6735096" cy="707886"/>
          </a:xfrm>
          <a:prstGeom prst="rect">
            <a:avLst/>
          </a:prstGeom>
          <a:noFill/>
        </p:spPr>
        <p:txBody>
          <a:bodyPr wrap="square" rtlCol="0">
            <a:spAutoFit/>
          </a:bodyPr>
          <a:lstStyle/>
          <a:p>
            <a:pPr algn="ctr"/>
            <a:r>
              <a:rPr lang="ru-RU" sz="4000" dirty="0">
                <a:solidFill>
                  <a:srgbClr val="FF0000"/>
                </a:solidFill>
              </a:rPr>
              <a:t>ЗДОРОВЫЙ ОБРАЗ ЖИЗНИ</a:t>
            </a:r>
            <a:endParaRPr lang="cs-CZ" sz="4000" dirty="0">
              <a:solidFill>
                <a:srgbClr val="FF0000"/>
              </a:solidFill>
            </a:endParaRPr>
          </a:p>
        </p:txBody>
      </p:sp>
    </p:spTree>
    <p:extLst>
      <p:ext uri="{BB962C8B-B14F-4D97-AF65-F5344CB8AC3E}">
        <p14:creationId xmlns:p14="http://schemas.microsoft.com/office/powerpoint/2010/main" val="3138949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371CCF3-E70F-4B80-8E4B-54D9C0589BE0}"/>
              </a:ext>
            </a:extLst>
          </p:cNvPr>
          <p:cNvPicPr>
            <a:picLocks noChangeAspect="1"/>
          </p:cNvPicPr>
          <p:nvPr/>
        </p:nvPicPr>
        <p:blipFill>
          <a:blip r:embed="rId2"/>
          <a:stretch>
            <a:fillRect/>
          </a:stretch>
        </p:blipFill>
        <p:spPr>
          <a:xfrm>
            <a:off x="8627263" y="4187888"/>
            <a:ext cx="3564737" cy="2670112"/>
          </a:xfrm>
          <a:prstGeom prst="rect">
            <a:avLst/>
          </a:prstGeom>
        </p:spPr>
      </p:pic>
      <p:pic>
        <p:nvPicPr>
          <p:cNvPr id="4" name="Obrázek 3">
            <a:extLst>
              <a:ext uri="{FF2B5EF4-FFF2-40B4-BE49-F238E27FC236}">
                <a16:creationId xmlns:a16="http://schemas.microsoft.com/office/drawing/2014/main" id="{5B376BAF-BD0D-4F66-8286-AB1431623E91}"/>
              </a:ext>
            </a:extLst>
          </p:cNvPr>
          <p:cNvPicPr>
            <a:picLocks noChangeAspect="1"/>
          </p:cNvPicPr>
          <p:nvPr/>
        </p:nvPicPr>
        <p:blipFill>
          <a:blip r:embed="rId3"/>
          <a:stretch>
            <a:fillRect/>
          </a:stretch>
        </p:blipFill>
        <p:spPr>
          <a:xfrm>
            <a:off x="0" y="0"/>
            <a:ext cx="8627263" cy="6858000"/>
          </a:xfrm>
          <a:prstGeom prst="rect">
            <a:avLst/>
          </a:prstGeom>
        </p:spPr>
      </p:pic>
      <p:sp>
        <p:nvSpPr>
          <p:cNvPr id="5" name="TextovéPole 4">
            <a:extLst>
              <a:ext uri="{FF2B5EF4-FFF2-40B4-BE49-F238E27FC236}">
                <a16:creationId xmlns:a16="http://schemas.microsoft.com/office/drawing/2014/main" id="{DB676CE5-FAC0-4ED8-A53D-870C7D6D9E85}"/>
              </a:ext>
            </a:extLst>
          </p:cNvPr>
          <p:cNvSpPr txBox="1"/>
          <p:nvPr/>
        </p:nvSpPr>
        <p:spPr>
          <a:xfrm>
            <a:off x="8849032" y="1012723"/>
            <a:ext cx="1976284" cy="707886"/>
          </a:xfrm>
          <a:prstGeom prst="rect">
            <a:avLst/>
          </a:prstGeom>
          <a:noFill/>
        </p:spPr>
        <p:txBody>
          <a:bodyPr wrap="square" rtlCol="0">
            <a:spAutoFit/>
          </a:bodyPr>
          <a:lstStyle/>
          <a:p>
            <a:r>
              <a:rPr lang="ru-RU" sz="4000" b="1" dirty="0">
                <a:solidFill>
                  <a:srgbClr val="FF0000"/>
                </a:solidFill>
              </a:rPr>
              <a:t>ЗОЖ</a:t>
            </a:r>
            <a:endParaRPr lang="cs-CZ" sz="4000" b="1" dirty="0">
              <a:solidFill>
                <a:srgbClr val="FF0000"/>
              </a:solidFill>
            </a:endParaRPr>
          </a:p>
        </p:txBody>
      </p:sp>
    </p:spTree>
    <p:extLst>
      <p:ext uri="{BB962C8B-B14F-4D97-AF65-F5344CB8AC3E}">
        <p14:creationId xmlns:p14="http://schemas.microsoft.com/office/powerpoint/2010/main" val="1121902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E298E69-2FE8-4A04-8E77-AAD91DDC67E5}"/>
              </a:ext>
            </a:extLst>
          </p:cNvPr>
          <p:cNvPicPr>
            <a:picLocks noChangeAspect="1"/>
          </p:cNvPicPr>
          <p:nvPr/>
        </p:nvPicPr>
        <p:blipFill>
          <a:blip r:embed="rId2"/>
          <a:stretch>
            <a:fillRect/>
          </a:stretch>
        </p:blipFill>
        <p:spPr>
          <a:xfrm>
            <a:off x="1457827" y="0"/>
            <a:ext cx="9276345" cy="6857999"/>
          </a:xfrm>
          <a:prstGeom prst="rect">
            <a:avLst/>
          </a:prstGeom>
        </p:spPr>
      </p:pic>
      <p:sp useBgFill="1">
        <p:nvSpPr>
          <p:cNvPr id="3" name="TextovéPole 2">
            <a:extLst>
              <a:ext uri="{FF2B5EF4-FFF2-40B4-BE49-F238E27FC236}">
                <a16:creationId xmlns:a16="http://schemas.microsoft.com/office/drawing/2014/main" id="{CFB93492-2A2F-43B8-838D-9AA1BEE1E8B3}"/>
              </a:ext>
            </a:extLst>
          </p:cNvPr>
          <p:cNvSpPr txBox="1"/>
          <p:nvPr/>
        </p:nvSpPr>
        <p:spPr>
          <a:xfrm>
            <a:off x="7796981" y="501445"/>
            <a:ext cx="4395019" cy="707886"/>
          </a:xfrm>
          <a:prstGeom prst="rect">
            <a:avLst/>
          </a:prstGeom>
          <a:ln>
            <a:solidFill>
              <a:schemeClr val="tx2"/>
            </a:solidFill>
          </a:ln>
        </p:spPr>
        <p:txBody>
          <a:bodyPr wrap="square" rtlCol="0">
            <a:spAutoFit/>
          </a:bodyPr>
          <a:lstStyle/>
          <a:p>
            <a:r>
              <a:rPr lang="ru-RU" sz="2000" b="1" dirty="0">
                <a:solidFill>
                  <a:srgbClr val="002060"/>
                </a:solidFill>
              </a:rPr>
              <a:t>А как бы Вы описали, что относится к здоровому образу жизни?</a:t>
            </a:r>
            <a:endParaRPr lang="cs-CZ" sz="2000" b="1" dirty="0">
              <a:solidFill>
                <a:srgbClr val="002060"/>
              </a:solidFill>
            </a:endParaRPr>
          </a:p>
        </p:txBody>
      </p:sp>
    </p:spTree>
    <p:extLst>
      <p:ext uri="{BB962C8B-B14F-4D97-AF65-F5344CB8AC3E}">
        <p14:creationId xmlns:p14="http://schemas.microsoft.com/office/powerpoint/2010/main" val="2141508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4E99055-5CEE-4007-A7CD-D705B78E2928}"/>
              </a:ext>
            </a:extLst>
          </p:cNvPr>
          <p:cNvPicPr>
            <a:picLocks noChangeAspect="1"/>
          </p:cNvPicPr>
          <p:nvPr/>
        </p:nvPicPr>
        <p:blipFill>
          <a:blip r:embed="rId2"/>
          <a:stretch>
            <a:fillRect/>
          </a:stretch>
        </p:blipFill>
        <p:spPr>
          <a:xfrm>
            <a:off x="2526890" y="-14709"/>
            <a:ext cx="7177549" cy="6925365"/>
          </a:xfrm>
          <a:prstGeom prst="rect">
            <a:avLst/>
          </a:prstGeom>
        </p:spPr>
      </p:pic>
    </p:spTree>
    <p:extLst>
      <p:ext uri="{BB962C8B-B14F-4D97-AF65-F5344CB8AC3E}">
        <p14:creationId xmlns:p14="http://schemas.microsoft.com/office/powerpoint/2010/main" val="172436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FD00207-7BA6-4163-8130-457879DDFB6F}"/>
              </a:ext>
            </a:extLst>
          </p:cNvPr>
          <p:cNvPicPr>
            <a:picLocks noChangeAspect="1"/>
          </p:cNvPicPr>
          <p:nvPr/>
        </p:nvPicPr>
        <p:blipFill>
          <a:blip r:embed="rId2"/>
          <a:stretch>
            <a:fillRect/>
          </a:stretch>
        </p:blipFill>
        <p:spPr>
          <a:xfrm>
            <a:off x="0" y="0"/>
            <a:ext cx="6096000" cy="3429000"/>
          </a:xfrm>
          <a:prstGeom prst="rect">
            <a:avLst/>
          </a:prstGeom>
        </p:spPr>
      </p:pic>
      <p:pic>
        <p:nvPicPr>
          <p:cNvPr id="3" name="Obrázek 2">
            <a:extLst>
              <a:ext uri="{FF2B5EF4-FFF2-40B4-BE49-F238E27FC236}">
                <a16:creationId xmlns:a16="http://schemas.microsoft.com/office/drawing/2014/main" id="{DCDF766E-F7FE-4753-BAB6-ED272BD37E6C}"/>
              </a:ext>
            </a:extLst>
          </p:cNvPr>
          <p:cNvPicPr>
            <a:picLocks noChangeAspect="1"/>
          </p:cNvPicPr>
          <p:nvPr/>
        </p:nvPicPr>
        <p:blipFill>
          <a:blip r:embed="rId3"/>
          <a:stretch>
            <a:fillRect/>
          </a:stretch>
        </p:blipFill>
        <p:spPr>
          <a:xfrm>
            <a:off x="6096000" y="2794000"/>
            <a:ext cx="6096000" cy="4064000"/>
          </a:xfrm>
          <a:prstGeom prst="rect">
            <a:avLst/>
          </a:prstGeom>
        </p:spPr>
      </p:pic>
      <p:pic>
        <p:nvPicPr>
          <p:cNvPr id="4" name="Obrázek 3">
            <a:extLst>
              <a:ext uri="{FF2B5EF4-FFF2-40B4-BE49-F238E27FC236}">
                <a16:creationId xmlns:a16="http://schemas.microsoft.com/office/drawing/2014/main" id="{C180C43D-E225-458E-91F9-C02E04F7711C}"/>
              </a:ext>
            </a:extLst>
          </p:cNvPr>
          <p:cNvPicPr>
            <a:picLocks noChangeAspect="1"/>
          </p:cNvPicPr>
          <p:nvPr/>
        </p:nvPicPr>
        <p:blipFill>
          <a:blip r:embed="rId4"/>
          <a:stretch>
            <a:fillRect/>
          </a:stretch>
        </p:blipFill>
        <p:spPr>
          <a:xfrm>
            <a:off x="0" y="3455383"/>
            <a:ext cx="5702710" cy="3402617"/>
          </a:xfrm>
          <a:prstGeom prst="rect">
            <a:avLst/>
          </a:prstGeom>
        </p:spPr>
      </p:pic>
      <p:sp>
        <p:nvSpPr>
          <p:cNvPr id="5" name="Obdélník 4">
            <a:extLst>
              <a:ext uri="{FF2B5EF4-FFF2-40B4-BE49-F238E27FC236}">
                <a16:creationId xmlns:a16="http://schemas.microsoft.com/office/drawing/2014/main" id="{EBEEB760-B69C-41B9-86BB-699A82F09B75}"/>
              </a:ext>
            </a:extLst>
          </p:cNvPr>
          <p:cNvSpPr/>
          <p:nvPr/>
        </p:nvSpPr>
        <p:spPr>
          <a:xfrm>
            <a:off x="6223818" y="624445"/>
            <a:ext cx="5633884" cy="1015663"/>
          </a:xfrm>
          <a:prstGeom prst="rect">
            <a:avLst/>
          </a:prstGeom>
          <a:ln>
            <a:solidFill>
              <a:srgbClr val="002060"/>
            </a:solidFill>
          </a:ln>
        </p:spPr>
        <p:txBody>
          <a:bodyPr wrap="square">
            <a:spAutoFit/>
          </a:bodyPr>
          <a:lstStyle/>
          <a:p>
            <a:r>
              <a:rPr lang="ru-RU" sz="2000" b="1" dirty="0">
                <a:solidFill>
                  <a:srgbClr val="002060"/>
                </a:solidFill>
              </a:rPr>
              <a:t>Прямой номер для вызова Скорой — </a:t>
            </a:r>
            <a:r>
              <a:rPr lang="ru-RU" sz="2000" b="1" dirty="0">
                <a:solidFill>
                  <a:srgbClr val="FF0000"/>
                </a:solidFill>
              </a:rPr>
              <a:t>103</a:t>
            </a:r>
            <a:r>
              <a:rPr lang="ru-RU" sz="2000" b="1" dirty="0">
                <a:solidFill>
                  <a:srgbClr val="002060"/>
                </a:solidFill>
              </a:rPr>
              <a:t>.</a:t>
            </a:r>
          </a:p>
          <a:p>
            <a:endParaRPr lang="ru-RU" sz="2000" b="1" dirty="0">
              <a:solidFill>
                <a:srgbClr val="002060"/>
              </a:solidFill>
            </a:endParaRPr>
          </a:p>
          <a:p>
            <a:r>
              <a:rPr lang="ru-RU" sz="2000" b="1" dirty="0">
                <a:solidFill>
                  <a:srgbClr val="002060"/>
                </a:solidFill>
              </a:rPr>
              <a:t>Общий номер вызова экстренных служб — </a:t>
            </a:r>
            <a:r>
              <a:rPr lang="ru-RU" sz="2000" b="1" dirty="0">
                <a:solidFill>
                  <a:srgbClr val="FF0000"/>
                </a:solidFill>
              </a:rPr>
              <a:t>112</a:t>
            </a:r>
            <a:r>
              <a:rPr lang="ru-RU" sz="2000" b="1" dirty="0">
                <a:solidFill>
                  <a:srgbClr val="002060"/>
                </a:solidFill>
              </a:rPr>
              <a:t>.</a:t>
            </a:r>
            <a:endParaRPr lang="cs-CZ" sz="2000" b="1" dirty="0">
              <a:solidFill>
                <a:srgbClr val="002060"/>
              </a:solidFill>
            </a:endParaRPr>
          </a:p>
        </p:txBody>
      </p:sp>
    </p:spTree>
    <p:extLst>
      <p:ext uri="{BB962C8B-B14F-4D97-AF65-F5344CB8AC3E}">
        <p14:creationId xmlns:p14="http://schemas.microsoft.com/office/powerpoint/2010/main" val="4136957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F7BDA036-AE14-467C-8052-B19D850E1413}"/>
              </a:ext>
            </a:extLst>
          </p:cNvPr>
          <p:cNvSpPr/>
          <p:nvPr/>
        </p:nvSpPr>
        <p:spPr>
          <a:xfrm>
            <a:off x="3048000" y="719376"/>
            <a:ext cx="6096000" cy="5632311"/>
          </a:xfrm>
          <a:prstGeom prst="rect">
            <a:avLst/>
          </a:prstGeom>
        </p:spPr>
        <p:txBody>
          <a:bodyPr>
            <a:spAutoFit/>
          </a:bodyPr>
          <a:lstStyle/>
          <a:p>
            <a:r>
              <a:rPr lang="ru-RU" sz="2000" b="1" dirty="0">
                <a:solidFill>
                  <a:srgbClr val="002060"/>
                </a:solidFill>
              </a:rPr>
              <a:t>Правда или миф? Спорные утверждения о ЗОЖ.</a:t>
            </a:r>
          </a:p>
          <a:p>
            <a:endParaRPr lang="ru-RU" sz="2000" b="1" dirty="0">
              <a:solidFill>
                <a:srgbClr val="002060"/>
              </a:solidFill>
            </a:endParaRPr>
          </a:p>
          <a:p>
            <a:pPr marL="342900" indent="-342900">
              <a:buFont typeface="Arial" panose="020B0604020202020204" pitchFamily="34" charset="0"/>
              <a:buChar char="•"/>
            </a:pPr>
            <a:r>
              <a:rPr lang="ru-RU" sz="2000" b="1" dirty="0">
                <a:solidFill>
                  <a:srgbClr val="002060"/>
                </a:solidFill>
              </a:rPr>
              <a:t>Уровень холестерина должен быть низким</a:t>
            </a:r>
          </a:p>
          <a:p>
            <a:pPr marL="342900" indent="-342900">
              <a:buFont typeface="Arial" panose="020B0604020202020204" pitchFamily="34" charset="0"/>
              <a:buChar char="•"/>
            </a:pPr>
            <a:endParaRPr lang="ru-RU" sz="2000" b="1" dirty="0">
              <a:solidFill>
                <a:srgbClr val="002060"/>
              </a:solidFill>
            </a:endParaRPr>
          </a:p>
          <a:p>
            <a:pPr marL="342900" indent="-342900">
              <a:buFont typeface="Arial" panose="020B0604020202020204" pitchFamily="34" charset="0"/>
              <a:buChar char="•"/>
            </a:pPr>
            <a:r>
              <a:rPr lang="ru-RU" sz="2000" b="1" dirty="0">
                <a:solidFill>
                  <a:srgbClr val="002060"/>
                </a:solidFill>
              </a:rPr>
              <a:t>Нужно выпивать восемь стаканов воды в день</a:t>
            </a:r>
          </a:p>
          <a:p>
            <a:pPr marL="342900" indent="-342900">
              <a:buFont typeface="Arial" panose="020B0604020202020204" pitchFamily="34" charset="0"/>
              <a:buChar char="•"/>
            </a:pPr>
            <a:endParaRPr lang="ru-RU" sz="2000" b="1" dirty="0">
              <a:solidFill>
                <a:srgbClr val="002060"/>
              </a:solidFill>
            </a:endParaRPr>
          </a:p>
          <a:p>
            <a:pPr marL="342900" indent="-342900">
              <a:buFont typeface="Arial" panose="020B0604020202020204" pitchFamily="34" charset="0"/>
              <a:buChar char="•"/>
            </a:pPr>
            <a:r>
              <a:rPr lang="ru-RU" sz="2000" b="1" dirty="0">
                <a:solidFill>
                  <a:srgbClr val="002060"/>
                </a:solidFill>
              </a:rPr>
              <a:t>Индекс массы тела у здорового человека от 18 до 25</a:t>
            </a:r>
          </a:p>
          <a:p>
            <a:pPr marL="342900" indent="-342900">
              <a:buFont typeface="Arial" panose="020B0604020202020204" pitchFamily="34" charset="0"/>
              <a:buChar char="•"/>
            </a:pPr>
            <a:endParaRPr lang="ru-RU" sz="2000" b="1" dirty="0">
              <a:solidFill>
                <a:srgbClr val="002060"/>
              </a:solidFill>
            </a:endParaRPr>
          </a:p>
          <a:p>
            <a:pPr marL="342900" indent="-342900">
              <a:buFont typeface="Arial" panose="020B0604020202020204" pitchFamily="34" charset="0"/>
              <a:buChar char="•"/>
            </a:pPr>
            <a:r>
              <a:rPr lang="ru-RU" sz="2000" b="1" dirty="0">
                <a:solidFill>
                  <a:srgbClr val="002060"/>
                </a:solidFill>
              </a:rPr>
              <a:t>Давление = возраст + 100</a:t>
            </a:r>
          </a:p>
          <a:p>
            <a:pPr marL="342900" indent="-342900">
              <a:buFont typeface="Arial" panose="020B0604020202020204" pitchFamily="34" charset="0"/>
              <a:buChar char="•"/>
            </a:pPr>
            <a:endParaRPr lang="ru-RU" sz="2000" b="1" dirty="0">
              <a:solidFill>
                <a:srgbClr val="002060"/>
              </a:solidFill>
            </a:endParaRPr>
          </a:p>
          <a:p>
            <a:pPr marL="342900" indent="-342900">
              <a:buFont typeface="Arial" panose="020B0604020202020204" pitchFamily="34" charset="0"/>
              <a:buChar char="•"/>
            </a:pPr>
            <a:r>
              <a:rPr lang="ru-RU" sz="2000" b="1" dirty="0">
                <a:solidFill>
                  <a:srgbClr val="002060"/>
                </a:solidFill>
              </a:rPr>
              <a:t>Витамин С помогает от простуды</a:t>
            </a:r>
          </a:p>
          <a:p>
            <a:pPr marL="342900" indent="-342900">
              <a:buFont typeface="Arial" panose="020B0604020202020204" pitchFamily="34" charset="0"/>
              <a:buChar char="•"/>
            </a:pPr>
            <a:endParaRPr lang="ru-RU" sz="2000" b="1" dirty="0">
              <a:solidFill>
                <a:srgbClr val="002060"/>
              </a:solidFill>
            </a:endParaRPr>
          </a:p>
          <a:p>
            <a:pPr marL="342900" indent="-342900">
              <a:buFont typeface="Arial" panose="020B0604020202020204" pitchFamily="34" charset="0"/>
              <a:buChar char="•"/>
            </a:pPr>
            <a:r>
              <a:rPr lang="ru-RU" sz="2000" b="1" dirty="0">
                <a:solidFill>
                  <a:srgbClr val="002060"/>
                </a:solidFill>
              </a:rPr>
              <a:t>Бегом от инфаркта</a:t>
            </a:r>
          </a:p>
          <a:p>
            <a:pPr marL="342900" indent="-342900">
              <a:buFont typeface="Arial" panose="020B0604020202020204" pitchFamily="34" charset="0"/>
              <a:buChar char="•"/>
            </a:pPr>
            <a:endParaRPr lang="ru-RU" sz="2000" b="1" dirty="0">
              <a:solidFill>
                <a:srgbClr val="002060"/>
              </a:solidFill>
            </a:endParaRPr>
          </a:p>
          <a:p>
            <a:pPr marL="342900" indent="-342900">
              <a:buFont typeface="Arial" panose="020B0604020202020204" pitchFamily="34" charset="0"/>
              <a:buChar char="•"/>
            </a:pPr>
            <a:r>
              <a:rPr lang="ru-RU" sz="2000" b="1" dirty="0">
                <a:solidFill>
                  <a:srgbClr val="002060"/>
                </a:solidFill>
              </a:rPr>
              <a:t>Потение = детоксикация</a:t>
            </a:r>
          </a:p>
          <a:p>
            <a:pPr marL="342900" indent="-342900">
              <a:buFont typeface="Arial" panose="020B0604020202020204" pitchFamily="34" charset="0"/>
              <a:buChar char="•"/>
            </a:pPr>
            <a:endParaRPr lang="ru-RU" sz="2000" b="1" dirty="0">
              <a:solidFill>
                <a:srgbClr val="002060"/>
              </a:solidFill>
            </a:endParaRPr>
          </a:p>
          <a:p>
            <a:pPr marL="342900" indent="-342900">
              <a:buFont typeface="Arial" panose="020B0604020202020204" pitchFamily="34" charset="0"/>
              <a:buChar char="•"/>
            </a:pPr>
            <a:r>
              <a:rPr lang="ru-RU" sz="2000" b="1" dirty="0" err="1">
                <a:solidFill>
                  <a:srgbClr val="002060"/>
                </a:solidFill>
              </a:rPr>
              <a:t>Безглютеновые</a:t>
            </a:r>
            <a:r>
              <a:rPr lang="ru-RU" sz="2000" b="1" dirty="0">
                <a:solidFill>
                  <a:srgbClr val="002060"/>
                </a:solidFill>
              </a:rPr>
              <a:t> продукты полезней</a:t>
            </a:r>
          </a:p>
        </p:txBody>
      </p:sp>
    </p:spTree>
    <p:extLst>
      <p:ext uri="{BB962C8B-B14F-4D97-AF65-F5344CB8AC3E}">
        <p14:creationId xmlns:p14="http://schemas.microsoft.com/office/powerpoint/2010/main" val="656030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CEAC45E-7035-4F68-8B45-6013EB5F8689}"/>
              </a:ext>
            </a:extLst>
          </p:cNvPr>
          <p:cNvPicPr>
            <a:picLocks noChangeAspect="1"/>
          </p:cNvPicPr>
          <p:nvPr/>
        </p:nvPicPr>
        <p:blipFill>
          <a:blip r:embed="rId2"/>
          <a:stretch>
            <a:fillRect/>
          </a:stretch>
        </p:blipFill>
        <p:spPr>
          <a:xfrm>
            <a:off x="1238865" y="13259"/>
            <a:ext cx="9714270" cy="6831482"/>
          </a:xfrm>
          <a:prstGeom prst="rect">
            <a:avLst/>
          </a:prstGeom>
        </p:spPr>
      </p:pic>
      <p:sp useBgFill="1">
        <p:nvSpPr>
          <p:cNvPr id="4" name="TextovéPole 3">
            <a:extLst>
              <a:ext uri="{FF2B5EF4-FFF2-40B4-BE49-F238E27FC236}">
                <a16:creationId xmlns:a16="http://schemas.microsoft.com/office/drawing/2014/main" id="{699B677C-9687-42D0-938C-58BA89EBCF0A}"/>
              </a:ext>
            </a:extLst>
          </p:cNvPr>
          <p:cNvSpPr txBox="1"/>
          <p:nvPr/>
        </p:nvSpPr>
        <p:spPr>
          <a:xfrm>
            <a:off x="8475406" y="1425677"/>
            <a:ext cx="3618272" cy="1200329"/>
          </a:xfrm>
          <a:prstGeom prst="rect">
            <a:avLst/>
          </a:prstGeom>
          <a:ln>
            <a:solidFill>
              <a:schemeClr val="tx2"/>
            </a:solidFill>
          </a:ln>
        </p:spPr>
        <p:txBody>
          <a:bodyPr wrap="square" rtlCol="0">
            <a:spAutoFit/>
          </a:bodyPr>
          <a:lstStyle/>
          <a:p>
            <a:r>
              <a:rPr lang="ru-RU" sz="2400" b="1" dirty="0"/>
              <a:t>Согласны ли Вы, что здоровый образ жизни = здоровое питание?</a:t>
            </a:r>
            <a:endParaRPr lang="cs-CZ" sz="2400" b="1" dirty="0"/>
          </a:p>
        </p:txBody>
      </p:sp>
    </p:spTree>
    <p:extLst>
      <p:ext uri="{BB962C8B-B14F-4D97-AF65-F5344CB8AC3E}">
        <p14:creationId xmlns:p14="http://schemas.microsoft.com/office/powerpoint/2010/main" val="3915912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0A340B53-2B0A-4937-9C48-B39BCF524489}"/>
              </a:ext>
            </a:extLst>
          </p:cNvPr>
          <p:cNvSpPr/>
          <p:nvPr/>
        </p:nvSpPr>
        <p:spPr>
          <a:xfrm>
            <a:off x="157316" y="186814"/>
            <a:ext cx="11503742" cy="5940088"/>
          </a:xfrm>
          <a:prstGeom prst="rect">
            <a:avLst/>
          </a:prstGeom>
        </p:spPr>
        <p:txBody>
          <a:bodyPr wrap="square">
            <a:spAutoFit/>
          </a:bodyPr>
          <a:lstStyle/>
          <a:p>
            <a:r>
              <a:rPr lang="ru-RU" sz="2300" b="1" dirty="0">
                <a:cs typeface="Arial" panose="020B0604020202020204" pitchFamily="34" charset="0"/>
              </a:rPr>
              <a:t>Техника в нашей жизни</a:t>
            </a:r>
          </a:p>
          <a:p>
            <a:r>
              <a:rPr lang="ru-RU" sz="2300" dirty="0">
                <a:cs typeface="Arial" panose="020B0604020202020204" pitchFamily="34" charset="0"/>
              </a:rPr>
              <a:t>Модель общества потребления обесценивает все достижения науки, так как люди работают на систему производства, а не на своё благополучие. Постоянная гонка за потреблением и производительностью не позволяет высвободить время, несмотря на повышенную эффективность. Создаваемые технологии ухудшают экологию планеты. Это снижает качество жизни. Непонимание этих фактов ведёт к тому, что люди заботятся о научно-техническом прогрессе в ущерб своему здоровью. </a:t>
            </a:r>
          </a:p>
          <a:p>
            <a:endParaRPr lang="ru-RU" sz="2300" dirty="0">
              <a:cs typeface="Arial" panose="020B0604020202020204" pitchFamily="34" charset="0"/>
            </a:endParaRPr>
          </a:p>
          <a:p>
            <a:r>
              <a:rPr lang="ru-RU" sz="2300" b="1" dirty="0">
                <a:cs typeface="Arial" panose="020B0604020202020204" pitchFamily="34" charset="0"/>
              </a:rPr>
              <a:t>Позитивное мышление</a:t>
            </a:r>
          </a:p>
          <a:p>
            <a:r>
              <a:rPr lang="ru-RU" sz="2300" dirty="0">
                <a:cs typeface="Arial" panose="020B0604020202020204" pitchFamily="34" charset="0"/>
              </a:rPr>
              <a:t>На самом деле ЗОЖ — это отказ от негатива. То есть отказ от того, что негативно влияет на наше физическое и психическое здоровье. Курить вредно — мы не курим. Жить рядом с ТЭЦ или МКАД вредно — мы переезжаем в другое место или за город. Сидеть за компом подолгу вредно — мы встаем и идем гулять. Все это требует определенных усилий (моральных, физических, материальных).</a:t>
            </a:r>
          </a:p>
          <a:p>
            <a:endParaRPr lang="ru-RU" sz="2000" dirty="0"/>
          </a:p>
          <a:p>
            <a:endParaRPr lang="ru-RU" sz="2000" dirty="0"/>
          </a:p>
          <a:p>
            <a:endParaRPr lang="cs-CZ" dirty="0"/>
          </a:p>
        </p:txBody>
      </p:sp>
    </p:spTree>
    <p:extLst>
      <p:ext uri="{BB962C8B-B14F-4D97-AF65-F5344CB8AC3E}">
        <p14:creationId xmlns:p14="http://schemas.microsoft.com/office/powerpoint/2010/main" val="1574252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E38C5CE7-A17C-4D18-90EA-5DB2472333C5}"/>
              </a:ext>
            </a:extLst>
          </p:cNvPr>
          <p:cNvSpPr/>
          <p:nvPr/>
        </p:nvSpPr>
        <p:spPr>
          <a:xfrm>
            <a:off x="0" y="0"/>
            <a:ext cx="12192000" cy="6863417"/>
          </a:xfrm>
          <a:prstGeom prst="rect">
            <a:avLst/>
          </a:prstGeom>
        </p:spPr>
        <p:txBody>
          <a:bodyPr wrap="square">
            <a:spAutoFit/>
          </a:bodyPr>
          <a:lstStyle/>
          <a:p>
            <a:r>
              <a:rPr lang="ru-RU" sz="2200" b="1" dirty="0"/>
              <a:t>Внутренний настрой (мотивация и целеустремленность)</a:t>
            </a:r>
          </a:p>
          <a:p>
            <a:r>
              <a:rPr lang="ru-RU" sz="2200" dirty="0"/>
              <a:t>Любому действию человека всегда предшествует мысль, какое–то решение. А мысли возникают в зависимости от нашего настроя. Для того чтобы придерживаться ЗОЖ, нужна мотивация (что это?). Мы должны понимать, что нам это даст, для чего нужно тратить на это время и соблюдать ограничения. </a:t>
            </a:r>
          </a:p>
          <a:p>
            <a:r>
              <a:rPr lang="ru-RU" sz="2200" dirty="0"/>
              <a:t>Все успешные и здоровые люди знают, для чего они живут. У них есть цель, которая мотивирует их к активности. Эти люди любят жизнь и понимают, что для её поддержания необходимо заботиться о здоровье. Чтобы помогать себе и другим, мы должны быть в хорошей форме. </a:t>
            </a:r>
          </a:p>
          <a:p>
            <a:endParaRPr lang="ru-RU" sz="2200" dirty="0"/>
          </a:p>
          <a:p>
            <a:r>
              <a:rPr lang="ru-RU" sz="2200" b="1" dirty="0"/>
              <a:t>Наше окружение </a:t>
            </a:r>
            <a:r>
              <a:rPr lang="ru-RU" sz="2200" dirty="0"/>
              <a:t>оказывает большое влияние на нас. Часто мы копируем поведение тех людей, с которыми общаемся. Их мировоззрение влияет на наше восприятие жизни и на формирование целей. А от целей будет зависеть образ жизни. В процессе общения мы можем неосознанно выработать привычки, свойственные нашему окружению. </a:t>
            </a:r>
          </a:p>
          <a:p>
            <a:r>
              <a:rPr lang="ru-RU" sz="2200" dirty="0"/>
              <a:t>Учёные открыли явление зеркальных нейронов. Оно доказывает то, что мозг человека копирует поведение окружающих людей, даже если мы того не желаем. Находясь в неблагоприятной социальной атмосфере, человеку сложно поддерживать позитивный настрой и вырабатывать правильные привычки. </a:t>
            </a:r>
          </a:p>
          <a:p>
            <a:r>
              <a:rPr lang="ru-RU" sz="2200" dirty="0"/>
              <a:t>Поэтому нужно обратить внимание на своё окружение. Если социальная среда неблагоприятная, следует сменить круг общения, работу или даже место жительства. Здоровый образ жизни — это еще и здоровая «атмосфера» вокруг.</a:t>
            </a:r>
            <a:endParaRPr lang="cs-CZ" sz="2200" dirty="0"/>
          </a:p>
        </p:txBody>
      </p:sp>
    </p:spTree>
    <p:extLst>
      <p:ext uri="{BB962C8B-B14F-4D97-AF65-F5344CB8AC3E}">
        <p14:creationId xmlns:p14="http://schemas.microsoft.com/office/powerpoint/2010/main" val="3029532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D6A06BEE-8891-4E88-8724-BA5D1916D42F}"/>
              </a:ext>
            </a:extLst>
          </p:cNvPr>
          <p:cNvSpPr/>
          <p:nvPr/>
        </p:nvSpPr>
        <p:spPr>
          <a:xfrm>
            <a:off x="3770684" y="3244334"/>
            <a:ext cx="4650632" cy="369332"/>
          </a:xfrm>
          <a:prstGeom prst="rect">
            <a:avLst/>
          </a:prstGeom>
        </p:spPr>
        <p:txBody>
          <a:bodyPr wrap="none">
            <a:spAutoFit/>
          </a:bodyPr>
          <a:lstStyle/>
          <a:p>
            <a:r>
              <a:rPr lang="cs-CZ" dirty="0"/>
              <a:t>https://www.youtube.com/watch?v=yZtv8Fzr7lg</a:t>
            </a:r>
          </a:p>
        </p:txBody>
      </p:sp>
      <p:sp>
        <p:nvSpPr>
          <p:cNvPr id="3" name="Obdélník 2">
            <a:extLst>
              <a:ext uri="{FF2B5EF4-FFF2-40B4-BE49-F238E27FC236}">
                <a16:creationId xmlns:a16="http://schemas.microsoft.com/office/drawing/2014/main" id="{453C7EE9-BE5A-46BF-87D8-EC7FA06EBD75}"/>
              </a:ext>
            </a:extLst>
          </p:cNvPr>
          <p:cNvSpPr/>
          <p:nvPr/>
        </p:nvSpPr>
        <p:spPr>
          <a:xfrm>
            <a:off x="2193639" y="1619720"/>
            <a:ext cx="8409673" cy="1200329"/>
          </a:xfrm>
          <a:prstGeom prst="rect">
            <a:avLst/>
          </a:prstGeom>
        </p:spPr>
        <p:txBody>
          <a:bodyPr wrap="none">
            <a:spAutoFit/>
          </a:bodyPr>
          <a:lstStyle/>
          <a:p>
            <a:pPr algn="ctr"/>
            <a:r>
              <a:rPr lang="ru-RU" sz="2400" b="1" dirty="0">
                <a:solidFill>
                  <a:srgbClr val="002060"/>
                </a:solidFill>
              </a:rPr>
              <a:t>Ложь ЗОЖ (и почему </a:t>
            </a:r>
            <a:r>
              <a:rPr lang="ru-RU" sz="2400" b="1" dirty="0" err="1">
                <a:solidFill>
                  <a:srgbClr val="002060"/>
                </a:solidFill>
              </a:rPr>
              <a:t>веганы</a:t>
            </a:r>
            <a:r>
              <a:rPr lang="ru-RU" sz="2400" b="1" dirty="0">
                <a:solidFill>
                  <a:srgbClr val="002060"/>
                </a:solidFill>
              </a:rPr>
              <a:t> живут дольше мясоедов)</a:t>
            </a:r>
          </a:p>
          <a:p>
            <a:pPr algn="ctr"/>
            <a:r>
              <a:rPr lang="ru-RU" sz="2400" b="1" dirty="0">
                <a:solidFill>
                  <a:srgbClr val="002060"/>
                </a:solidFill>
              </a:rPr>
              <a:t>Вы согласны с Александрой или с ее оппоненткой? Почему?</a:t>
            </a:r>
          </a:p>
          <a:p>
            <a:pPr algn="ctr"/>
            <a:r>
              <a:rPr lang="ru-RU" sz="2400" b="1" dirty="0">
                <a:solidFill>
                  <a:srgbClr val="002060"/>
                </a:solidFill>
              </a:rPr>
              <a:t>Попробуйте подробно описать позицию каждой из сторон.</a:t>
            </a:r>
            <a:endParaRPr lang="cs-CZ" sz="2400" b="1" dirty="0">
              <a:solidFill>
                <a:srgbClr val="002060"/>
              </a:solidFill>
            </a:endParaRPr>
          </a:p>
        </p:txBody>
      </p:sp>
    </p:spTree>
    <p:extLst>
      <p:ext uri="{BB962C8B-B14F-4D97-AF65-F5344CB8AC3E}">
        <p14:creationId xmlns:p14="http://schemas.microsoft.com/office/powerpoint/2010/main" val="1796777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9F9FD886-8F6E-4DE5-AE4E-EACB6AF821C7}"/>
              </a:ext>
            </a:extLst>
          </p:cNvPr>
          <p:cNvSpPr txBox="1"/>
          <p:nvPr/>
        </p:nvSpPr>
        <p:spPr>
          <a:xfrm>
            <a:off x="5225845" y="3075057"/>
            <a:ext cx="1740309" cy="707886"/>
          </a:xfrm>
          <a:prstGeom prst="rect">
            <a:avLst/>
          </a:prstGeom>
          <a:noFill/>
        </p:spPr>
        <p:txBody>
          <a:bodyPr wrap="square" rtlCol="0">
            <a:spAutoFit/>
          </a:bodyPr>
          <a:lstStyle/>
          <a:p>
            <a:r>
              <a:rPr lang="ru-RU" sz="4000" b="1" dirty="0">
                <a:solidFill>
                  <a:srgbClr val="FF0000"/>
                </a:solidFill>
              </a:rPr>
              <a:t>СПОРТ</a:t>
            </a:r>
            <a:endParaRPr lang="cs-CZ" sz="4000" b="1" dirty="0">
              <a:solidFill>
                <a:srgbClr val="FF0000"/>
              </a:solidFill>
            </a:endParaRPr>
          </a:p>
        </p:txBody>
      </p:sp>
    </p:spTree>
    <p:extLst>
      <p:ext uri="{BB962C8B-B14F-4D97-AF65-F5344CB8AC3E}">
        <p14:creationId xmlns:p14="http://schemas.microsoft.com/office/powerpoint/2010/main" val="1334960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C4D1F5F-3D62-40AA-8246-8BBE483AB687}"/>
              </a:ext>
            </a:extLst>
          </p:cNvPr>
          <p:cNvPicPr>
            <a:picLocks noChangeAspect="1"/>
          </p:cNvPicPr>
          <p:nvPr/>
        </p:nvPicPr>
        <p:blipFill rotWithShape="1">
          <a:blip r:embed="rId2"/>
          <a:srcRect t="2724"/>
          <a:stretch/>
        </p:blipFill>
        <p:spPr>
          <a:xfrm>
            <a:off x="2212284" y="0"/>
            <a:ext cx="8160721" cy="6857999"/>
          </a:xfrm>
          <a:prstGeom prst="rect">
            <a:avLst/>
          </a:prstGeom>
        </p:spPr>
      </p:pic>
    </p:spTree>
    <p:extLst>
      <p:ext uri="{BB962C8B-B14F-4D97-AF65-F5344CB8AC3E}">
        <p14:creationId xmlns:p14="http://schemas.microsoft.com/office/powerpoint/2010/main" val="1331400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C1B9D5E-AAAB-443E-8F86-97F16B2CD41A}"/>
              </a:ext>
            </a:extLst>
          </p:cNvPr>
          <p:cNvPicPr>
            <a:picLocks noChangeAspect="1"/>
          </p:cNvPicPr>
          <p:nvPr/>
        </p:nvPicPr>
        <p:blipFill>
          <a:blip r:embed="rId2"/>
          <a:stretch>
            <a:fillRect/>
          </a:stretch>
        </p:blipFill>
        <p:spPr>
          <a:xfrm>
            <a:off x="928687" y="285750"/>
            <a:ext cx="10334625" cy="6286500"/>
          </a:xfrm>
          <a:prstGeom prst="rect">
            <a:avLst/>
          </a:prstGeom>
        </p:spPr>
      </p:pic>
    </p:spTree>
    <p:extLst>
      <p:ext uri="{BB962C8B-B14F-4D97-AF65-F5344CB8AC3E}">
        <p14:creationId xmlns:p14="http://schemas.microsoft.com/office/powerpoint/2010/main" val="642084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4FFEEC6-34F7-4A4D-8B90-EE96976DA76E}"/>
              </a:ext>
            </a:extLst>
          </p:cNvPr>
          <p:cNvPicPr>
            <a:picLocks noChangeAspect="1"/>
          </p:cNvPicPr>
          <p:nvPr/>
        </p:nvPicPr>
        <p:blipFill>
          <a:blip r:embed="rId2"/>
          <a:stretch>
            <a:fillRect/>
          </a:stretch>
        </p:blipFill>
        <p:spPr>
          <a:xfrm>
            <a:off x="3008362" y="0"/>
            <a:ext cx="6175275" cy="6858000"/>
          </a:xfrm>
          <a:prstGeom prst="rect">
            <a:avLst/>
          </a:prstGeom>
        </p:spPr>
      </p:pic>
    </p:spTree>
    <p:extLst>
      <p:ext uri="{BB962C8B-B14F-4D97-AF65-F5344CB8AC3E}">
        <p14:creationId xmlns:p14="http://schemas.microsoft.com/office/powerpoint/2010/main" val="3828994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4B0FD92-B024-4F89-8F71-423B901210DD}"/>
              </a:ext>
            </a:extLst>
          </p:cNvPr>
          <p:cNvPicPr>
            <a:picLocks noChangeAspect="1"/>
          </p:cNvPicPr>
          <p:nvPr/>
        </p:nvPicPr>
        <p:blipFill>
          <a:blip r:embed="rId2"/>
          <a:stretch>
            <a:fillRect/>
          </a:stretch>
        </p:blipFill>
        <p:spPr>
          <a:xfrm>
            <a:off x="1405629" y="1723410"/>
            <a:ext cx="9380742" cy="3411179"/>
          </a:xfrm>
          <a:prstGeom prst="rect">
            <a:avLst/>
          </a:prstGeom>
        </p:spPr>
      </p:pic>
    </p:spTree>
    <p:extLst>
      <p:ext uri="{BB962C8B-B14F-4D97-AF65-F5344CB8AC3E}">
        <p14:creationId xmlns:p14="http://schemas.microsoft.com/office/powerpoint/2010/main" val="3552390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a:extLst>
              <a:ext uri="{FF2B5EF4-FFF2-40B4-BE49-F238E27FC236}">
                <a16:creationId xmlns:a16="http://schemas.microsoft.com/office/drawing/2014/main" id="{B190E47B-81B8-4E30-BC97-53E1763BA22F}"/>
              </a:ext>
            </a:extLst>
          </p:cNvPr>
          <p:cNvPicPr>
            <a:picLocks noChangeAspect="1"/>
          </p:cNvPicPr>
          <p:nvPr/>
        </p:nvPicPr>
        <p:blipFill>
          <a:blip r:embed="rId2"/>
          <a:stretch>
            <a:fillRect/>
          </a:stretch>
        </p:blipFill>
        <p:spPr>
          <a:xfrm>
            <a:off x="2902169" y="143992"/>
            <a:ext cx="6780952" cy="561905"/>
          </a:xfrm>
          <a:prstGeom prst="rect">
            <a:avLst/>
          </a:prstGeom>
        </p:spPr>
      </p:pic>
      <p:sp useBgFill="1">
        <p:nvSpPr>
          <p:cNvPr id="15" name="Obdélník 14">
            <a:extLst>
              <a:ext uri="{FF2B5EF4-FFF2-40B4-BE49-F238E27FC236}">
                <a16:creationId xmlns:a16="http://schemas.microsoft.com/office/drawing/2014/main" id="{7457D4D2-08CD-4088-A174-8AC9452531BC}"/>
              </a:ext>
            </a:extLst>
          </p:cNvPr>
          <p:cNvSpPr/>
          <p:nvPr/>
        </p:nvSpPr>
        <p:spPr>
          <a:xfrm>
            <a:off x="5019368" y="537200"/>
            <a:ext cx="2153264" cy="6494085"/>
          </a:xfrm>
          <a:prstGeom prst="rect">
            <a:avLst/>
          </a:prstGeom>
        </p:spPr>
        <p:txBody>
          <a:bodyPr wrap="square">
            <a:spAutoFit/>
          </a:bodyPr>
          <a:lstStyle/>
          <a:p>
            <a:r>
              <a:rPr lang="ru-RU" sz="2000" b="1" dirty="0"/>
              <a:t>Симптомы</a:t>
            </a:r>
          </a:p>
          <a:p>
            <a:r>
              <a:rPr lang="ru-RU" sz="2000" dirty="0"/>
              <a:t>боль</a:t>
            </a:r>
          </a:p>
          <a:p>
            <a:r>
              <a:rPr lang="ru-RU" sz="2000" dirty="0"/>
              <a:t>воспаление</a:t>
            </a:r>
          </a:p>
          <a:p>
            <a:r>
              <a:rPr lang="ru-RU" sz="2000" dirty="0"/>
              <a:t>покраснение</a:t>
            </a:r>
          </a:p>
          <a:p>
            <a:r>
              <a:rPr lang="ru-RU" sz="2000" dirty="0"/>
              <a:t>сыпь</a:t>
            </a:r>
          </a:p>
          <a:p>
            <a:r>
              <a:rPr lang="ru-RU" sz="2000" dirty="0"/>
              <a:t>зуд</a:t>
            </a:r>
          </a:p>
          <a:p>
            <a:r>
              <a:rPr lang="ru-RU" sz="2000" dirty="0"/>
              <a:t>чиханье</a:t>
            </a:r>
          </a:p>
          <a:p>
            <a:r>
              <a:rPr lang="ru-RU" sz="2000" dirty="0"/>
              <a:t>насморк</a:t>
            </a:r>
          </a:p>
          <a:p>
            <a:r>
              <a:rPr lang="ru-RU" sz="2000" dirty="0"/>
              <a:t>заложенный нос</a:t>
            </a:r>
          </a:p>
          <a:p>
            <a:r>
              <a:rPr lang="ru-RU" sz="2000" dirty="0"/>
              <a:t>кашель</a:t>
            </a:r>
          </a:p>
          <a:p>
            <a:r>
              <a:rPr lang="ru-RU" sz="2000" dirty="0"/>
              <a:t>приступы кашля</a:t>
            </a:r>
          </a:p>
          <a:p>
            <a:r>
              <a:rPr lang="ru-RU" sz="2000" dirty="0"/>
              <a:t>тошнота̀</a:t>
            </a:r>
          </a:p>
          <a:p>
            <a:r>
              <a:rPr lang="ru-RU" sz="2000" dirty="0"/>
              <a:t>рвота</a:t>
            </a:r>
          </a:p>
          <a:p>
            <a:r>
              <a:rPr lang="ru-RU" sz="2000" dirty="0"/>
              <a:t>понос</a:t>
            </a:r>
          </a:p>
          <a:p>
            <a:r>
              <a:rPr lang="ru-RU" sz="2000" dirty="0"/>
              <a:t>озноб</a:t>
            </a:r>
          </a:p>
          <a:p>
            <a:r>
              <a:rPr lang="ru-RU" sz="2000" dirty="0"/>
              <a:t>̀обморок</a:t>
            </a:r>
          </a:p>
          <a:p>
            <a:r>
              <a:rPr lang="ru-RU" sz="2000" dirty="0"/>
              <a:t>слабость</a:t>
            </a:r>
          </a:p>
          <a:p>
            <a:r>
              <a:rPr lang="ru-RU" sz="2000" dirty="0"/>
              <a:t>усталость</a:t>
            </a:r>
          </a:p>
          <a:p>
            <a:r>
              <a:rPr lang="ru-RU" sz="2000" dirty="0"/>
              <a:t>потливость</a:t>
            </a:r>
          </a:p>
          <a:p>
            <a:r>
              <a:rPr lang="ru-RU" sz="2000" dirty="0"/>
              <a:t>бледность</a:t>
            </a:r>
            <a:endParaRPr lang="ru-RU" dirty="0"/>
          </a:p>
        </p:txBody>
      </p:sp>
      <p:sp useBgFill="1">
        <p:nvSpPr>
          <p:cNvPr id="16" name="Obdélník 15">
            <a:extLst>
              <a:ext uri="{FF2B5EF4-FFF2-40B4-BE49-F238E27FC236}">
                <a16:creationId xmlns:a16="http://schemas.microsoft.com/office/drawing/2014/main" id="{F151CA3B-0049-4F71-860F-9DAB93225D3C}"/>
              </a:ext>
            </a:extLst>
          </p:cNvPr>
          <p:cNvSpPr/>
          <p:nvPr/>
        </p:nvSpPr>
        <p:spPr>
          <a:xfrm>
            <a:off x="78659" y="-18742"/>
            <a:ext cx="2713702" cy="6863417"/>
          </a:xfrm>
          <a:prstGeom prst="rect">
            <a:avLst/>
          </a:prstGeom>
        </p:spPr>
        <p:txBody>
          <a:bodyPr wrap="square">
            <a:spAutoFit/>
          </a:bodyPr>
          <a:lstStyle/>
          <a:p>
            <a:r>
              <a:rPr lang="ru-RU" sz="2000" b="1" dirty="0"/>
              <a:t>БОЛЀЗНЬ </a:t>
            </a:r>
          </a:p>
          <a:p>
            <a:r>
              <a:rPr lang="ru-RU" sz="2000" b="1" dirty="0"/>
              <a:t>НЕДОМОГА̀НИЕ </a:t>
            </a:r>
          </a:p>
          <a:p>
            <a:r>
              <a:rPr lang="ru-RU" sz="2000" b="1" dirty="0"/>
              <a:t>ЗАБОЛЕВА̀НИЕ </a:t>
            </a:r>
          </a:p>
          <a:p>
            <a:r>
              <a:rPr lang="ru-RU" sz="2000" b="1" dirty="0"/>
              <a:t>ХВОРЬ</a:t>
            </a:r>
          </a:p>
          <a:p>
            <a:r>
              <a:rPr lang="ru-RU" sz="2000" b="1" dirty="0"/>
              <a:t>НЕДУ̀Г </a:t>
            </a:r>
          </a:p>
          <a:p>
            <a:r>
              <a:rPr lang="ru-RU" sz="2000" dirty="0"/>
              <a:t>АППЕНДИЦЍТ </a:t>
            </a:r>
          </a:p>
          <a:p>
            <a:r>
              <a:rPr lang="ru-RU" sz="2000" dirty="0"/>
              <a:t>БРОНХ̀ИТ</a:t>
            </a:r>
          </a:p>
          <a:p>
            <a:r>
              <a:rPr lang="ru-RU" sz="2000" dirty="0"/>
              <a:t>РАК</a:t>
            </a:r>
          </a:p>
          <a:p>
            <a:r>
              <a:rPr lang="ru-RU" sz="2000" dirty="0"/>
              <a:t>ВЕТРЯ̀НКА</a:t>
            </a:r>
          </a:p>
          <a:p>
            <a:r>
              <a:rPr lang="ru-RU" sz="2000" dirty="0"/>
              <a:t>ОРЗ [о эр з̀э]</a:t>
            </a:r>
          </a:p>
          <a:p>
            <a:r>
              <a:rPr lang="ru-RU" sz="2000" dirty="0"/>
              <a:t>СВЍНКА (příušnice)</a:t>
            </a:r>
          </a:p>
          <a:p>
            <a:r>
              <a:rPr lang="ru-RU" sz="2000" dirty="0"/>
              <a:t>КОРЬ (spalničky)</a:t>
            </a:r>
          </a:p>
          <a:p>
            <a:r>
              <a:rPr lang="ru-RU" sz="2000" dirty="0"/>
              <a:t>КОКЛЮ̀Ш (černý kašel)</a:t>
            </a:r>
          </a:p>
          <a:p>
            <a:r>
              <a:rPr lang="ru-RU" sz="2000" dirty="0"/>
              <a:t>ТИФ</a:t>
            </a:r>
          </a:p>
          <a:p>
            <a:r>
              <a:rPr lang="ru-RU" sz="2000" dirty="0"/>
              <a:t>СКАРЛАТЍНА (spála)</a:t>
            </a:r>
          </a:p>
          <a:p>
            <a:r>
              <a:rPr lang="ru-RU" sz="2000" dirty="0"/>
              <a:t>ГРИПП </a:t>
            </a:r>
          </a:p>
          <a:p>
            <a:r>
              <a:rPr lang="ru-RU" sz="2000" dirty="0"/>
              <a:t>ПНЕВМОНЍЯ </a:t>
            </a:r>
          </a:p>
          <a:p>
            <a:r>
              <a:rPr lang="ru-RU" sz="2000" dirty="0"/>
              <a:t>ПРОСТУ̀ДА</a:t>
            </a:r>
          </a:p>
          <a:p>
            <a:r>
              <a:rPr lang="ru-RU" sz="2000" dirty="0"/>
              <a:t>ГАСТРЍТ</a:t>
            </a:r>
          </a:p>
          <a:p>
            <a:r>
              <a:rPr lang="ru-RU" sz="2000" dirty="0"/>
              <a:t>ГИПЕРТОНЍЯ</a:t>
            </a:r>
          </a:p>
          <a:p>
            <a:r>
              <a:rPr lang="ru-RU" sz="2000" dirty="0"/>
              <a:t>КРАСНУ̀ХА (zarděnky)</a:t>
            </a:r>
          </a:p>
          <a:p>
            <a:r>
              <a:rPr lang="ru-RU" sz="2000" dirty="0"/>
              <a:t>ДИАТЀЗ [диатэс]</a:t>
            </a:r>
          </a:p>
        </p:txBody>
      </p:sp>
      <p:sp useBgFill="1">
        <p:nvSpPr>
          <p:cNvPr id="17" name="Obdélník 16">
            <a:extLst>
              <a:ext uri="{FF2B5EF4-FFF2-40B4-BE49-F238E27FC236}">
                <a16:creationId xmlns:a16="http://schemas.microsoft.com/office/drawing/2014/main" id="{70CF9207-94D4-4C18-AE20-6F021A674610}"/>
              </a:ext>
            </a:extLst>
          </p:cNvPr>
          <p:cNvSpPr/>
          <p:nvPr/>
        </p:nvSpPr>
        <p:spPr>
          <a:xfrm>
            <a:off x="2938192" y="829587"/>
            <a:ext cx="1971368" cy="5909310"/>
          </a:xfrm>
          <a:prstGeom prst="rect">
            <a:avLst/>
          </a:prstGeom>
        </p:spPr>
        <p:txBody>
          <a:bodyPr wrap="square">
            <a:spAutoFit/>
          </a:bodyPr>
          <a:lstStyle/>
          <a:p>
            <a:r>
              <a:rPr lang="ru-RU" sz="2000" b="1" dirty="0"/>
              <a:t>Лекарства и лечение</a:t>
            </a:r>
          </a:p>
          <a:p>
            <a:r>
              <a:rPr lang="ru-RU" sz="2000" dirty="0"/>
              <a:t>таблетки</a:t>
            </a:r>
          </a:p>
          <a:p>
            <a:r>
              <a:rPr lang="ru-RU" sz="2000" dirty="0"/>
              <a:t>микстура</a:t>
            </a:r>
          </a:p>
          <a:p>
            <a:r>
              <a:rPr lang="ru-RU" sz="2000" dirty="0"/>
              <a:t>аэрозоль</a:t>
            </a:r>
          </a:p>
          <a:p>
            <a:r>
              <a:rPr lang="ru-RU" sz="2000" dirty="0"/>
              <a:t>бинт</a:t>
            </a:r>
          </a:p>
          <a:p>
            <a:r>
              <a:rPr lang="ru-RU" sz="2000" dirty="0"/>
              <a:t>свечи</a:t>
            </a:r>
          </a:p>
          <a:p>
            <a:r>
              <a:rPr lang="ru-RU" sz="2000" dirty="0"/>
              <a:t>уколы</a:t>
            </a:r>
          </a:p>
          <a:p>
            <a:r>
              <a:rPr lang="ru-RU" sz="2000" dirty="0"/>
              <a:t>массаж</a:t>
            </a:r>
          </a:p>
          <a:p>
            <a:r>
              <a:rPr lang="ru-RU" sz="2000" dirty="0"/>
              <a:t>горчичники</a:t>
            </a:r>
          </a:p>
          <a:p>
            <a:r>
              <a:rPr lang="ru-RU" sz="2000" dirty="0"/>
              <a:t>прогревание</a:t>
            </a:r>
          </a:p>
          <a:p>
            <a:r>
              <a:rPr lang="ru-RU" sz="2000" dirty="0"/>
              <a:t>физиолечение</a:t>
            </a:r>
          </a:p>
          <a:p>
            <a:r>
              <a:rPr lang="ru-RU" sz="2000" dirty="0"/>
              <a:t>диета</a:t>
            </a:r>
          </a:p>
          <a:p>
            <a:r>
              <a:rPr lang="ru-RU" sz="2000" dirty="0"/>
              <a:t>процедуры</a:t>
            </a:r>
          </a:p>
          <a:p>
            <a:r>
              <a:rPr lang="ru-RU" sz="2000" dirty="0"/>
              <a:t>операция</a:t>
            </a:r>
          </a:p>
          <a:p>
            <a:r>
              <a:rPr lang="ru-RU" sz="2000" dirty="0"/>
              <a:t>мазь</a:t>
            </a:r>
          </a:p>
          <a:p>
            <a:r>
              <a:rPr lang="ru-RU" sz="2000" dirty="0"/>
              <a:t>гипс</a:t>
            </a:r>
          </a:p>
          <a:p>
            <a:r>
              <a:rPr lang="ru-RU" sz="2000" dirty="0"/>
              <a:t>бинтование</a:t>
            </a:r>
          </a:p>
          <a:p>
            <a:r>
              <a:rPr lang="ru-RU" sz="2000" dirty="0"/>
              <a:t>лейкопластырь</a:t>
            </a:r>
            <a:endParaRPr lang="ru-RU" dirty="0"/>
          </a:p>
        </p:txBody>
      </p:sp>
      <p:sp useBgFill="1">
        <p:nvSpPr>
          <p:cNvPr id="18" name="Obdélník 17">
            <a:extLst>
              <a:ext uri="{FF2B5EF4-FFF2-40B4-BE49-F238E27FC236}">
                <a16:creationId xmlns:a16="http://schemas.microsoft.com/office/drawing/2014/main" id="{80A827CB-F5F6-4258-9128-6E60F0B42880}"/>
              </a:ext>
            </a:extLst>
          </p:cNvPr>
          <p:cNvSpPr/>
          <p:nvPr/>
        </p:nvSpPr>
        <p:spPr>
          <a:xfrm>
            <a:off x="7172632" y="829587"/>
            <a:ext cx="5522466" cy="5786199"/>
          </a:xfrm>
          <a:prstGeom prst="rect">
            <a:avLst/>
          </a:prstGeom>
        </p:spPr>
        <p:txBody>
          <a:bodyPr wrap="square">
            <a:spAutoFit/>
          </a:bodyPr>
          <a:lstStyle/>
          <a:p>
            <a:r>
              <a:rPr lang="ru-RU" sz="2400" b="1" dirty="0"/>
              <a:t>Идиомы:</a:t>
            </a:r>
          </a:p>
          <a:p>
            <a:r>
              <a:rPr lang="ru-RU" sz="2400" dirty="0"/>
              <a:t>•	</a:t>
            </a:r>
            <a:r>
              <a:rPr lang="ru-RU" sz="2300" dirty="0"/>
              <a:t>Идти на поправку</a:t>
            </a:r>
          </a:p>
          <a:p>
            <a:r>
              <a:rPr lang="ru-RU" sz="2300" dirty="0"/>
              <a:t>•	В здоровом теле здоровый дух.</a:t>
            </a:r>
          </a:p>
          <a:p>
            <a:r>
              <a:rPr lang="ru-RU" sz="2300" dirty="0"/>
              <a:t>•	- Спасибо. </a:t>
            </a:r>
          </a:p>
          <a:p>
            <a:r>
              <a:rPr lang="ru-RU" sz="2300" dirty="0"/>
              <a:t>      - На здоровье!</a:t>
            </a:r>
          </a:p>
          <a:p>
            <a:r>
              <a:rPr lang="ru-RU" sz="2300" dirty="0"/>
              <a:t>•	Будьте здоровы! </a:t>
            </a:r>
          </a:p>
          <a:p>
            <a:r>
              <a:rPr lang="ru-RU" sz="2300" dirty="0"/>
              <a:t>(говорится после того, как кто-то чихнул)</a:t>
            </a:r>
          </a:p>
          <a:p>
            <a:r>
              <a:rPr lang="ru-RU" sz="2300" dirty="0"/>
              <a:t>•	Поздно пить боржоми, </a:t>
            </a:r>
          </a:p>
          <a:p>
            <a:r>
              <a:rPr lang="ru-RU" sz="2300" dirty="0"/>
              <a:t>когда̀ почки отказали.</a:t>
            </a:r>
          </a:p>
          <a:p>
            <a:r>
              <a:rPr lang="ru-RU" sz="2300" dirty="0"/>
              <a:t>(шутл., разг.)</a:t>
            </a:r>
          </a:p>
          <a:p>
            <a:r>
              <a:rPr lang="ru-RU" sz="2300" dirty="0"/>
              <a:t>•	Жив(а)-здоров(а)</a:t>
            </a:r>
          </a:p>
          <a:p>
            <a:r>
              <a:rPr lang="ru-RU" sz="2300" dirty="0"/>
              <a:t>•	Подорвать здоровье</a:t>
            </a:r>
          </a:p>
          <a:p>
            <a:r>
              <a:rPr lang="ru-RU" sz="2300" dirty="0"/>
              <a:t>•	Здоров как бык.</a:t>
            </a:r>
          </a:p>
          <a:p>
            <a:r>
              <a:rPr lang="ru-RU" sz="2300" dirty="0"/>
              <a:t>•	Чистота̀ – залог здоровья.</a:t>
            </a:r>
          </a:p>
          <a:p>
            <a:r>
              <a:rPr lang="ru-RU" sz="2300" dirty="0"/>
              <a:t>•	Держѝ голову в холоде, </a:t>
            </a:r>
          </a:p>
          <a:p>
            <a:r>
              <a:rPr lang="ru-RU" sz="2300" dirty="0"/>
              <a:t>живот в голоде,  а ноги в теплѐ.</a:t>
            </a:r>
          </a:p>
        </p:txBody>
      </p:sp>
    </p:spTree>
    <p:extLst>
      <p:ext uri="{BB962C8B-B14F-4D97-AF65-F5344CB8AC3E}">
        <p14:creationId xmlns:p14="http://schemas.microsoft.com/office/powerpoint/2010/main" val="35229808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9B23AAE-E7D7-4F2D-9ABE-2CEB9D0B1C36}"/>
              </a:ext>
            </a:extLst>
          </p:cNvPr>
          <p:cNvPicPr>
            <a:picLocks noChangeAspect="1"/>
          </p:cNvPicPr>
          <p:nvPr/>
        </p:nvPicPr>
        <p:blipFill>
          <a:blip r:embed="rId2"/>
          <a:stretch>
            <a:fillRect/>
          </a:stretch>
        </p:blipFill>
        <p:spPr>
          <a:xfrm>
            <a:off x="1167662" y="0"/>
            <a:ext cx="9856676" cy="6858000"/>
          </a:xfrm>
          <a:prstGeom prst="rect">
            <a:avLst/>
          </a:prstGeom>
        </p:spPr>
      </p:pic>
    </p:spTree>
    <p:extLst>
      <p:ext uri="{BB962C8B-B14F-4D97-AF65-F5344CB8AC3E}">
        <p14:creationId xmlns:p14="http://schemas.microsoft.com/office/powerpoint/2010/main" val="1365960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C098EFB-0030-4BFD-9D15-ACAA529A51E3}"/>
              </a:ext>
            </a:extLst>
          </p:cNvPr>
          <p:cNvPicPr>
            <a:picLocks noChangeAspect="1"/>
          </p:cNvPicPr>
          <p:nvPr/>
        </p:nvPicPr>
        <p:blipFill>
          <a:blip r:embed="rId2"/>
          <a:stretch>
            <a:fillRect/>
          </a:stretch>
        </p:blipFill>
        <p:spPr>
          <a:xfrm>
            <a:off x="1114149" y="530942"/>
            <a:ext cx="10363200" cy="3486150"/>
          </a:xfrm>
          <a:prstGeom prst="rect">
            <a:avLst/>
          </a:prstGeom>
        </p:spPr>
      </p:pic>
      <p:pic>
        <p:nvPicPr>
          <p:cNvPr id="3" name="Obrázek 2">
            <a:extLst>
              <a:ext uri="{FF2B5EF4-FFF2-40B4-BE49-F238E27FC236}">
                <a16:creationId xmlns:a16="http://schemas.microsoft.com/office/drawing/2014/main" id="{075C307C-FA48-41D8-8167-C1F29C015E54}"/>
              </a:ext>
            </a:extLst>
          </p:cNvPr>
          <p:cNvPicPr>
            <a:picLocks noChangeAspect="1"/>
          </p:cNvPicPr>
          <p:nvPr/>
        </p:nvPicPr>
        <p:blipFill rotWithShape="1">
          <a:blip r:embed="rId3"/>
          <a:srcRect b="86667"/>
          <a:stretch/>
        </p:blipFill>
        <p:spPr>
          <a:xfrm>
            <a:off x="1063436" y="3928601"/>
            <a:ext cx="10413913" cy="1921592"/>
          </a:xfrm>
          <a:prstGeom prst="rect">
            <a:avLst/>
          </a:prstGeom>
        </p:spPr>
      </p:pic>
    </p:spTree>
    <p:extLst>
      <p:ext uri="{BB962C8B-B14F-4D97-AF65-F5344CB8AC3E}">
        <p14:creationId xmlns:p14="http://schemas.microsoft.com/office/powerpoint/2010/main" val="1075187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8397E62-747D-4A1D-800C-75AABFC50820}"/>
              </a:ext>
            </a:extLst>
          </p:cNvPr>
          <p:cNvPicPr>
            <a:picLocks noChangeAspect="1"/>
          </p:cNvPicPr>
          <p:nvPr/>
        </p:nvPicPr>
        <p:blipFill rotWithShape="1">
          <a:blip r:embed="rId2"/>
          <a:srcRect t="12903" b="50000"/>
          <a:stretch/>
        </p:blipFill>
        <p:spPr>
          <a:xfrm>
            <a:off x="1298487" y="786580"/>
            <a:ext cx="9595025" cy="4925961"/>
          </a:xfrm>
          <a:prstGeom prst="rect">
            <a:avLst/>
          </a:prstGeom>
        </p:spPr>
      </p:pic>
    </p:spTree>
    <p:extLst>
      <p:ext uri="{BB962C8B-B14F-4D97-AF65-F5344CB8AC3E}">
        <p14:creationId xmlns:p14="http://schemas.microsoft.com/office/powerpoint/2010/main" val="2077388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2b-4">
            <a:hlinkClick r:id="" action="ppaction://media"/>
            <a:extLst>
              <a:ext uri="{FF2B5EF4-FFF2-40B4-BE49-F238E27FC236}">
                <a16:creationId xmlns:a16="http://schemas.microsoft.com/office/drawing/2014/main" id="{50E7187F-DB45-43DC-8B5C-4DFFE720C7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08637" y="741004"/>
            <a:ext cx="487363" cy="487363"/>
          </a:xfrm>
          <a:prstGeom prst="rect">
            <a:avLst/>
          </a:prstGeom>
        </p:spPr>
      </p:pic>
      <p:pic>
        <p:nvPicPr>
          <p:cNvPr id="3" name="Obrázek 2">
            <a:extLst>
              <a:ext uri="{FF2B5EF4-FFF2-40B4-BE49-F238E27FC236}">
                <a16:creationId xmlns:a16="http://schemas.microsoft.com/office/drawing/2014/main" id="{A33DF278-8A30-4FD7-A1E8-D121D2504061}"/>
              </a:ext>
            </a:extLst>
          </p:cNvPr>
          <p:cNvPicPr>
            <a:picLocks noChangeAspect="1"/>
          </p:cNvPicPr>
          <p:nvPr/>
        </p:nvPicPr>
        <p:blipFill rotWithShape="1">
          <a:blip r:embed="rId5"/>
          <a:srcRect b="91398"/>
          <a:stretch/>
        </p:blipFill>
        <p:spPr>
          <a:xfrm>
            <a:off x="1875678" y="2376949"/>
            <a:ext cx="8818764" cy="1052051"/>
          </a:xfrm>
          <a:prstGeom prst="rect">
            <a:avLst/>
          </a:prstGeom>
        </p:spPr>
      </p:pic>
    </p:spTree>
    <p:extLst>
      <p:ext uri="{BB962C8B-B14F-4D97-AF65-F5344CB8AC3E}">
        <p14:creationId xmlns:p14="http://schemas.microsoft.com/office/powerpoint/2010/main" val="265480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6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3D2C1CA-01DA-4B0F-A120-E615C924F7BF}"/>
              </a:ext>
            </a:extLst>
          </p:cNvPr>
          <p:cNvPicPr>
            <a:picLocks noChangeAspect="1"/>
          </p:cNvPicPr>
          <p:nvPr/>
        </p:nvPicPr>
        <p:blipFill rotWithShape="1">
          <a:blip r:embed="rId2"/>
          <a:srcRect t="8889"/>
          <a:stretch/>
        </p:blipFill>
        <p:spPr>
          <a:xfrm>
            <a:off x="0" y="0"/>
            <a:ext cx="5486400" cy="6932362"/>
          </a:xfrm>
          <a:prstGeom prst="rect">
            <a:avLst/>
          </a:prstGeom>
        </p:spPr>
      </p:pic>
      <p:pic>
        <p:nvPicPr>
          <p:cNvPr id="3" name="Obrázek 2">
            <a:extLst>
              <a:ext uri="{FF2B5EF4-FFF2-40B4-BE49-F238E27FC236}">
                <a16:creationId xmlns:a16="http://schemas.microsoft.com/office/drawing/2014/main" id="{15412030-E7CD-4939-8AF6-716E9184A37C}"/>
              </a:ext>
            </a:extLst>
          </p:cNvPr>
          <p:cNvPicPr>
            <a:picLocks noChangeAspect="1"/>
          </p:cNvPicPr>
          <p:nvPr/>
        </p:nvPicPr>
        <p:blipFill>
          <a:blip r:embed="rId3"/>
          <a:stretch>
            <a:fillRect/>
          </a:stretch>
        </p:blipFill>
        <p:spPr>
          <a:xfrm>
            <a:off x="5521855" y="0"/>
            <a:ext cx="6670145" cy="3549445"/>
          </a:xfrm>
          <a:prstGeom prst="rect">
            <a:avLst/>
          </a:prstGeom>
        </p:spPr>
      </p:pic>
    </p:spTree>
    <p:extLst>
      <p:ext uri="{BB962C8B-B14F-4D97-AF65-F5344CB8AC3E}">
        <p14:creationId xmlns:p14="http://schemas.microsoft.com/office/powerpoint/2010/main" val="26144681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C685B26-4A62-4BFA-942C-A9044B890B31}"/>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Lst>
          </a:blip>
          <a:srcRect t="50000"/>
          <a:stretch/>
        </p:blipFill>
        <p:spPr>
          <a:xfrm>
            <a:off x="3146293" y="299384"/>
            <a:ext cx="9045707" cy="6259232"/>
          </a:xfrm>
          <a:prstGeom prst="rect">
            <a:avLst/>
          </a:prstGeom>
        </p:spPr>
      </p:pic>
      <p:pic>
        <p:nvPicPr>
          <p:cNvPr id="3" name="02c-A vy znaete 02">
            <a:hlinkClick r:id="" action="ppaction://media"/>
            <a:extLst>
              <a:ext uri="{FF2B5EF4-FFF2-40B4-BE49-F238E27FC236}">
                <a16:creationId xmlns:a16="http://schemas.microsoft.com/office/drawing/2014/main" id="{7FF81A8C-E20D-4C97-8766-0A0AD0F34C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17520" y="682010"/>
            <a:ext cx="487363" cy="487363"/>
          </a:xfrm>
          <a:prstGeom prst="rect">
            <a:avLst/>
          </a:prstGeom>
        </p:spPr>
      </p:pic>
    </p:spTree>
    <p:extLst>
      <p:ext uri="{BB962C8B-B14F-4D97-AF65-F5344CB8AC3E}">
        <p14:creationId xmlns:p14="http://schemas.microsoft.com/office/powerpoint/2010/main" val="69176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44EE74FB-5EDF-43A7-9620-BC785724DFDD}"/>
              </a:ext>
            </a:extLst>
          </p:cNvPr>
          <p:cNvSpPr/>
          <p:nvPr/>
        </p:nvSpPr>
        <p:spPr>
          <a:xfrm>
            <a:off x="914399" y="1905506"/>
            <a:ext cx="10874477" cy="3046988"/>
          </a:xfrm>
          <a:prstGeom prst="rect">
            <a:avLst/>
          </a:prstGeom>
        </p:spPr>
        <p:txBody>
          <a:bodyPr wrap="square">
            <a:spAutoFit/>
          </a:bodyPr>
          <a:lstStyle/>
          <a:p>
            <a:pPr algn="ctr"/>
            <a:r>
              <a:rPr lang="ru-RU" sz="2400" dirty="0"/>
              <a:t>Переведите с чешского языка на русский. </a:t>
            </a:r>
          </a:p>
          <a:p>
            <a:pPr algn="just"/>
            <a:r>
              <a:rPr lang="ru-RU" sz="2400" dirty="0"/>
              <a:t> 1. </a:t>
            </a:r>
            <a:r>
              <a:rPr lang="cs-CZ" sz="2400" dirty="0"/>
              <a:t>Olympijské hry jsou výbornou školou sportovního mistrovství. 2. Minulé Olympijské hry se konaly v Sydney v Austrálii. 3. Zúčastní se jich mnoho českých sportovců. 4. Přáli bychom si, aby vytvořili nové světové rekordy. 5. Máme vynikající gymnasty i lehké atlety. 6. Budou závodit v běhu, ve skoku do výšky a do dálky, ve vrhu kouli </a:t>
            </a:r>
            <a:r>
              <a:rPr lang="ru-RU" sz="2400" dirty="0"/>
              <a:t>а </a:t>
            </a:r>
            <a:r>
              <a:rPr lang="cs-CZ" sz="2400" dirty="0"/>
              <a:t>v hodu oštěpem. 7. Obě sestry se věnují krasobruslení. 8. Jedna získala zlatou medaili, kdežto její sestra jen bronzovou. 9. Hráli dobře, ale naše mužstvo bylo ještě lepší. Stalo se vítězem</a:t>
            </a:r>
          </a:p>
        </p:txBody>
      </p:sp>
    </p:spTree>
    <p:extLst>
      <p:ext uri="{BB962C8B-B14F-4D97-AF65-F5344CB8AC3E}">
        <p14:creationId xmlns:p14="http://schemas.microsoft.com/office/powerpoint/2010/main" val="36754191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C5D8107F-A043-4141-B4D9-F00B37C6C875}"/>
              </a:ext>
            </a:extLst>
          </p:cNvPr>
          <p:cNvSpPr/>
          <p:nvPr/>
        </p:nvSpPr>
        <p:spPr>
          <a:xfrm>
            <a:off x="1022555" y="881707"/>
            <a:ext cx="10579510" cy="5262979"/>
          </a:xfrm>
          <a:prstGeom prst="rect">
            <a:avLst/>
          </a:prstGeom>
        </p:spPr>
        <p:txBody>
          <a:bodyPr wrap="square">
            <a:spAutoFit/>
          </a:bodyPr>
          <a:lstStyle/>
          <a:p>
            <a:pPr algn="just"/>
            <a:r>
              <a:rPr lang="ru-RU" dirty="0"/>
              <a:t> </a:t>
            </a:r>
            <a:r>
              <a:rPr lang="ru-RU" sz="2400" b="1" dirty="0"/>
              <a:t>Следующие пары предложений соедините союзами ЧТОБЫ или ЕСЛИ. Попробуйте предложения переделать так, чтобы были возможны оба варианта.  Образец:   Долго тренироваться. Хорошие результаты.   Чтобы получить хорошие результаты, нужно долго тренироваться.   Если хотите получить хорошие результаты, вы должны долго тренироваться. </a:t>
            </a:r>
          </a:p>
          <a:p>
            <a:pPr algn="just"/>
            <a:endParaRPr lang="ru-RU" sz="2400" b="1" dirty="0"/>
          </a:p>
          <a:p>
            <a:pPr algn="just"/>
            <a:r>
              <a:rPr lang="ru-RU" sz="2400" dirty="0"/>
              <a:t> </a:t>
            </a:r>
          </a:p>
          <a:p>
            <a:pPr algn="just"/>
            <a:r>
              <a:rPr lang="ru-RU" sz="2400" dirty="0"/>
              <a:t> 1. Он должен поступить в школу тренеров. Он тренер 1 категории. 2. Мы хорошо подготовимся к соревнованиям. Мы войдём в первую десятку. 3. Вы (должны) будете тренироваться. Ваша команда победит. 4. Он не будет тренироваться. Ему не создали соответствующие условия.  5. Мы хотим поехать на Олимпийские игры. Наша команда ищет спонсора. 6. Завтра будем играть ответный матч. Будет хорошая погода. 7. Нужно быть в хорошей физической форме. Хочу добиться высоких результатов. </a:t>
            </a:r>
            <a:endParaRPr lang="cs-CZ" sz="2400" dirty="0"/>
          </a:p>
        </p:txBody>
      </p:sp>
    </p:spTree>
    <p:extLst>
      <p:ext uri="{BB962C8B-B14F-4D97-AF65-F5344CB8AC3E}">
        <p14:creationId xmlns:p14="http://schemas.microsoft.com/office/powerpoint/2010/main" val="18809996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891C95D5-80DB-45D0-AAB4-92377E54EDC6}"/>
              </a:ext>
            </a:extLst>
          </p:cNvPr>
          <p:cNvSpPr/>
          <p:nvPr/>
        </p:nvSpPr>
        <p:spPr>
          <a:xfrm>
            <a:off x="294968" y="889844"/>
            <a:ext cx="11071122" cy="5632311"/>
          </a:xfrm>
          <a:prstGeom prst="rect">
            <a:avLst/>
          </a:prstGeom>
        </p:spPr>
        <p:txBody>
          <a:bodyPr wrap="square">
            <a:spAutoFit/>
          </a:bodyPr>
          <a:lstStyle/>
          <a:p>
            <a:r>
              <a:rPr lang="ru-RU" sz="2400" b="1" dirty="0">
                <a:latin typeface="Arial" panose="020B0604020202020204" pitchFamily="34" charset="0"/>
                <a:cs typeface="Arial" panose="020B0604020202020204" pitchFamily="34" charset="0"/>
              </a:rPr>
              <a:t>Вставьте в предложения нужные предлоги из-за, за, для, по, с, до, на, в. Предложения переведите на чешский язык. </a:t>
            </a:r>
            <a:endParaRPr lang="cs-CZ" sz="2400" b="1" dirty="0">
              <a:latin typeface="Arial" panose="020B0604020202020204" pitchFamily="34" charset="0"/>
              <a:cs typeface="Arial" panose="020B0604020202020204" pitchFamily="34" charset="0"/>
            </a:endParaRPr>
          </a:p>
          <a:p>
            <a:endParaRPr lang="ru-RU" sz="2400" b="1" dirty="0">
              <a:latin typeface="Arial" panose="020B0604020202020204" pitchFamily="34" charset="0"/>
              <a:cs typeface="Arial" panose="020B0604020202020204" pitchFamily="34" charset="0"/>
            </a:endParaRPr>
          </a:p>
          <a:p>
            <a:r>
              <a:rPr lang="ru-RU" sz="2400" dirty="0">
                <a:latin typeface="Arial" panose="020B0604020202020204" pitchFamily="34" charset="0"/>
                <a:cs typeface="Arial" panose="020B0604020202020204" pitchFamily="34" charset="0"/>
              </a:rPr>
              <a:t> 1. Тренировка проходила регулярно ... понедельникам и средам ... семи ... девяти часов утра. 2. Тренер послал вратаря … мячом. 3. Нападающий Иванов был ... двенадцатой минуте заменён Волковым. 4. ... нашем институте училось много выдающихся спортсменов. 5. ... команды было весьма важным победить. 6.  ... последней минуте была забита решающая шайба. 7.  ... самого начала игра велась в быстром темпе. 8. ... нескольких грубых ошибок защитников матч был проигран. 9. ... пятой минуте Бобров сравнял счёт. 10. ... уважительной причине чемпионы не выступали на показательных выступлениях победителей. 11. ... болезни нападающий не участвовал в сборах. 12. ... улучшения физической подготовки нужны постоянные тренировки. 13. Матч отложили ... плохого состояния поля. 14.  ... командном зачёте наша команда оказалась ... третьем месте. </a:t>
            </a:r>
            <a:endParaRPr lang="cs-CZ"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736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8E11D45F-A00B-4A75-B968-8C03681A7421}"/>
              </a:ext>
            </a:extLst>
          </p:cNvPr>
          <p:cNvSpPr/>
          <p:nvPr/>
        </p:nvSpPr>
        <p:spPr>
          <a:xfrm>
            <a:off x="0" y="151179"/>
            <a:ext cx="12192000" cy="6555641"/>
          </a:xfrm>
          <a:prstGeom prst="rect">
            <a:avLst/>
          </a:prstGeom>
        </p:spPr>
        <p:txBody>
          <a:bodyPr wrap="square">
            <a:spAutoFit/>
          </a:bodyPr>
          <a:lstStyle/>
          <a:p>
            <a:r>
              <a:rPr lang="ru-RU" sz="2000" b="1" dirty="0">
                <a:latin typeface="Arial" panose="020B0604020202020204" pitchFamily="34" charset="0"/>
                <a:cs typeface="Arial" panose="020B0604020202020204" pitchFamily="34" charset="0"/>
              </a:rPr>
              <a:t>ЭКСТРЕМАЛЬНЫЕ ВИДЫ СПОРТА  </a:t>
            </a:r>
            <a:endParaRPr lang="cs-CZ" sz="2000" b="1" dirty="0">
              <a:latin typeface="Arial" panose="020B0604020202020204" pitchFamily="34" charset="0"/>
              <a:cs typeface="Arial" panose="020B0604020202020204" pitchFamily="34" charset="0"/>
            </a:endParaRPr>
          </a:p>
          <a:p>
            <a:endParaRPr lang="cs-CZ" sz="2000" dirty="0">
              <a:latin typeface="Arial" panose="020B0604020202020204" pitchFamily="34" charset="0"/>
              <a:cs typeface="Arial" panose="020B0604020202020204" pitchFamily="34" charset="0"/>
            </a:endParaRPr>
          </a:p>
          <a:p>
            <a:pPr algn="just"/>
            <a:r>
              <a:rPr lang="ru-RU" sz="2000" dirty="0">
                <a:latin typeface="Arial" panose="020B0604020202020204" pitchFamily="34" charset="0"/>
                <a:cs typeface="Arial" panose="020B0604020202020204" pitchFamily="34" charset="0"/>
              </a:rPr>
              <a:t>В последнее время мы так часто слышим понятие "экстремал", "экстремальный вид спорта"... А какие же виды спорта считаются экстремальными? Их достаточно много. Вот несколько кратких историй о таких видах спорта. </a:t>
            </a:r>
            <a:r>
              <a:rPr lang="ru-RU" sz="2000" b="1" dirty="0">
                <a:latin typeface="Arial" panose="020B0604020202020204" pitchFamily="34" charset="0"/>
                <a:cs typeface="Arial" panose="020B0604020202020204" pitchFamily="34" charset="0"/>
              </a:rPr>
              <a:t>РОЛИКИ</a:t>
            </a:r>
            <a:r>
              <a:rPr lang="ru-RU" sz="2000" dirty="0">
                <a:latin typeface="Arial" panose="020B0604020202020204" pitchFamily="34" charset="0"/>
                <a:cs typeface="Arial" panose="020B0604020202020204" pitchFamily="34" charset="0"/>
              </a:rPr>
              <a:t> ИСТОРИЯ:  Первые ролики появились около 1700 года и представляли собой обычные ботинки на деревяшке с железными колёсами. В 1760 году в Лондоне некто Джозеф Мерлин, бельгиец по происхождению, обеспечил чудную рекламу роликам, демонстрируя их возможности: на полном ходу врезался в огромное зеркало и разбил его вдребезги. А в 1980 году в Миннеаполисе братья Олсоны впервые изготовили то, что сейчас называется роликовыми коньками. Наладив их производство, они основали фирму </a:t>
            </a:r>
            <a:r>
              <a:rPr lang="ru-RU" sz="2000" dirty="0" err="1">
                <a:latin typeface="Arial" panose="020B0604020202020204" pitchFamily="34" charset="0"/>
                <a:cs typeface="Arial" panose="020B0604020202020204" pitchFamily="34" charset="0"/>
              </a:rPr>
              <a:t>Rollerblade</a:t>
            </a:r>
            <a:r>
              <a:rPr lang="ru-RU" sz="2000" dirty="0">
                <a:latin typeface="Arial" panose="020B0604020202020204" pitchFamily="34" charset="0"/>
                <a:cs typeface="Arial" panose="020B0604020202020204" pitchFamily="34" charset="0"/>
              </a:rPr>
              <a:t>. ТЕОРИЯ:  Все роллеры (и ролики соответственно) делятся на два класса: агрессивные (такие прыгают по перилам и на рампе, вечно ходят в синяках и ссадинах; роллеры ездят на "чугунных" роликах с маленькими колёсиками) и фитнес (не спеша рассекают асфальтовые просторы, стараясь подражать фигуристам; роллеры используют ролики с мягкими и большими колёсиками). Не стоит забывать и про хоккей на роликах. ПРАКТИКА:  Ролики стоят недёшево. На рынке по дешевке можно, конечно, что-нибудь присмотреть, но, скорее всего, это будет полная туфта (</a:t>
            </a:r>
            <a:r>
              <a:rPr lang="ru-RU" sz="2000" dirty="0" err="1">
                <a:latin typeface="Arial" panose="020B0604020202020204" pitchFamily="34" charset="0"/>
                <a:cs typeface="Arial" panose="020B0604020202020204" pitchFamily="34" charset="0"/>
              </a:rPr>
              <a:t>šmejd</a:t>
            </a:r>
            <a:r>
              <a:rPr lang="ru-RU" sz="2000" dirty="0">
                <a:latin typeface="Arial" panose="020B0604020202020204" pitchFamily="34" charset="0"/>
                <a:cs typeface="Arial" panose="020B0604020202020204" pitchFamily="34" charset="0"/>
              </a:rPr>
              <a:t>). Так что лучше поднапрячься, дождаться распродаж и купить что-нибудь из </a:t>
            </a:r>
            <a:r>
              <a:rPr lang="ru-RU" sz="2000" dirty="0" err="1">
                <a:latin typeface="Arial" panose="020B0604020202020204" pitchFamily="34" charset="0"/>
                <a:cs typeface="Arial" panose="020B0604020202020204" pitchFamily="34" charset="0"/>
              </a:rPr>
              <a:t>Rollerblade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Bauer</a:t>
            </a:r>
            <a:r>
              <a:rPr lang="ru-RU" sz="2000" dirty="0">
                <a:latin typeface="Arial" panose="020B0604020202020204" pitchFamily="34" charset="0"/>
                <a:cs typeface="Arial" panose="020B0604020202020204" pitchFamily="34" charset="0"/>
              </a:rPr>
              <a:t> или </a:t>
            </a:r>
            <a:r>
              <a:rPr lang="ru-RU" sz="2000" dirty="0" err="1">
                <a:latin typeface="Arial" panose="020B0604020202020204" pitchFamily="34" charset="0"/>
                <a:cs typeface="Arial" panose="020B0604020202020204" pitchFamily="34" charset="0"/>
              </a:rPr>
              <a:t>Roces</a:t>
            </a:r>
            <a:r>
              <a:rPr lang="ru-RU" sz="2000" dirty="0">
                <a:latin typeface="Arial" panose="020B0604020202020204" pitchFamily="34" charset="0"/>
                <a:cs typeface="Arial" panose="020B0604020202020204" pitchFamily="34" charset="0"/>
              </a:rPr>
              <a:t>. Тем, кто ещё только собирается купить первые агрессивные ролики, мой совет: купите сначала фитнес - так и научитесь быстрее, и шишек меньше заработаете, а потом ещё не факт, что захотите покупать себе </a:t>
            </a:r>
            <a:r>
              <a:rPr lang="ru-RU" sz="2000" dirty="0" err="1">
                <a:latin typeface="Arial" panose="020B0604020202020204" pitchFamily="34" charset="0"/>
                <a:cs typeface="Arial" panose="020B0604020202020204" pitchFamily="34" charset="0"/>
              </a:rPr>
              <a:t>Roces</a:t>
            </a:r>
            <a:r>
              <a:rPr lang="ru-RU" sz="2000" dirty="0">
                <a:latin typeface="Arial" panose="020B0604020202020204" pitchFamily="34" charset="0"/>
                <a:cs typeface="Arial" panose="020B0604020202020204" pitchFamily="34" charset="0"/>
              </a:rPr>
              <a:t>. Сломать шею в </a:t>
            </a:r>
            <a:r>
              <a:rPr lang="ru-RU" sz="2000" dirty="0" err="1">
                <a:latin typeface="Arial" panose="020B0604020202020204" pitchFamily="34" charset="0"/>
                <a:cs typeface="Arial" panose="020B0604020202020204" pitchFamily="34" charset="0"/>
              </a:rPr>
              <a:t>агрессиве</a:t>
            </a:r>
            <a:r>
              <a:rPr lang="ru-RU" sz="2000" dirty="0">
                <a:latin typeface="Arial" panose="020B0604020202020204" pitchFamily="34" charset="0"/>
                <a:cs typeface="Arial" panose="020B0604020202020204" pitchFamily="34" charset="0"/>
              </a:rPr>
              <a:t> дело обычное. Поэтому не скупитесь на защиту (шлем плюс наколенники, налокотники, охрана запястья и перчатки) – здоровье дороже.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6196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BAA8E477-7240-4EB7-AAEC-44454AFFF009}"/>
              </a:ext>
            </a:extLst>
          </p:cNvPr>
          <p:cNvSpPr/>
          <p:nvPr/>
        </p:nvSpPr>
        <p:spPr>
          <a:xfrm>
            <a:off x="0" y="0"/>
            <a:ext cx="4552336" cy="6370975"/>
          </a:xfrm>
          <a:prstGeom prst="rect">
            <a:avLst/>
          </a:prstGeom>
        </p:spPr>
        <p:txBody>
          <a:bodyPr wrap="square">
            <a:spAutoFit/>
          </a:bodyPr>
          <a:lstStyle/>
          <a:p>
            <a:r>
              <a:rPr lang="ru-RU" sz="2400" dirty="0"/>
              <a:t>Я болею</a:t>
            </a:r>
          </a:p>
          <a:p>
            <a:r>
              <a:rPr lang="ru-RU" sz="2400" dirty="0"/>
              <a:t>Как давно вас это беспокоит?</a:t>
            </a:r>
          </a:p>
          <a:p>
            <a:r>
              <a:rPr lang="ru-RU" sz="2400" dirty="0"/>
              <a:t>На что жалуетесь?</a:t>
            </a:r>
          </a:p>
          <a:p>
            <a:r>
              <a:rPr lang="ru-RU" sz="2400" dirty="0"/>
              <a:t>Когда принимает доктор? </a:t>
            </a:r>
          </a:p>
          <a:p>
            <a:r>
              <a:rPr lang="ru-RU" sz="2400" dirty="0"/>
              <a:t>Какие у врача приёмные часы?</a:t>
            </a:r>
          </a:p>
          <a:p>
            <a:r>
              <a:rPr lang="ru-RU" sz="2400" dirty="0"/>
              <a:t>Что вас беспокоит?</a:t>
            </a:r>
          </a:p>
          <a:p>
            <a:r>
              <a:rPr lang="ru-RU" sz="2400" dirty="0"/>
              <a:t>Где болит?</a:t>
            </a:r>
          </a:p>
          <a:p>
            <a:r>
              <a:rPr lang="ru-RU" sz="2400" dirty="0"/>
              <a:t>Вот здесь.</a:t>
            </a:r>
          </a:p>
          <a:p>
            <a:r>
              <a:rPr lang="ru-RU" sz="2400" dirty="0"/>
              <a:t>У меня болит голова.</a:t>
            </a:r>
          </a:p>
          <a:p>
            <a:r>
              <a:rPr lang="ru-RU" sz="2400" dirty="0"/>
              <a:t>У меня бессонница.</a:t>
            </a:r>
          </a:p>
          <a:p>
            <a:r>
              <a:rPr lang="ru-RU" sz="2400" dirty="0"/>
              <a:t>У меня кружится голова.</a:t>
            </a:r>
          </a:p>
          <a:p>
            <a:r>
              <a:rPr lang="ru-RU" sz="2400" dirty="0"/>
              <a:t>У меня болит горло.</a:t>
            </a:r>
          </a:p>
          <a:p>
            <a:r>
              <a:rPr lang="ru-RU" sz="2400" dirty="0"/>
              <a:t>У меня в горле першит.</a:t>
            </a:r>
          </a:p>
          <a:p>
            <a:r>
              <a:rPr lang="ru-RU" sz="2400" dirty="0"/>
              <a:t>Меня морозит.</a:t>
            </a:r>
          </a:p>
          <a:p>
            <a:r>
              <a:rPr lang="ru-RU" sz="2400" dirty="0"/>
              <a:t>У меня пломба выпала.</a:t>
            </a:r>
          </a:p>
          <a:p>
            <a:r>
              <a:rPr lang="ru-RU" sz="2400" dirty="0"/>
              <a:t>Я порезался/порезалась.</a:t>
            </a:r>
          </a:p>
          <a:p>
            <a:r>
              <a:rPr lang="ru-RU" sz="2400" dirty="0"/>
              <a:t>Я натёр(ла) мозоль.</a:t>
            </a:r>
            <a:endParaRPr lang="ru-RU" dirty="0"/>
          </a:p>
        </p:txBody>
      </p:sp>
      <p:sp useBgFill="1">
        <p:nvSpPr>
          <p:cNvPr id="3" name="Obdélník 2">
            <a:extLst>
              <a:ext uri="{FF2B5EF4-FFF2-40B4-BE49-F238E27FC236}">
                <a16:creationId xmlns:a16="http://schemas.microsoft.com/office/drawing/2014/main" id="{D714DB32-F966-45CD-8BA4-7A15BF7D2B2B}"/>
              </a:ext>
            </a:extLst>
          </p:cNvPr>
          <p:cNvSpPr/>
          <p:nvPr/>
        </p:nvSpPr>
        <p:spPr>
          <a:xfrm>
            <a:off x="6361470" y="392638"/>
            <a:ext cx="6096000" cy="5262979"/>
          </a:xfrm>
          <a:prstGeom prst="rect">
            <a:avLst/>
          </a:prstGeom>
        </p:spPr>
        <p:txBody>
          <a:bodyPr>
            <a:spAutoFit/>
          </a:bodyPr>
          <a:lstStyle/>
          <a:p>
            <a:r>
              <a:rPr lang="ru-RU" sz="2400" dirty="0"/>
              <a:t>Откройте рот и покажите язык.</a:t>
            </a:r>
          </a:p>
          <a:p>
            <a:r>
              <a:rPr lang="ru-RU" sz="2400" dirty="0"/>
              <a:t>Разденьтесь по пояс.</a:t>
            </a:r>
          </a:p>
          <a:p>
            <a:r>
              <a:rPr lang="ru-RU" sz="2400" dirty="0"/>
              <a:t>Вдох. Выдох.</a:t>
            </a:r>
          </a:p>
          <a:p>
            <a:r>
              <a:rPr lang="ru-RU" sz="2400" dirty="0"/>
              <a:t>Дышите. Не дышите.</a:t>
            </a:r>
          </a:p>
          <a:p>
            <a:r>
              <a:rPr lang="ru-RU" sz="2400" dirty="0"/>
              <a:t>Задержите дыхание.</a:t>
            </a:r>
          </a:p>
          <a:p>
            <a:r>
              <a:rPr lang="ru-RU" sz="2400" dirty="0"/>
              <a:t>Покашляйте.</a:t>
            </a:r>
          </a:p>
          <a:p>
            <a:r>
              <a:rPr lang="ru-RU" sz="2400" dirty="0"/>
              <a:t>У вас есть на что-нибудь аллергия?</a:t>
            </a:r>
          </a:p>
          <a:p>
            <a:r>
              <a:rPr lang="ru-RU" sz="2400" dirty="0"/>
              <a:t>Сдайте анализ мочи и крови.</a:t>
            </a:r>
          </a:p>
          <a:p>
            <a:r>
              <a:rPr lang="ru-RU" sz="2400" dirty="0"/>
              <a:t>Как принимать лекарство?</a:t>
            </a:r>
          </a:p>
          <a:p>
            <a:r>
              <a:rPr lang="ru-RU" sz="2400" dirty="0"/>
              <a:t>̀Этот зуб нужно вырвать /удалить/лечить.</a:t>
            </a:r>
          </a:p>
          <a:p>
            <a:r>
              <a:rPr lang="ru-RU" sz="2400" dirty="0"/>
              <a:t>Нужно поставить пломбу.</a:t>
            </a:r>
          </a:p>
          <a:p>
            <a:r>
              <a:rPr lang="ru-RU" sz="2400" dirty="0"/>
              <a:t>Н̀̀ужни померить температуру/</a:t>
            </a:r>
          </a:p>
          <a:p>
            <a:r>
              <a:rPr lang="ru-RU" sz="2400" dirty="0"/>
              <a:t>измерить давление/сделать рентген/сделать УЗ̀И.</a:t>
            </a:r>
          </a:p>
        </p:txBody>
      </p:sp>
    </p:spTree>
    <p:extLst>
      <p:ext uri="{BB962C8B-B14F-4D97-AF65-F5344CB8AC3E}">
        <p14:creationId xmlns:p14="http://schemas.microsoft.com/office/powerpoint/2010/main" val="1118957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7297CFB0-0E3E-4EA6-B7E9-C34A14808F19}"/>
              </a:ext>
            </a:extLst>
          </p:cNvPr>
          <p:cNvSpPr/>
          <p:nvPr/>
        </p:nvSpPr>
        <p:spPr>
          <a:xfrm>
            <a:off x="78658" y="458956"/>
            <a:ext cx="12192000" cy="5940088"/>
          </a:xfrm>
          <a:prstGeom prst="rect">
            <a:avLst/>
          </a:prstGeom>
        </p:spPr>
        <p:txBody>
          <a:bodyPr wrap="square">
            <a:spAutoFit/>
          </a:bodyPr>
          <a:lstStyle/>
          <a:p>
            <a:pPr algn="just"/>
            <a:r>
              <a:rPr lang="ru-RU" sz="2000" b="1" dirty="0">
                <a:latin typeface="Arial" panose="020B0604020202020204" pitchFamily="34" charset="0"/>
                <a:cs typeface="Arial" panose="020B0604020202020204" pitchFamily="34" charset="0"/>
              </a:rPr>
              <a:t>СНОУБОРДИНГ</a:t>
            </a:r>
            <a:r>
              <a:rPr lang="ru-RU" sz="2000" dirty="0">
                <a:latin typeface="Arial" panose="020B0604020202020204" pitchFamily="34" charset="0"/>
                <a:cs typeface="Arial" panose="020B0604020202020204" pitchFamily="34" charset="0"/>
              </a:rPr>
              <a:t> ИСТОРИЯ:  Хотя некоторые и утверждают, что сноубординг - это новейший вид спорта, на самом деле ему уже больше 35 лет.  В 1964 году никому не известный инженер </a:t>
            </a:r>
            <a:r>
              <a:rPr lang="ru-RU" sz="2000" dirty="0" err="1">
                <a:latin typeface="Arial" panose="020B0604020202020204" pitchFamily="34" charset="0"/>
                <a:cs typeface="Arial" panose="020B0604020202020204" pitchFamily="34" charset="0"/>
              </a:rPr>
              <a:t>Шерман</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Поппен</a:t>
            </a:r>
            <a:r>
              <a:rPr lang="ru-RU" sz="2000" dirty="0">
                <a:latin typeface="Arial" panose="020B0604020202020204" pitchFamily="34" charset="0"/>
                <a:cs typeface="Arial" panose="020B0604020202020204" pitchFamily="34" charset="0"/>
              </a:rPr>
              <a:t> из города </a:t>
            </a:r>
            <a:r>
              <a:rPr lang="ru-RU" sz="2000" dirty="0" err="1">
                <a:latin typeface="Arial" panose="020B0604020202020204" pitchFamily="34" charset="0"/>
                <a:cs typeface="Arial" panose="020B0604020202020204" pitchFamily="34" charset="0"/>
              </a:rPr>
              <a:t>Мускегон</a:t>
            </a:r>
            <a:r>
              <a:rPr lang="ru-RU" sz="2000" dirty="0">
                <a:latin typeface="Arial" panose="020B0604020202020204" pitchFamily="34" charset="0"/>
                <a:cs typeface="Arial" panose="020B0604020202020204" pitchFamily="34" charset="0"/>
              </a:rPr>
              <a:t> (штат Мичиган) соорудил первый в мире сноуборд. Эта история уже давно превратилась в миф. Он увидел, как его дочь пытается съехать с горки, стоя на санках. </a:t>
            </a:r>
            <a:r>
              <a:rPr lang="ru-RU" sz="2000" dirty="0" err="1">
                <a:latin typeface="Arial" panose="020B0604020202020204" pitchFamily="34" charset="0"/>
                <a:cs typeface="Arial" panose="020B0604020202020204" pitchFamily="34" charset="0"/>
              </a:rPr>
              <a:t>Шерман</a:t>
            </a:r>
            <a:r>
              <a:rPr lang="ru-RU" sz="2000" dirty="0">
                <a:latin typeface="Arial" panose="020B0604020202020204" pitchFamily="34" charset="0"/>
                <a:cs typeface="Arial" panose="020B0604020202020204" pitchFamily="34" charset="0"/>
              </a:rPr>
              <a:t> пошёл в гараж, взял пару лыж, соединил их и отдал дочке. После того как соседские дети попробовали прокатиться на новом изобретении, они все захотели иметь такое же. С тех пор сноубординг получил такую популярность, что ровно через 30 лет - в 1994 году - уже был заявлен как олимпийский вид спорта. ТЕОРИЯ:  Раньше </a:t>
            </a:r>
            <a:r>
              <a:rPr lang="ru-RU" sz="2000" dirty="0" err="1">
                <a:latin typeface="Arial" panose="020B0604020202020204" pitchFamily="34" charset="0"/>
                <a:cs typeface="Arial" panose="020B0604020202020204" pitchFamily="34" charset="0"/>
              </a:rPr>
              <a:t>сноубордерами</a:t>
            </a:r>
            <a:r>
              <a:rPr lang="ru-RU" sz="2000" dirty="0">
                <a:latin typeface="Arial" panose="020B0604020202020204" pitchFamily="34" charset="0"/>
                <a:cs typeface="Arial" panose="020B0604020202020204" pitchFamily="34" charset="0"/>
              </a:rPr>
              <a:t> становились, как правило, бывшие горнолыжники, хотя сноуборд - это нечто отдельное, лыжный опыт тут не поможет. А вот </a:t>
            </a:r>
            <a:r>
              <a:rPr lang="ru-RU" sz="2000" dirty="0" err="1">
                <a:latin typeface="Arial" panose="020B0604020202020204" pitchFamily="34" charset="0"/>
                <a:cs typeface="Arial" panose="020B0604020202020204" pitchFamily="34" charset="0"/>
              </a:rPr>
              <a:t>серферам</a:t>
            </a:r>
            <a:r>
              <a:rPr lang="ru-RU" sz="2000" dirty="0">
                <a:latin typeface="Arial" panose="020B0604020202020204" pitchFamily="34" charset="0"/>
                <a:cs typeface="Arial" panose="020B0604020202020204" pitchFamily="34" charset="0"/>
              </a:rPr>
              <a:t> и скейтбордистам будет проще встать на </a:t>
            </a:r>
            <a:r>
              <a:rPr lang="ru-RU" sz="2000" dirty="0" err="1">
                <a:latin typeface="Arial" panose="020B0604020202020204" pitchFamily="34" charset="0"/>
                <a:cs typeface="Arial" panose="020B0604020202020204" pitchFamily="34" charset="0"/>
              </a:rPr>
              <a:t>снежнежную</a:t>
            </a:r>
            <a:r>
              <a:rPr lang="ru-RU" sz="2000" dirty="0">
                <a:latin typeface="Arial" panose="020B0604020202020204" pitchFamily="34" charset="0"/>
                <a:cs typeface="Arial" panose="020B0604020202020204" pitchFamily="34" charset="0"/>
              </a:rPr>
              <a:t> доску. Серфинг и скейтбординг - прямые родители сноубординга. От первого он унаследовал "принципы доски", а у второго - технику, трюки, терминологию. ПРАКТИКА:  Перед покупкой доски, крепежа и ботинок, вам нужно определиться, чем бы вы хотели бы заниматься. Если хотите быстро скользить по склонам, мгновенно набирая скорость и совершать при этом быстрые и техничные повороты, то нужен комплект жёсткого оборудования - это узенькая доска и ботинки наподобие горнолыжных. Если же есть желание взмывать в воздух с трамплинов или естественных надувов и при этом крутить трюки, то, несомненно, нужно мягкое. Одежда тоже должна быть специальная - свободная и не сковывающая движения, а также особые перчатки (или варежки) для сноуборда с дополнительной защитой, так как придётся много касаться руками снега, а мы не хотим после двух заездов идти домой греться.</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40365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7D890C62-E251-4109-BFC1-EB5BBA2E778A}"/>
              </a:ext>
            </a:extLst>
          </p:cNvPr>
          <p:cNvSpPr/>
          <p:nvPr/>
        </p:nvSpPr>
        <p:spPr>
          <a:xfrm>
            <a:off x="0" y="1264824"/>
            <a:ext cx="12192000" cy="5016758"/>
          </a:xfrm>
          <a:prstGeom prst="rect">
            <a:avLst/>
          </a:prstGeom>
        </p:spPr>
        <p:txBody>
          <a:bodyPr wrap="square">
            <a:spAutoFit/>
          </a:bodyPr>
          <a:lstStyle/>
          <a:p>
            <a:r>
              <a:rPr lang="ru-RU" sz="2000" b="1" dirty="0">
                <a:latin typeface="Arial" panose="020B0604020202020204" pitchFamily="34" charset="0"/>
                <a:cs typeface="Arial" panose="020B0604020202020204" pitchFamily="34" charset="0"/>
              </a:rPr>
              <a:t>СКЕЙТБОРДИНГ</a:t>
            </a:r>
            <a:r>
              <a:rPr lang="ru-RU" sz="2000" dirty="0">
                <a:latin typeface="Arial" panose="020B0604020202020204" pitchFamily="34" charset="0"/>
                <a:cs typeface="Arial" panose="020B0604020202020204" pitchFamily="34" charset="0"/>
              </a:rPr>
              <a:t> ИСТОРИЯ  Кто придумал скейтборд – неизвестно. Известно только, что первыми испытателями были серфингисты, которые в пятидесятых года ХХ столетия прикручивали к </a:t>
            </a:r>
            <a:r>
              <a:rPr lang="ru-RU" sz="2000" dirty="0" err="1">
                <a:latin typeface="Arial" panose="020B0604020202020204" pitchFamily="34" charset="0"/>
                <a:cs typeface="Arial" panose="020B0604020202020204" pitchFamily="34" charset="0"/>
              </a:rPr>
              <a:t>серфовой</a:t>
            </a:r>
            <a:r>
              <a:rPr lang="ru-RU" sz="2000" dirty="0">
                <a:latin typeface="Arial" panose="020B0604020202020204" pitchFamily="34" charset="0"/>
                <a:cs typeface="Arial" panose="020B0604020202020204" pitchFamily="34" charset="0"/>
              </a:rPr>
              <a:t> доске распиленный на две половины роликовый конёк.   В 60-е годы ХХ века были зарегистрированы первые патенты и появился журнал "</a:t>
            </a:r>
            <a:r>
              <a:rPr lang="ru-RU" sz="2000" dirty="0" err="1">
                <a:latin typeface="Arial" panose="020B0604020202020204" pitchFamily="34" charset="0"/>
                <a:cs typeface="Arial" panose="020B0604020202020204" pitchFamily="34" charset="0"/>
              </a:rPr>
              <a:t>Skateboarder</a:t>
            </a:r>
            <a:r>
              <a:rPr lang="ru-RU" sz="2000" dirty="0">
                <a:latin typeface="Arial" panose="020B0604020202020204" pitchFamily="34" charset="0"/>
                <a:cs typeface="Arial" panose="020B0604020202020204" pitchFamily="34" charset="0"/>
              </a:rPr>
              <a:t>". В 70-е возникает фристайл, появились трюки, которые сейчас принято относить к </a:t>
            </a:r>
            <a:r>
              <a:rPr lang="ru-RU" sz="2000" dirty="0" err="1">
                <a:latin typeface="Arial" panose="020B0604020202020204" pitchFamily="34" charset="0"/>
                <a:cs typeface="Arial" panose="020B0604020202020204" pitchFamily="34" charset="0"/>
              </a:rPr>
              <a:t>old</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school</a:t>
            </a:r>
            <a:r>
              <a:rPr lang="ru-RU" sz="2000" dirty="0">
                <a:latin typeface="Arial" panose="020B0604020202020204" pitchFamily="34" charset="0"/>
                <a:cs typeface="Arial" panose="020B0604020202020204" pitchFamily="34" charset="0"/>
              </a:rPr>
              <a:t>; начинает развиваться индустрия скейтбординга. В те же 70-е были выпущены первые мягкие полиуретановые колеса, которые заменили твёрдые и тяжёлые стальные, и первые специализированные подвески. Скейтбординг во многом ещё походил на серфинг, но бордеры начали придумывать что-то своё. В каждом городе были площадки и рампы для </a:t>
            </a:r>
            <a:r>
              <a:rPr lang="ru-RU" sz="2000" dirty="0" err="1">
                <a:latin typeface="Arial" panose="020B0604020202020204" pitchFamily="34" charset="0"/>
                <a:cs typeface="Arial" panose="020B0604020202020204" pitchFamily="34" charset="0"/>
              </a:rPr>
              <a:t>скейтинга</a:t>
            </a:r>
            <a:r>
              <a:rPr lang="ru-RU" sz="2000" dirty="0">
                <a:latin typeface="Arial" panose="020B0604020202020204" pitchFamily="34" charset="0"/>
                <a:cs typeface="Arial" panose="020B0604020202020204" pitchFamily="34" charset="0"/>
              </a:rPr>
              <a:t>. Уличное катание ещё более усовершенствовало технологию изготовления досок. В 90-х в скейтбординге смешались почти все стили. В России только в середине 80-х, благодаря выходу на экраны фильмов с участием профессиональных </a:t>
            </a:r>
          </a:p>
          <a:p>
            <a:r>
              <a:rPr lang="ru-RU" sz="2000" dirty="0">
                <a:latin typeface="Arial" panose="020B0604020202020204" pitchFamily="34" charset="0"/>
                <a:cs typeface="Arial" panose="020B0604020202020204" pitchFamily="34" charset="0"/>
              </a:rPr>
              <a:t> 30 американских скейтбордистов, на улицах стали появляться ребята на досках. Сначала их было очень много, но скоро массовое увлечение пошло на спад, остались только самые убеждённые. ТЕОРИЯ:  Смысл изобретения состоял в том, чтобы устоять на доске, а главное - объезжать препятствия.  ПРАКТИКА:  Серфингисты воспринимали своё изобретение как возможность тренироваться на суше.</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66367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ED6DADFD-61E0-45A0-ACD8-BE89C19AA2BB}"/>
              </a:ext>
            </a:extLst>
          </p:cNvPr>
          <p:cNvSpPr/>
          <p:nvPr/>
        </p:nvSpPr>
        <p:spPr>
          <a:xfrm>
            <a:off x="0" y="877973"/>
            <a:ext cx="12192000" cy="5632311"/>
          </a:xfrm>
          <a:prstGeom prst="rect">
            <a:avLst/>
          </a:prstGeom>
        </p:spPr>
        <p:txBody>
          <a:bodyPr wrap="square">
            <a:spAutoFit/>
          </a:bodyPr>
          <a:lstStyle/>
          <a:p>
            <a:pPr algn="just"/>
            <a:r>
              <a:rPr lang="ru-RU" sz="2000" b="1" dirty="0">
                <a:latin typeface="Arial" panose="020B0604020202020204" pitchFamily="34" charset="0"/>
                <a:cs typeface="Arial" panose="020B0604020202020204" pitchFamily="34" charset="0"/>
              </a:rPr>
              <a:t>БАЙКИ </a:t>
            </a:r>
            <a:r>
              <a:rPr lang="ru-RU" sz="2000" dirty="0">
                <a:latin typeface="Arial" panose="020B0604020202020204" pitchFamily="34" charset="0"/>
                <a:cs typeface="Arial" panose="020B0604020202020204" pitchFamily="34" charset="0"/>
              </a:rPr>
              <a:t>ИСТОРИЯ:  Существует два вида велосипедов, подходящих для экстремального спорта. Это обычные горные велосипеды (</a:t>
            </a:r>
            <a:r>
              <a:rPr lang="ru-RU" sz="2000" dirty="0" err="1">
                <a:latin typeface="Arial" panose="020B0604020202020204" pitchFamily="34" charset="0"/>
                <a:cs typeface="Arial" panose="020B0604020202020204" pitchFamily="34" charset="0"/>
              </a:rPr>
              <a:t>Mountain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Bike</a:t>
            </a:r>
            <a:r>
              <a:rPr lang="ru-RU" sz="2000" dirty="0">
                <a:latin typeface="Arial" panose="020B0604020202020204" pitchFamily="34" charset="0"/>
                <a:cs typeface="Arial" panose="020B0604020202020204" pitchFamily="34" charset="0"/>
              </a:rPr>
              <a:t>) и более продвинутые, ВМХ (</a:t>
            </a:r>
            <a:r>
              <a:rPr lang="ru-RU" sz="2000" dirty="0" err="1">
                <a:latin typeface="Arial" panose="020B0604020202020204" pitchFamily="34" charset="0"/>
                <a:cs typeface="Arial" panose="020B0604020202020204" pitchFamily="34" charset="0"/>
              </a:rPr>
              <a:t>Bike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Modefaided</a:t>
            </a:r>
            <a:r>
              <a:rPr lang="ru-RU" sz="2000" dirty="0">
                <a:latin typeface="Arial" panose="020B0604020202020204" pitchFamily="34" charset="0"/>
                <a:cs typeface="Arial" panose="020B0604020202020204" pitchFamily="34" charset="0"/>
              </a:rPr>
              <a:t> X-</a:t>
            </a:r>
            <a:r>
              <a:rPr lang="ru-RU" sz="2000" dirty="0" err="1">
                <a:latin typeface="Arial" panose="020B0604020202020204" pitchFamily="34" charset="0"/>
                <a:cs typeface="Arial" panose="020B0604020202020204" pitchFamily="34" charset="0"/>
              </a:rPr>
              <a:t>trem</a:t>
            </a:r>
            <a:r>
              <a:rPr lang="ru-RU" sz="2000" dirty="0">
                <a:latin typeface="Arial" panose="020B0604020202020204" pitchFamily="34" charset="0"/>
                <a:cs typeface="Arial" panose="020B0604020202020204" pitchFamily="34" charset="0"/>
              </a:rPr>
              <a:t>). Последние меньше размером, толще колёсами и позволяют совершать абсолютно немыслимые трюки. ВМХ появился на свет в конце 60-х годов в Калифорнии. ТЕОРИЯ:  Для сильных духом </a:t>
            </a:r>
            <a:r>
              <a:rPr lang="ru-RU" sz="2000" dirty="0" err="1">
                <a:latin typeface="Arial" panose="020B0604020202020204" pitchFamily="34" charset="0"/>
                <a:cs typeface="Arial" panose="020B0604020202020204" pitchFamily="34" charset="0"/>
              </a:rPr>
              <a:t>экстремальщиков</a:t>
            </a:r>
            <a:r>
              <a:rPr lang="ru-RU" sz="2000" dirty="0">
                <a:latin typeface="Arial" panose="020B0604020202020204" pitchFamily="34" charset="0"/>
                <a:cs typeface="Arial" panose="020B0604020202020204" pitchFamily="34" charset="0"/>
              </a:rPr>
              <a:t> дорога "чем хуже -  тем лучше ". Не говоря уже о специально построенных трассах. ПРАКТИКА:  Хороший велосипед стоит прилично. Баксов от 300 и выше. Внимание! После прыжка можно приземлиться на раму, можно кувыркнуться через руль или переломать себе практически все кости. (Это предупреждения для начинающих!) Короче, езда на ВМХ - дело опасное, и крепкий шлем на голове строго обязателен. </a:t>
            </a:r>
          </a:p>
          <a:p>
            <a:pPr algn="just"/>
            <a:r>
              <a:rPr lang="ru-RU" sz="2000" dirty="0">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ЭИР-ДЖАМПИНГ </a:t>
            </a:r>
            <a:r>
              <a:rPr lang="ru-RU" sz="2000" dirty="0">
                <a:latin typeface="Arial" panose="020B0604020202020204" pitchFamily="34" charset="0"/>
                <a:cs typeface="Arial" panose="020B0604020202020204" pitchFamily="34" charset="0"/>
              </a:rPr>
              <a:t>ИСТОРИЯ:  Прыжки с высоты на эластичном тросе изобрели в Африке. Местные граждане прыгали с высоченных пальм, обмотавшись лианой. ТЕОРИЯ:  Инструктор проверяет и рассчитывает каждую мелочь - от веса прыгающего до бокового ветра. Можно прыгать в тандеме: не так страшно плюс ощущение, что рядом </a:t>
            </a:r>
            <a:r>
              <a:rPr lang="ru-RU" sz="2000" dirty="0" err="1">
                <a:latin typeface="Arial" panose="020B0604020202020204" pitchFamily="34" charset="0"/>
                <a:cs typeface="Arial" panose="020B0604020202020204" pitchFamily="34" charset="0"/>
              </a:rPr>
              <a:t>ктото</a:t>
            </a:r>
            <a:r>
              <a:rPr lang="ru-RU" sz="2000" dirty="0">
                <a:latin typeface="Arial" panose="020B0604020202020204" pitchFamily="34" charset="0"/>
                <a:cs typeface="Arial" panose="020B0604020202020204" pitchFamily="34" charset="0"/>
              </a:rPr>
              <a:t> сильный и смелый. ПРАКТИКА: </a:t>
            </a:r>
          </a:p>
          <a:p>
            <a:pPr algn="just"/>
            <a:r>
              <a:rPr lang="ru-RU" sz="2000" dirty="0">
                <a:latin typeface="Arial" panose="020B0604020202020204" pitchFamily="34" charset="0"/>
                <a:cs typeface="Arial" panose="020B0604020202020204" pitchFamily="34" charset="0"/>
              </a:rPr>
              <a:t>Чтобы заниматься </a:t>
            </a:r>
            <a:r>
              <a:rPr lang="ru-RU" sz="2000" dirty="0" err="1">
                <a:latin typeface="Arial" panose="020B0604020202020204" pitchFamily="34" charset="0"/>
                <a:cs typeface="Arial" panose="020B0604020202020204" pitchFamily="34" charset="0"/>
              </a:rPr>
              <a:t>эйр</a:t>
            </a:r>
            <a:r>
              <a:rPr lang="ru-RU" sz="2000" dirty="0">
                <a:latin typeface="Arial" panose="020B0604020202020204" pitchFamily="34" charset="0"/>
                <a:cs typeface="Arial" panose="020B0604020202020204" pitchFamily="34" charset="0"/>
              </a:rPr>
              <a:t>-джампингом, нужны деньги (которых у нас как всегда не хватает), стальные нервы и хороший вестибулярный аппарат. Последнее особенно важно, потому что нагрузка при прыжке, как у космонавтов, и есть риск расстаться, а потом вновь встретиться со своим недавно съеденным обедом. Сначала летишь вниз, потом вверх, затем снова вниз, и так до тех пор, пока не поймёшь, что деньги, отданные за прыжок, отработаны сполна.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72413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Obdélník 1">
            <a:extLst>
              <a:ext uri="{FF2B5EF4-FFF2-40B4-BE49-F238E27FC236}">
                <a16:creationId xmlns:a16="http://schemas.microsoft.com/office/drawing/2014/main" id="{34D4F71A-2262-47AF-A310-C0EDA95EA76B}"/>
              </a:ext>
            </a:extLst>
          </p:cNvPr>
          <p:cNvSpPr/>
          <p:nvPr/>
        </p:nvSpPr>
        <p:spPr>
          <a:xfrm>
            <a:off x="0" y="766732"/>
            <a:ext cx="12192000" cy="5324535"/>
          </a:xfrm>
          <a:prstGeom prst="rect">
            <a:avLst/>
          </a:prstGeom>
        </p:spPr>
        <p:txBody>
          <a:bodyPr wrap="square">
            <a:spAutoFit/>
          </a:bodyPr>
          <a:lstStyle/>
          <a:p>
            <a:pPr algn="just"/>
            <a:r>
              <a:rPr lang="ru-RU" sz="2000" b="1" dirty="0">
                <a:latin typeface="Arial" panose="020B0604020202020204" pitchFamily="34" charset="0"/>
                <a:cs typeface="Arial" panose="020B0604020202020204" pitchFamily="34" charset="0"/>
              </a:rPr>
              <a:t>ПАРАПЛАН</a:t>
            </a:r>
            <a:r>
              <a:rPr lang="ru-RU" sz="2000" dirty="0">
                <a:latin typeface="Arial" panose="020B0604020202020204" pitchFamily="34" charset="0"/>
                <a:cs typeface="Arial" panose="020B0604020202020204" pitchFamily="34" charset="0"/>
              </a:rPr>
              <a:t> ИСТОРИЯ:  Вообще-то параплан на Западе, откуда он прилетел к нам, называется </a:t>
            </a:r>
            <a:r>
              <a:rPr lang="ru-RU" sz="2000" dirty="0" err="1">
                <a:latin typeface="Arial" panose="020B0604020202020204" pitchFamily="34" charset="0"/>
                <a:cs typeface="Arial" panose="020B0604020202020204" pitchFamily="34" charset="0"/>
              </a:rPr>
              <a:t>параглайдер</a:t>
            </a:r>
            <a:r>
              <a:rPr lang="ru-RU" sz="2000" dirty="0">
                <a:latin typeface="Arial" panose="020B0604020202020204" pitchFamily="34" charset="0"/>
                <a:cs typeface="Arial" panose="020B0604020202020204" pitchFamily="34" charset="0"/>
              </a:rPr>
              <a:t>, а парапланеризм - параглайдингом.   Началась история парапланеризма в 40-х годах ХХ века с изобретения планирующего парашюта прямоугольной формы, похожего на крыло самолета, которое надувалось встречным воздухом через отверстия на передней кромке. Однако, несмотря на схожесть парашюта, и параплана, нельзя сказать, что они братья - близнецы. Это и подтверждает история их развития. Поначалу парапланеризм развивался на воде - водными лыжниками и на земле с помощью буксиров и лебёдок.  ТЕОРИЯ:  Главное – понять суть. Параплан - это летательный аппарат сверхлёгкой авиации. Он сделан в виде крыла, которое позволяет пилоту планировать в воздухе часами, пролетая десятки, а то и сотни километров. Парапланеризмом увлечены десятки тысяч людей в разных странах мира, он стал главным видом отдыха и развлечений на горных и морских курортах.  ПРАКТИКА:  Всё более популярным парапланеризм становится и на российских курортах, прежде всего в Крыму и на Кавказе.  Лишь недавно в 80-х годах во французских и швейцарских Альпах появился "ножной" парапланеризм - пилоты начали стартовать на параплане, сбегая на ногах с холмов или гор. В последнее время появились и </a:t>
            </a:r>
            <a:r>
              <a:rPr lang="ru-RU" sz="2000" dirty="0" err="1">
                <a:latin typeface="Arial" panose="020B0604020202020204" pitchFamily="34" charset="0"/>
                <a:cs typeface="Arial" panose="020B0604020202020204" pitchFamily="34" charset="0"/>
              </a:rPr>
              <a:t>парамоторы</a:t>
            </a:r>
            <a:r>
              <a:rPr lang="ru-RU" sz="2000" dirty="0">
                <a:latin typeface="Arial" panose="020B0604020202020204" pitchFamily="34" charset="0"/>
                <a:cs typeface="Arial" panose="020B0604020202020204" pitchFamily="34" charset="0"/>
              </a:rPr>
              <a:t> - у пилота за спиной работает лёгкий мотор с толкающим винтом, который ограждён решеткой. Есть и "комфортабельные" парапланы с мотором, где винт установлен на авиационной кабине с амортизаторами и колёсами. </a:t>
            </a:r>
            <a:endParaRPr lang="cs-CZ"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3203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00F4221-50A1-489C-B8EB-D173FED905EB}"/>
              </a:ext>
            </a:extLst>
          </p:cNvPr>
          <p:cNvPicPr>
            <a:picLocks noChangeAspect="1"/>
          </p:cNvPicPr>
          <p:nvPr/>
        </p:nvPicPr>
        <p:blipFill>
          <a:blip r:embed="rId2"/>
          <a:stretch>
            <a:fillRect/>
          </a:stretch>
        </p:blipFill>
        <p:spPr>
          <a:xfrm>
            <a:off x="919476" y="255639"/>
            <a:ext cx="11018444" cy="4198373"/>
          </a:xfrm>
          <a:prstGeom prst="rect">
            <a:avLst/>
          </a:prstGeom>
        </p:spPr>
      </p:pic>
    </p:spTree>
    <p:extLst>
      <p:ext uri="{BB962C8B-B14F-4D97-AF65-F5344CB8AC3E}">
        <p14:creationId xmlns:p14="http://schemas.microsoft.com/office/powerpoint/2010/main" val="3458390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5338C68-7D17-46DC-BC4A-D90FA13F99B3}"/>
              </a:ext>
            </a:extLst>
          </p:cNvPr>
          <p:cNvPicPr>
            <a:picLocks noChangeAspect="1"/>
          </p:cNvPicPr>
          <p:nvPr/>
        </p:nvPicPr>
        <p:blipFill>
          <a:blip r:embed="rId2"/>
          <a:stretch>
            <a:fillRect/>
          </a:stretch>
        </p:blipFill>
        <p:spPr>
          <a:xfrm>
            <a:off x="1310553" y="66368"/>
            <a:ext cx="9763359" cy="3362632"/>
          </a:xfrm>
          <a:prstGeom prst="rect">
            <a:avLst/>
          </a:prstGeom>
        </p:spPr>
      </p:pic>
      <p:pic>
        <p:nvPicPr>
          <p:cNvPr id="3" name="Obrázek 2">
            <a:extLst>
              <a:ext uri="{FF2B5EF4-FFF2-40B4-BE49-F238E27FC236}">
                <a16:creationId xmlns:a16="http://schemas.microsoft.com/office/drawing/2014/main" id="{E2D9B807-4538-4C59-80A9-125F179E9A6C}"/>
              </a:ext>
            </a:extLst>
          </p:cNvPr>
          <p:cNvPicPr>
            <a:picLocks noChangeAspect="1"/>
          </p:cNvPicPr>
          <p:nvPr/>
        </p:nvPicPr>
        <p:blipFill>
          <a:blip r:embed="rId3"/>
          <a:stretch>
            <a:fillRect/>
          </a:stretch>
        </p:blipFill>
        <p:spPr>
          <a:xfrm>
            <a:off x="1337823" y="2929976"/>
            <a:ext cx="9708817" cy="3264291"/>
          </a:xfrm>
          <a:prstGeom prst="rect">
            <a:avLst/>
          </a:prstGeom>
        </p:spPr>
      </p:pic>
      <p:sp useBgFill="1">
        <p:nvSpPr>
          <p:cNvPr id="4" name="TextovéPole 3">
            <a:extLst>
              <a:ext uri="{FF2B5EF4-FFF2-40B4-BE49-F238E27FC236}">
                <a16:creationId xmlns:a16="http://schemas.microsoft.com/office/drawing/2014/main" id="{B7B4EDF3-76B2-4CFA-8272-76D0DB98367A}"/>
              </a:ext>
            </a:extLst>
          </p:cNvPr>
          <p:cNvSpPr txBox="1"/>
          <p:nvPr/>
        </p:nvSpPr>
        <p:spPr>
          <a:xfrm>
            <a:off x="196645" y="5771535"/>
            <a:ext cx="11680723" cy="707886"/>
          </a:xfrm>
          <a:prstGeom prst="rect">
            <a:avLst/>
          </a:prstGeom>
          <a:ln>
            <a:solidFill>
              <a:schemeClr val="tx2"/>
            </a:solidFill>
          </a:ln>
        </p:spPr>
        <p:txBody>
          <a:bodyPr wrap="square" rtlCol="0">
            <a:spAutoFit/>
          </a:bodyPr>
          <a:lstStyle/>
          <a:p>
            <a:r>
              <a:rPr lang="ru-RU" sz="2000" b="1" dirty="0">
                <a:solidFill>
                  <a:srgbClr val="002060"/>
                </a:solidFill>
              </a:rPr>
              <a:t>Когда у меня грипп, я посещаю терапевта. Он измеряет мне температуру, давление, осматривает горло и слушает сердце и дыхание стетоскопом. Он спрашивает о моих симптомах и образе жизни…</a:t>
            </a:r>
            <a:endParaRPr lang="cs-CZ" sz="2000" b="1" dirty="0">
              <a:solidFill>
                <a:srgbClr val="002060"/>
              </a:solidFill>
            </a:endParaRPr>
          </a:p>
        </p:txBody>
      </p:sp>
    </p:spTree>
    <p:extLst>
      <p:ext uri="{BB962C8B-B14F-4D97-AF65-F5344CB8AC3E}">
        <p14:creationId xmlns:p14="http://schemas.microsoft.com/office/powerpoint/2010/main" val="260123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B9A69F80-073D-4AD9-8D96-224863ACFBFC}"/>
              </a:ext>
            </a:extLst>
          </p:cNvPr>
          <p:cNvPicPr>
            <a:picLocks noChangeAspect="1"/>
          </p:cNvPicPr>
          <p:nvPr/>
        </p:nvPicPr>
        <p:blipFill>
          <a:blip r:embed="rId2"/>
          <a:stretch>
            <a:fillRect/>
          </a:stretch>
        </p:blipFill>
        <p:spPr>
          <a:xfrm>
            <a:off x="567072" y="489154"/>
            <a:ext cx="11249272" cy="5879691"/>
          </a:xfrm>
          <a:prstGeom prst="rect">
            <a:avLst/>
          </a:prstGeom>
          <a:solidFill>
            <a:schemeClr val="bg1"/>
          </a:solidFill>
        </p:spPr>
      </p:pic>
      <p:sp>
        <p:nvSpPr>
          <p:cNvPr id="8" name="TextovéPole 7">
            <a:extLst>
              <a:ext uri="{FF2B5EF4-FFF2-40B4-BE49-F238E27FC236}">
                <a16:creationId xmlns:a16="http://schemas.microsoft.com/office/drawing/2014/main" id="{0D23FF4B-E379-4A1B-9DF3-F98CC9374E91}"/>
              </a:ext>
            </a:extLst>
          </p:cNvPr>
          <p:cNvSpPr txBox="1"/>
          <p:nvPr/>
        </p:nvSpPr>
        <p:spPr>
          <a:xfrm>
            <a:off x="6096000" y="619432"/>
            <a:ext cx="5528928" cy="461665"/>
          </a:xfrm>
          <a:prstGeom prst="rect">
            <a:avLst/>
          </a:prstGeom>
          <a:noFill/>
          <a:ln>
            <a:solidFill>
              <a:srgbClr val="002060"/>
            </a:solidFill>
          </a:ln>
        </p:spPr>
        <p:txBody>
          <a:bodyPr wrap="square" rtlCol="0">
            <a:spAutoFit/>
          </a:bodyPr>
          <a:lstStyle/>
          <a:p>
            <a:r>
              <a:rPr lang="ru-RU" sz="2400" b="1" dirty="0">
                <a:solidFill>
                  <a:srgbClr val="002060"/>
                </a:solidFill>
              </a:rPr>
              <a:t>Дополните недостающие реплики.</a:t>
            </a:r>
            <a:endParaRPr lang="cs-CZ" sz="2400" b="1" dirty="0">
              <a:solidFill>
                <a:srgbClr val="002060"/>
              </a:solidFill>
            </a:endParaRPr>
          </a:p>
        </p:txBody>
      </p:sp>
    </p:spTree>
    <p:extLst>
      <p:ext uri="{BB962C8B-B14F-4D97-AF65-F5344CB8AC3E}">
        <p14:creationId xmlns:p14="http://schemas.microsoft.com/office/powerpoint/2010/main" val="1151183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4">
            <a:extLst>
              <a:ext uri="{FF2B5EF4-FFF2-40B4-BE49-F238E27FC236}">
                <a16:creationId xmlns:a16="http://schemas.microsoft.com/office/drawing/2014/main" id="{71AD1F07-74FA-44D2-A263-157D7B973A71}"/>
              </a:ext>
            </a:extLst>
          </p:cNvPr>
          <p:cNvGraphicFramePr>
            <a:graphicFrameLocks noGrp="1"/>
          </p:cNvGraphicFramePr>
          <p:nvPr>
            <p:extLst>
              <p:ext uri="{D42A27DB-BD31-4B8C-83A1-F6EECF244321}">
                <p14:modId xmlns:p14="http://schemas.microsoft.com/office/powerpoint/2010/main" val="1800472441"/>
              </p:ext>
            </p:extLst>
          </p:nvPr>
        </p:nvGraphicFramePr>
        <p:xfrm>
          <a:off x="0" y="0"/>
          <a:ext cx="12192000" cy="6858000"/>
        </p:xfrm>
        <a:graphic>
          <a:graphicData uri="http://schemas.openxmlformats.org/drawingml/2006/table">
            <a:tbl>
              <a:tblPr firstRow="1" firstCol="1" bandRow="1"/>
              <a:tblGrid>
                <a:gridCol w="106500">
                  <a:extLst>
                    <a:ext uri="{9D8B030D-6E8A-4147-A177-3AD203B41FA5}">
                      <a16:colId xmlns:a16="http://schemas.microsoft.com/office/drawing/2014/main" val="1965737832"/>
                    </a:ext>
                  </a:extLst>
                </a:gridCol>
                <a:gridCol w="12085500">
                  <a:extLst>
                    <a:ext uri="{9D8B030D-6E8A-4147-A177-3AD203B41FA5}">
                      <a16:colId xmlns:a16="http://schemas.microsoft.com/office/drawing/2014/main" val="3520800111"/>
                    </a:ext>
                  </a:extLst>
                </a:gridCol>
              </a:tblGrid>
              <a:tr h="6858000">
                <a:tc>
                  <a:txBody>
                    <a:bodyPr/>
                    <a:lstStyle/>
                    <a:p>
                      <a:pPr>
                        <a:spcAft>
                          <a:spcPts val="0"/>
                        </a:spcAft>
                      </a:pPr>
                      <a:r>
                        <a:rPr lang="ru-RU" sz="14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cs-CZ" sz="1400" dirty="0">
                        <a:effectLst/>
                        <a:latin typeface="Arial" panose="020B0604020202020204" pitchFamily="34" charset="0"/>
                        <a:ea typeface="Times New Roman" panose="02020603050405020304" pitchFamily="18" charset="0"/>
                        <a:cs typeface="Arial" panose="020B0604020202020204" pitchFamily="34" charset="0"/>
                      </a:endParaRPr>
                    </a:p>
                  </a:txBody>
                  <a:tcPr marL="40550" marR="40550" marT="0" marB="0">
                    <a:lnL>
                      <a:noFill/>
                    </a:lnL>
                    <a:lnR>
                      <a:noFill/>
                    </a:lnR>
                    <a:lnT>
                      <a:noFill/>
                    </a:lnT>
                    <a:lnB>
                      <a:noFill/>
                    </a:lnB>
                    <a:solidFill>
                      <a:schemeClr val="bg1"/>
                    </a:solidFill>
                  </a:tcPr>
                </a:tc>
                <a:tc>
                  <a:txBody>
                    <a:bodyPr/>
                    <a:lstStyle/>
                    <a:p>
                      <a:pPr>
                        <a:spcAft>
                          <a:spcPts val="0"/>
                        </a:spcAft>
                      </a:pPr>
                      <a:r>
                        <a:rPr lang="ru-R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ru-R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Я совсем не отдыхаю! У меня нет на это времени. Утром занятия в университете, а после обеда – работа.</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ru-R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ru-R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Обычно сплю 4 часа в сутки. Но на выходных могу и 12 часов.</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ru-R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Такой режим очень вреден для организма. Возможно, он и является причиной повышенного давления.</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ru-R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Доктор, скажите, это серьёзно?</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ru-R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Я думаю, нет. Ваш организм молодой, сильный. Если вы будете думать о своём здоровье, всё можно исправить. Вы должны больше отдыхать. И спать минимум 8 часов в сутки. Работа не волк, в лес не убежит. А здоровье дороже!</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ru-R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ru-R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Нет, думаю, пока обойдёмся без лекарств. Но я выпишу вам направление на УЗИ сосудов. А ещё больничный до конца недели. Вам нужно отдохнуть и набраться сил. </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ru-R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ru-R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Приходите в понедельник. </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ru-R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Хорошо, тогда до понедельника. Огромное спасибо!</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ru-RU"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На здоровье! И помните: ваше здоровье в ваших руках.</a:t>
                      </a:r>
                      <a:endParaRPr lang="cs-CZ" sz="2000" dirty="0">
                        <a:effectLst/>
                        <a:latin typeface="Arial" panose="020B0604020202020204" pitchFamily="34" charset="0"/>
                        <a:ea typeface="Times New Roman" panose="02020603050405020304" pitchFamily="18" charset="0"/>
                        <a:cs typeface="Arial" panose="020B0604020202020204" pitchFamily="34" charset="0"/>
                      </a:endParaRPr>
                    </a:p>
                  </a:txBody>
                  <a:tcPr marL="40550" marR="40550" marT="0" marB="0">
                    <a:lnL>
                      <a:noFill/>
                    </a:lnL>
                    <a:lnR>
                      <a:noFill/>
                    </a:lnR>
                    <a:lnT>
                      <a:noFill/>
                    </a:lnT>
                    <a:lnB>
                      <a:noFill/>
                    </a:lnB>
                    <a:solidFill>
                      <a:schemeClr val="bg1"/>
                    </a:solidFill>
                  </a:tcPr>
                </a:tc>
                <a:extLst>
                  <a:ext uri="{0D108BD9-81ED-4DB2-BD59-A6C34878D82A}">
                    <a16:rowId xmlns:a16="http://schemas.microsoft.com/office/drawing/2014/main" val="2014502874"/>
                  </a:ext>
                </a:extLst>
              </a:tr>
            </a:tbl>
          </a:graphicData>
        </a:graphic>
      </p:graphicFrame>
    </p:spTree>
    <p:extLst>
      <p:ext uri="{BB962C8B-B14F-4D97-AF65-F5344CB8AC3E}">
        <p14:creationId xmlns:p14="http://schemas.microsoft.com/office/powerpoint/2010/main" val="2251118506"/>
      </p:ext>
    </p:extLst>
  </p:cSld>
  <p:clrMapOvr>
    <a:masterClrMapping/>
  </p:clrMapOvr>
</p:sld>
</file>

<file path=ppt/theme/theme1.xml><?xml version="1.0" encoding="utf-8"?>
<a:theme xmlns:a="http://schemas.openxmlformats.org/drawingml/2006/main" name="Kapka">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TM04033925[[fn=Kapka]]</Template>
  <TotalTime>1855</TotalTime>
  <Words>3629</Words>
  <Application>Microsoft Office PowerPoint</Application>
  <PresentationFormat>ワイド画面</PresentationFormat>
  <Paragraphs>215</Paragraphs>
  <Slides>53</Slides>
  <Notes>0</Notes>
  <HiddenSlides>0</HiddenSlides>
  <MMClips>2</MMClips>
  <ScaleCrop>false</ScaleCrop>
  <HeadingPairs>
    <vt:vector size="4" baseType="variant">
      <vt:variant>
        <vt:lpstr>テーマ</vt:lpstr>
      </vt:variant>
      <vt:variant>
        <vt:i4>1</vt:i4>
      </vt:variant>
      <vt:variant>
        <vt:lpstr>スライド タイトル</vt:lpstr>
      </vt:variant>
      <vt:variant>
        <vt:i4>53</vt:i4>
      </vt:variant>
    </vt:vector>
  </HeadingPairs>
  <TitlesOfParts>
    <vt:vector size="54" baseType="lpstr">
      <vt:lpstr>Kapka</vt:lpstr>
      <vt:lpstr>Jazyková cvičení IV</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Veronika</dc:creator>
  <cp:lastModifiedBy>Veronika</cp:lastModifiedBy>
  <cp:revision>28</cp:revision>
  <dcterms:created xsi:type="dcterms:W3CDTF">2020-01-27T09:52:26Z</dcterms:created>
  <dcterms:modified xsi:type="dcterms:W3CDTF">2020-04-27T16:37:26Z</dcterms:modified>
</cp:coreProperties>
</file>