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6" r:id="rId13"/>
    <p:sldId id="26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4BAFAF-0284-4CA9-A443-8BECCC76EF16}" v="7" dt="2021-05-04T16:06:56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684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04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59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59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102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62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5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01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04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98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8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161BD54-2730-4722-84C2-C47BC97C4151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A70534E-EDE9-4446-B619-B5D7679729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2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442A0-4EA6-45CA-B91B-68DA7B151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Dětský autismus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0D497EC-1751-4E57-968A-69A071B61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210126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Kristýna Ježková</a:t>
            </a:r>
          </a:p>
          <a:p>
            <a:r>
              <a:rPr lang="cs-CZ" dirty="0"/>
              <a:t>Proseminář k akademickým dovednostem</a:t>
            </a:r>
          </a:p>
          <a:p>
            <a:r>
              <a:rPr lang="cs-CZ" dirty="0"/>
              <a:t>Klíčová slova: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autismus, dítě, rodiče dětí s autismem, komunikace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8CE2D3D-6F06-498C-93C0-8DD56B67D6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6932" y="318052"/>
            <a:ext cx="553277" cy="5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C1DB3E-045E-4F06-86CF-B7AFAF27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56640A-8DBB-4EFD-8C50-07282D9E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cs-CZ" b="0" i="0" err="1">
                <a:effectLst/>
                <a:latin typeface="Arial" panose="020B0604020202020204" pitchFamily="34" charset="0"/>
              </a:rPr>
              <a:t>Richman</a:t>
            </a:r>
            <a:r>
              <a:rPr lang="cs-CZ" b="0" i="0">
                <a:effectLst/>
                <a:latin typeface="Arial" panose="020B0604020202020204" pitchFamily="34" charset="0"/>
              </a:rPr>
              <a:t>, S. (2006). </a:t>
            </a:r>
            <a:r>
              <a:rPr lang="cs-CZ" b="0" i="1">
                <a:effectLst/>
                <a:latin typeface="Arial" panose="020B0604020202020204" pitchFamily="34" charset="0"/>
              </a:rPr>
              <a:t>Výchova dětí s autismem: aplikovaná behaviorální analýza</a:t>
            </a:r>
            <a:r>
              <a:rPr lang="cs-CZ" b="0" i="0">
                <a:effectLst/>
                <a:latin typeface="Arial" panose="020B0604020202020204" pitchFamily="34" charset="0"/>
              </a:rPr>
              <a:t>. Portál.</a:t>
            </a:r>
          </a:p>
          <a:p>
            <a:r>
              <a:rPr lang="cs-CZ" b="0" i="0" err="1">
                <a:effectLst/>
                <a:latin typeface="Arial" panose="020B0604020202020204" pitchFamily="34" charset="0"/>
              </a:rPr>
              <a:t>Thorová</a:t>
            </a:r>
            <a:r>
              <a:rPr lang="cs-CZ" b="0" i="0">
                <a:effectLst/>
                <a:latin typeface="Arial" panose="020B0604020202020204" pitchFamily="34" charset="0"/>
              </a:rPr>
              <a:t>, K. (2006). </a:t>
            </a:r>
            <a:r>
              <a:rPr lang="cs-CZ" b="0" i="1">
                <a:effectLst/>
                <a:latin typeface="Arial" panose="020B0604020202020204" pitchFamily="34" charset="0"/>
              </a:rPr>
              <a:t>Poruchy autistického spektra: Rozšířené a přepracované vydání</a:t>
            </a:r>
            <a:r>
              <a:rPr lang="cs-CZ" b="0" i="0">
                <a:effectLst/>
                <a:latin typeface="Arial" panose="020B0604020202020204" pitchFamily="34" charset="0"/>
              </a:rPr>
              <a:t>. PORTÁL </a:t>
            </a:r>
            <a:r>
              <a:rPr lang="cs-CZ" b="0" i="0" err="1">
                <a:effectLst/>
                <a:latin typeface="Arial" panose="020B0604020202020204" pitchFamily="34" charset="0"/>
              </a:rPr>
              <a:t>sro</a:t>
            </a:r>
            <a:r>
              <a:rPr lang="cs-CZ" b="0" i="0">
                <a:effectLst/>
                <a:latin typeface="Arial" panose="020B060402020202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554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0D53A-A811-4C6E-A122-4D14892E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B5B7F6-335D-4109-9CAD-2F184FB5F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2800" dirty="0"/>
              <a:t>Pokud máte nějaké otázky, tak pište na e-mail:</a:t>
            </a:r>
          </a:p>
          <a:p>
            <a:pPr marL="0" indent="0" algn="ctr">
              <a:buNone/>
            </a:pPr>
            <a:r>
              <a:rPr lang="cs-CZ" sz="2800" dirty="0"/>
              <a:t>tyna.jez@seznam.cz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F24255-C3D2-44FC-A539-2D7941C5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18" y="4048767"/>
            <a:ext cx="2693963" cy="26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2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B7D74B-B751-4DB3-A325-126FD521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 dirty="0">
                <a:solidFill>
                  <a:srgbClr val="FFFFFF"/>
                </a:solidFill>
              </a:rPr>
              <a:t> 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F7B561-6918-4D3D-BB0F-5FF0BAD3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práce je popsat a charakterizovat dětský autismus. Také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prozkoumat a poukázat na širokou škálu problémů, s kterou se dítě s autismem a jeho rodina setkávají.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361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BDBD2-6A2E-47E4-B6AA-287ACB53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autismus?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C19EFA-4B2C-4B93-AD7D-7FCD04658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Postižení autismem je označováno jako porucha chování. Jedná se o poruchu některých mozkových funkcí, jejímž důsledkem je, že člověk správně nerozumí tomu, co vidí, slyší a prožívá a z toho důvodu nastává problém s komunikací.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A7BBE89-329A-468D-9250-5C361547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303486"/>
            <a:ext cx="4876800" cy="25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512909D-6075-48BC-82A1-BC59FF8F3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 b="5641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14A001-E5AB-4A50-9D61-C6E5D966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Příznaky autismu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BCB9A1-0E09-4AAB-9E4E-7F1C5830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4044111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Porucha spánku a příjmu potravy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Záchvaty vzteku a agrese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Chybí schopnost společenské komunikace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Přednost samotě před společností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Obtížně zvládají běžné mezilidské vztahy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Chybí schopnost vidět věci z pohledu druhých lidí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Jsou nadměrně nebo nedostatečně citliví na doteky, zvuky a pohyby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Omezený okruh zájmů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Lpění na rutině, vykonávání speciálních rituálů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Fixuje se na určité předměty</a:t>
            </a:r>
            <a:endParaRPr lang="cs-CZ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cs-CZ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0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1E40F-9025-4D88-B6A6-81AE55EF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cs-CZ" dirty="0"/>
              <a:t>Dětský autismus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EC7370-FF9F-4131-8812-2123F5D9D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377563-4FF6-4DD0-B84A-CFBB8D78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0EA7267-24FF-4881-9674-BAB493CA6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99" y="1834169"/>
            <a:ext cx="3328416" cy="3197604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3D00353-0568-48BA-9168-195C7D23E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/>
          </a:bodyPr>
          <a:lstStyle/>
          <a:p>
            <a:r>
              <a:rPr lang="cs-CZ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Jedna z nejtěžších poruch dětského mentálního vývoje. </a:t>
            </a:r>
          </a:p>
          <a:p>
            <a:r>
              <a:rPr lang="cs-CZ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Narušený vývoj se projeví před dosažením tří let věku dítěte.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Dětský autismus je častější u chlapců než u dívek. </a:t>
            </a:r>
          </a:p>
          <a:p>
            <a:r>
              <a:rPr lang="cs-CZ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Autisti nikdy nepochopí náš svět a my zase nikdy nepochopíme ten jejich. 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Zajímavým znakem autistických osob je i skutečnost, kdy každý z takto postižených lidí není stejný a každý má nějakým způsobem vyvinutou svoji schopnost. </a:t>
            </a:r>
            <a:endParaRPr lang="cs-CZ" dirty="0"/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A1DD755-8D1B-400C-9143-AFC79BAF3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8430" y="227307"/>
            <a:ext cx="517796" cy="5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01BAB-5FA3-4AAE-BD9E-A4594ECF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Rodina s dítětem s autismem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D40235-1BEF-489F-9722-9B5A3944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Rodina, která se stará o jakkoli postižené dítě se stává něčím odlišná. </a:t>
            </a:r>
          </a:p>
          <a:p>
            <a:r>
              <a:rPr lang="cs-CZ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Setkávají se se spousty problémů.</a:t>
            </a:r>
          </a:p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 důležité, nejen v rodině s dítětem s autismem, aby sourozenci měli mezi sebou pozitivní vztahy. 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Role sourozence postiženého dítěte není snadná.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F894C5B2-8BF5-40B8-A765-4C4B3A384A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5012" y="265043"/>
            <a:ext cx="537594" cy="53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4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C2136-76AE-4EAE-B55B-D077314F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cs-CZ" dirty="0"/>
              <a:t>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6CE82-E37B-4A10-BB28-29B47EDCC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spoustu dětí s autismem se nevytvoří funkční řeč. 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Postižení autismem nejsou schopni využívat komunikaci na takové úrovni, jak je to běžné u zdravých jedinců. 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Většinou nechápou, že pomocí komunikace mohou ovlivnit své okolí. 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 děti s autismem bývá velkým problémem pochopit, co po nich druzí chtějí, a pochopit je.</a:t>
            </a:r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vektorová grafika&#10;&#10;Popis byl vytvořen automaticky">
            <a:extLst>
              <a:ext uri="{FF2B5EF4-FFF2-40B4-BE49-F238E27FC236}">
                <a16:creationId xmlns:a16="http://schemas.microsoft.com/office/drawing/2014/main" id="{238A0668-E4E2-43C1-9849-72FEF7727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90" y="2276346"/>
            <a:ext cx="3328416" cy="2313249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61F0D9F-9365-4ED1-9E74-E6187A9D7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3247" y="238351"/>
            <a:ext cx="553466" cy="5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papírnictví, různé, různorodost&#10;&#10;Popis byl vytvořen automaticky">
            <a:extLst>
              <a:ext uri="{FF2B5EF4-FFF2-40B4-BE49-F238E27FC236}">
                <a16:creationId xmlns:a16="http://schemas.microsoft.com/office/drawing/2014/main" id="{7F60122E-0BED-404C-9B94-8F3EDBDDA4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r="16056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D0F600-0981-4A2A-8AF4-1693D1D07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léčiva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5012C-9FF4-49A2-A56D-769A593F7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Autismus je nevyléčitelný.</a:t>
            </a:r>
          </a:p>
          <a:p>
            <a:r>
              <a:rPr lang="cs-CZ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Léčiva mohou zlepšit kvalitu života jedinců s autismem.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64D2614-57A9-4DD1-A647-65D7548D55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8533" y="208721"/>
            <a:ext cx="497693" cy="4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28B5D-0DB4-4E62-87D3-A00B2A38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metoda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07CA00-79A2-4802-87B8-41243BDFB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Teoretický přehled</a:t>
            </a:r>
          </a:p>
          <a:p>
            <a:r>
              <a:rPr lang="cs-CZ" sz="2400" dirty="0">
                <a:solidFill>
                  <a:schemeClr val="bg1"/>
                </a:solidFill>
              </a:rPr>
              <a:t>Google </a:t>
            </a:r>
            <a:r>
              <a:rPr lang="cs-CZ" sz="2400" dirty="0" err="1">
                <a:solidFill>
                  <a:schemeClr val="bg1"/>
                </a:solidFill>
              </a:rPr>
              <a:t>Scholar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dirty="0">
                <a:solidFill>
                  <a:schemeClr val="bg1"/>
                </a:solidFill>
              </a:rPr>
              <a:t>Aktuálně používaných zdrojů-2</a:t>
            </a:r>
          </a:p>
          <a:p>
            <a:r>
              <a:rPr lang="cs-CZ" sz="2400" dirty="0">
                <a:solidFill>
                  <a:schemeClr val="bg1"/>
                </a:solidFill>
              </a:rPr>
              <a:t>Tematická struktura literatury</a:t>
            </a:r>
          </a:p>
        </p:txBody>
      </p:sp>
    </p:spTree>
    <p:extLst>
      <p:ext uri="{BB962C8B-B14F-4D97-AF65-F5344CB8AC3E}">
        <p14:creationId xmlns:p14="http://schemas.microsoft.com/office/powerpoint/2010/main" val="1901580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19651D43A62D4C9BACA83636543EED" ma:contentTypeVersion="2" ma:contentTypeDescription="Vytvoří nový dokument" ma:contentTypeScope="" ma:versionID="47c0e6a3ab9e51615257fde02978b514">
  <xsd:schema xmlns:xsd="http://www.w3.org/2001/XMLSchema" xmlns:xs="http://www.w3.org/2001/XMLSchema" xmlns:p="http://schemas.microsoft.com/office/2006/metadata/properties" xmlns:ns3="f3293c47-cd37-4bf4-8d46-554ed56ab888" targetNamespace="http://schemas.microsoft.com/office/2006/metadata/properties" ma:root="true" ma:fieldsID="78cd36bffb148dfe387e05de80a9e3d6" ns3:_="">
    <xsd:import namespace="f3293c47-cd37-4bf4-8d46-554ed56ab8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93c47-cd37-4bf4-8d46-554ed56ab8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0671DA-4B15-422C-B1FF-9C6417869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293c47-cd37-4bf4-8d46-554ed56ab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82E450-7B79-45BB-BAAD-991F436313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7EC67-2D96-4B1A-B8C5-43BE906A4CE4}">
  <ds:schemaRefs>
    <ds:schemaRef ds:uri="http://schemas.microsoft.com/office/2006/metadata/properties"/>
    <ds:schemaRef ds:uri="f3293c47-cd37-4bf4-8d46-554ed56ab88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0</TotalTime>
  <Words>421</Words>
  <Application>Microsoft Office PowerPoint</Application>
  <PresentationFormat>Širokoúhlá obrazovka</PresentationFormat>
  <Paragraphs>49</Paragraphs>
  <Slides>11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Gill Sans MT</vt:lpstr>
      <vt:lpstr>Symbol</vt:lpstr>
      <vt:lpstr>Times New Roman</vt:lpstr>
      <vt:lpstr>Balík</vt:lpstr>
      <vt:lpstr>Dětský autismus</vt:lpstr>
      <vt:lpstr> Cíl práce</vt:lpstr>
      <vt:lpstr>Co je to autismus?</vt:lpstr>
      <vt:lpstr>Příznaky autismu</vt:lpstr>
      <vt:lpstr>Dětský autismus</vt:lpstr>
      <vt:lpstr>Rodina s dítětem s autismem</vt:lpstr>
      <vt:lpstr>komunikace</vt:lpstr>
      <vt:lpstr>léčiva</vt:lpstr>
      <vt:lpstr>metoda</vt:lpstr>
      <vt:lpstr>Seznam literatury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Dětský autismus</dc:title>
  <dc:creator>Kristýna Ježková</dc:creator>
  <cp:lastModifiedBy>Čábelková Inna</cp:lastModifiedBy>
  <cp:revision>25</cp:revision>
  <dcterms:created xsi:type="dcterms:W3CDTF">2021-05-04T14:44:10Z</dcterms:created>
  <dcterms:modified xsi:type="dcterms:W3CDTF">2021-05-19T14:08:32Z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0x010100C719651D43A62D4C9BACA83636543EED</vt:lpwstr>
  </property>
</Properties>
</file>