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6" r:id="rId3"/>
    <p:sldId id="264" r:id="rId4"/>
    <p:sldId id="257" r:id="rId5"/>
    <p:sldId id="267" r:id="rId6"/>
    <p:sldId id="261" r:id="rId7"/>
    <p:sldId id="271" r:id="rId8"/>
    <p:sldId id="260" r:id="rId9"/>
    <p:sldId id="278" r:id="rId10"/>
    <p:sldId id="259" r:id="rId11"/>
    <p:sldId id="263" r:id="rId12"/>
    <p:sldId id="270" r:id="rId13"/>
    <p:sldId id="262" r:id="rId14"/>
    <p:sldId id="269" r:id="rId15"/>
    <p:sldId id="268" r:id="rId16"/>
    <p:sldId id="280" r:id="rId17"/>
    <p:sldId id="265" r:id="rId18"/>
    <p:sldId id="273" r:id="rId19"/>
    <p:sldId id="274" r:id="rId20"/>
    <p:sldId id="277" r:id="rId21"/>
    <p:sldId id="276" r:id="rId22"/>
    <p:sldId id="275" r:id="rId23"/>
    <p:sldId id="296" r:id="rId24"/>
    <p:sldId id="342" r:id="rId25"/>
    <p:sldId id="343" r:id="rId26"/>
    <p:sldId id="282" r:id="rId27"/>
    <p:sldId id="281" r:id="rId28"/>
    <p:sldId id="326" r:id="rId29"/>
    <p:sldId id="331" r:id="rId30"/>
    <p:sldId id="284" r:id="rId31"/>
    <p:sldId id="327" r:id="rId32"/>
    <p:sldId id="328" r:id="rId33"/>
    <p:sldId id="298" r:id="rId34"/>
    <p:sldId id="332" r:id="rId35"/>
    <p:sldId id="287" r:id="rId36"/>
    <p:sldId id="310" r:id="rId37"/>
    <p:sldId id="329" r:id="rId38"/>
    <p:sldId id="311" r:id="rId39"/>
    <p:sldId id="317" r:id="rId40"/>
    <p:sldId id="321" r:id="rId41"/>
    <p:sldId id="341" r:id="rId42"/>
    <p:sldId id="312" r:id="rId43"/>
    <p:sldId id="315" r:id="rId44"/>
    <p:sldId id="290" r:id="rId45"/>
    <p:sldId id="334" r:id="rId46"/>
    <p:sldId id="339" r:id="rId47"/>
    <p:sldId id="336" r:id="rId48"/>
    <p:sldId id="338" r:id="rId49"/>
    <p:sldId id="340" r:id="rId50"/>
    <p:sldId id="291" r:id="rId51"/>
    <p:sldId id="333" r:id="rId52"/>
    <p:sldId id="337" r:id="rId53"/>
    <p:sldId id="324" r:id="rId54"/>
    <p:sldId id="294" r:id="rId55"/>
    <p:sldId id="316" r:id="rId56"/>
    <p:sldId id="335" r:id="rId57"/>
    <p:sldId id="295" r:id="rId58"/>
    <p:sldId id="29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za Tereza" initials="TT" lastIdx="3" clrIdx="0">
    <p:extLst>
      <p:ext uri="{19B8F6BF-5375-455C-9EA6-DF929625EA0E}">
        <p15:presenceInfo xmlns:p15="http://schemas.microsoft.com/office/powerpoint/2012/main" userId="1be9944ac8ccd0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55" autoAdjust="0"/>
    <p:restoredTop sz="94660"/>
  </p:normalViewPr>
  <p:slideViewPr>
    <p:cSldViewPr snapToGrid="0">
      <p:cViewPr varScale="1">
        <p:scale>
          <a:sx n="67" d="100"/>
          <a:sy n="67" d="100"/>
        </p:scale>
        <p:origin x="4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09T17:17:55.185" idx="2">
    <p:pos x="10" y="10"/>
    <p:text>Kvale (1996) argues that ethical guidelines and issues in different stages of the
research study should be considered in order to conduct ethically responsible
research: “An interview is a moral enterprise. The personal interaction in the
interview affects the interviewee, and the knowledge produced by the
interview affects our understanding of the human situation” (Kvale, 1996:
109).
Firstly, Kvale (Ibid) suggests that an ethical research proposal, beyond the
scientific value, aims to improve the human situation investigated............your comment on how you treat the standard HERE.                  Kvale (Ibid) argues that an ethical study includes information
about the aims of the research and role of the respondents, securing
confidentiality and considering possible consequences of the study for the
subjects. The written informed consents were provided and returned by all
respondents of the study.                                MY COMMENT ON THE PARTICULAR STUDY: The consents were written in a children-friendly
version for children and young people. The consents followed an oral
presentation on the aims and objectives of the study. They included
information about the overall purpose of the research study and benefits of
the participation. The participation was voluntary and gave participants the
right to withdraw from the study at any time.    Furthermore, confidentiality of the study was considered and secured
with anonymization of the data. All names and personal information that
could potentially identify the respondents were changed or removed in
interview transcripts. Following that, the data were handled confidentially
among the members of the research team, that is, between the supervisors of
the research study and the leading researcher.</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09T16:22:03.720" idx="1">
    <p:pos x="10" y="10"/>
    <p:text>Citation: Javornicky, M.; Macken-
Walsh, Á.; Naughton, A. Emerging
Beef Producer Organisations (POs) in the Irish Beef Sector: An Analysis of Media Coverage in the Context of
Nationwide Beef Producer Protests.
Sustainability 2021, 13, 1489.
https://doi.org/10.3390/su13031489                                                   This study is based upon a qualitative analysis of newspaper coverage of the Irish beef
sector in the Irish Independent, Ireland’s best-read daily newspaper with an average daily circulation of 112,502 copies sold nationwide, during the period of protests occurring between July and September 2019. This newspaper was selected for analysis because in
addition to being Irelands’ best-read newspaper, it is the only daily nationwide broadsheet publication that consistently covered the issue of interest on a daily basis for the entire duration of the beef producers’ protests. Moreover, the Irish Independent also features a weekly dedicated farming section (Farming Independent, 20–50 pages) that provides editorials, in-depth feature articles, columns and manifold opinion pieces on current
issues in Irish farming. This combination of continuous daily newspaper coverage of the events alongside dedicated specialist journalism pieces constitutes the most comprehensive printed account of the 2019 beef producer’s protests in a single publication, which forms the basis of our analysis. While there are publications targeted at the farming population uniquely, we were interested in how the issue of the beef protests, an issue of national
concern, was represented in a national broadsheet, to the general population, with a high national readership. The newspapers were accessed via the Irish Newspaper Archives (https://archive.irishnewsarchive.com/). Every issue was manually examined page-by-page to identify
any articles related to the beef sector, and the items were saved in PDF format for further analysis. The second phase involved sorting through this material to identify the articles relevant to the research question and exclude the rest. The criteria for inclusion of the articles were references to the issues of ongoing beef producers’ protests, crisis in the Irish beef sector and the relationships among beef producers and between beef producers and
other actors in the chain. This effort yielded 184 newspaper articles pertinent to the research question—the issue of beef protests, crisis in the beef sector and relationships between processors and producers, which were then imported to QSR International’s NVivo 12 software for further analysis. The overall analytic strategy for the study was based upon the theoretical, or theorydriven, thematic analysis as described by Braun and Clarke. The thematic analysis
involves searching for and identification of themes. A theme:
“ . . . captures something important about the data in relation to the research question
and represents some level of patterned response or meaning within the data set. . . .
Furthermore, the „keyness” of a theme is not necessarily dependent on quantifiable
measures—but in terms of whether it captures something important in relation to the
overall research question”. 
Thematic analysis can adopt two distinctive forms. Exploratory research seeking
detailed descriptions of the entire datasets without specific theoretical or empirical research
questions may use an inductive analysis that allows for the emergence of the key themes
across the whole dataset, thus, giving the audience a comprehensive overview of all the
recurrent themes occurring in the data. By comparison, theory-driven thematic analysis
tends to be much more focused on specific aspect(s) of the dataset guided by the researchers’
theoretical interests, while paying less attention to themes unrelated to the research question
in the overall dataset. The analytic process itself involved the iterative cycles of data coding, analysis,
thematic aggregation, clarification and re-coding as described by Braun and Clarke.
The dataset was initially read through in detail before engaging in open coding for any
aspects of the texts the researchers considered of relevance to the topic of interest. At this
stage, while focusing on the elements of interest (rather than coding the entire dataset with
an equal focus), the codes were kept as close to the original texts as possible. This process
was followed by the aggregation of the initial codes into emergent categories based on
similarity and relevance to the research question. The emergent categories were then examined
in detail and, using the analytical strategies of abstraction, subsumption, polarisation,
numeration and contextualization, integrated into a series of themes sensitised by the
conceptual discussion of the challenges to horizontal and vertical integration outlined
above. Then, the entire dataset was re-read against this set of themes in order to identify
any relevant information of relevance that might have been missed in the initial coding
cycles and to establish correspondence between the themes and the wider dataset. Together
the analysis process yielded several themes that mirror the discussion of the barriers to
success of POs and are described in the findings section below.</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4-09T17:23:19.140" idx="3">
    <p:pos x="10" y="10"/>
    <p:text>Smith et al. (2012) argue that the IPA literature does not present a prescribed single method of analysis, but recommends being flexible in developing an
analytical focus on experience of the explored phenomena. At the same time, the analysis follows an iterative and inductive cycle (Ibid). In general, the researcher’s role in analyzing the data after the interviews is to lead a comparative analysis in order to merge individualized interpretations into larger themes. Findings are reported in a theme-based
account that synthesizes individual accounts of the focal area of interest, drawing attention to participant commonalities and divergences. A theoretical
interpretation takes place subsequent to the inductive phase, situating the findings in terms of relevant research and theory (Smith, 2011, Smith et al., 2012).</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cs-CZ"/>
              <a:t>Kliknutím lze upravit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cs-CZ"/>
              <a:t>Kliknutím lze upravit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4/20/2021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16A73BC-5D11-4675-B334-102E1E8C9B50}"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cs-CZ"/>
              <a:t>Kliknutím lze upravit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4/20/2021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4/20/2021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aj.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citethisforme.com/harvard-referencing#harvard-in-text-citation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www.re3data.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e3data.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9t_hYjAKww&amp;ab_channel=GrahamRGibb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youtube.com/watch?v=YP3yAX5w6x8&amp;ab_channel=NicoleKip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oi.org/10.3390/su13031489"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986267-A5B4-4E5A-B902-D87990085790}"/>
              </a:ext>
            </a:extLst>
          </p:cNvPr>
          <p:cNvSpPr>
            <a:spLocks noGrp="1"/>
          </p:cNvSpPr>
          <p:nvPr>
            <p:ph type="ctrTitle"/>
          </p:nvPr>
        </p:nvSpPr>
        <p:spPr>
          <a:xfrm>
            <a:off x="1112520" y="1399031"/>
            <a:ext cx="9966960" cy="2859449"/>
          </a:xfrm>
        </p:spPr>
        <p:txBody>
          <a:bodyPr/>
          <a:lstStyle/>
          <a:p>
            <a:pPr algn="ctr"/>
            <a:r>
              <a:rPr lang="en-GB" dirty="0"/>
              <a:t>Introduction to research methods in social sciences</a:t>
            </a:r>
          </a:p>
        </p:txBody>
      </p:sp>
      <p:sp>
        <p:nvSpPr>
          <p:cNvPr id="3" name="Podnadpis 2">
            <a:extLst>
              <a:ext uri="{FF2B5EF4-FFF2-40B4-BE49-F238E27FC236}">
                <a16:creationId xmlns:a16="http://schemas.microsoft.com/office/drawing/2014/main" id="{DF1C018F-9456-48D8-85F3-D3EDC4BE497A}"/>
              </a:ext>
            </a:extLst>
          </p:cNvPr>
          <p:cNvSpPr>
            <a:spLocks noGrp="1"/>
          </p:cNvSpPr>
          <p:nvPr>
            <p:ph type="subTitle" idx="1"/>
          </p:nvPr>
        </p:nvSpPr>
        <p:spPr/>
        <p:txBody>
          <a:bodyPr/>
          <a:lstStyle/>
          <a:p>
            <a:pPr algn="ctr"/>
            <a:r>
              <a:rPr lang="en-GB" dirty="0"/>
              <a:t>Block 1: Epistemology, Qualitative research questions, Literature review, Referencing</a:t>
            </a:r>
          </a:p>
          <a:p>
            <a:pPr algn="ctr"/>
            <a:r>
              <a:rPr lang="en-GB" dirty="0"/>
              <a:t>Tereza Javornicky </a:t>
            </a:r>
            <a:r>
              <a:rPr lang="en-GB" dirty="0" err="1"/>
              <a:t>Brumovska</a:t>
            </a:r>
            <a:r>
              <a:rPr lang="en-GB" dirty="0"/>
              <a:t>, PhD.</a:t>
            </a:r>
          </a:p>
        </p:txBody>
      </p:sp>
    </p:spTree>
    <p:extLst>
      <p:ext uri="{BB962C8B-B14F-4D97-AF65-F5344CB8AC3E}">
        <p14:creationId xmlns:p14="http://schemas.microsoft.com/office/powerpoint/2010/main" val="30355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0" y="0"/>
            <a:ext cx="12096750" cy="1352550"/>
          </a:xfrm>
        </p:spPr>
        <p:txBody>
          <a:bodyPr>
            <a:normAutofit/>
          </a:bodyPr>
          <a:lstStyle/>
          <a:p>
            <a:pPr algn="ctr"/>
            <a:r>
              <a:rPr lang="en-GB" dirty="0"/>
              <a:t>Literature review – What and why?</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190500" y="1000125"/>
            <a:ext cx="11906250" cy="5772150"/>
          </a:xfrm>
        </p:spPr>
        <p:txBody>
          <a:bodyPr>
            <a:normAutofit/>
          </a:bodyPr>
          <a:lstStyle/>
          <a:p>
            <a:r>
              <a:rPr lang="en-GB" dirty="0"/>
              <a:t>WHAT: Sources of literature:</a:t>
            </a:r>
          </a:p>
          <a:p>
            <a:r>
              <a:rPr lang="en-GB" dirty="0"/>
              <a:t>Monographs</a:t>
            </a:r>
          </a:p>
          <a:p>
            <a:r>
              <a:rPr lang="en-GB" dirty="0"/>
              <a:t>Book chapters</a:t>
            </a:r>
          </a:p>
          <a:p>
            <a:r>
              <a:rPr lang="en-GB" dirty="0"/>
              <a:t>Peer-reviewed research articles</a:t>
            </a:r>
          </a:p>
          <a:p>
            <a:r>
              <a:rPr lang="en-GB" dirty="0"/>
              <a:t>Classical essays </a:t>
            </a:r>
          </a:p>
          <a:p>
            <a:r>
              <a:rPr lang="en-GB" dirty="0"/>
              <a:t>?</a:t>
            </a:r>
          </a:p>
          <a:p>
            <a:pPr marL="0" indent="0">
              <a:buNone/>
            </a:pPr>
            <a:r>
              <a:rPr lang="en-GB" dirty="0"/>
              <a:t>WHY? </a:t>
            </a:r>
          </a:p>
          <a:p>
            <a:r>
              <a:rPr lang="en-GB" dirty="0"/>
              <a:t>To argue your rationale for research questions: Build up an argument to your research questions/hypothesis</a:t>
            </a:r>
          </a:p>
          <a:p>
            <a:r>
              <a:rPr lang="en-GB" dirty="0"/>
              <a:t>-&gt; Find out what to repeat to test the previous results/theory</a:t>
            </a:r>
          </a:p>
          <a:p>
            <a:r>
              <a:rPr lang="en-GB" dirty="0"/>
              <a:t>-&gt; Find out the gaps in the literature/knowledge in the field of your interest</a:t>
            </a:r>
          </a:p>
          <a:p>
            <a:r>
              <a:rPr lang="en-GB" dirty="0"/>
              <a:t>-&gt; Explain the research findings with the theory/previous results in discussion</a:t>
            </a:r>
          </a:p>
          <a:p>
            <a:r>
              <a:rPr lang="en-GB" dirty="0"/>
              <a:t>-&gt; Generalise research findings with the theory that can explain your  findings and turn them to results/conclusions and recommendations</a:t>
            </a:r>
          </a:p>
          <a:p>
            <a:endParaRPr lang="en-GB" b="1" dirty="0">
              <a:solidFill>
                <a:srgbClr val="C00000"/>
              </a:solidFill>
            </a:endParaRPr>
          </a:p>
        </p:txBody>
      </p:sp>
    </p:spTree>
    <p:extLst>
      <p:ext uri="{BB962C8B-B14F-4D97-AF65-F5344CB8AC3E}">
        <p14:creationId xmlns:p14="http://schemas.microsoft.com/office/powerpoint/2010/main" val="14584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0" y="1"/>
            <a:ext cx="12192000" cy="781050"/>
          </a:xfrm>
        </p:spPr>
        <p:txBody>
          <a:bodyPr>
            <a:normAutofit fontScale="90000"/>
          </a:bodyPr>
          <a:lstStyle/>
          <a:p>
            <a:pPr algn="ctr"/>
            <a:r>
              <a:rPr lang="en-GB" dirty="0"/>
              <a:t>Literature review – where to look for literature</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0" y="781051"/>
            <a:ext cx="11830050" cy="5772149"/>
          </a:xfrm>
        </p:spPr>
        <p:txBody>
          <a:bodyPr>
            <a:normAutofit fontScale="92500" lnSpcReduction="20000"/>
          </a:bodyPr>
          <a:lstStyle/>
          <a:p>
            <a:r>
              <a:rPr lang="en-GB" b="1" dirty="0">
                <a:solidFill>
                  <a:srgbClr val="C00000"/>
                </a:solidFill>
              </a:rPr>
              <a:t>Where do you look for the relevant literature to support your essays/writing/research?</a:t>
            </a:r>
          </a:p>
          <a:p>
            <a:r>
              <a:rPr lang="en-GB" b="1" dirty="0"/>
              <a:t>IMPORTANT: Use only peer-reviewed sources of literature – no google blogs/random articles/</a:t>
            </a:r>
            <a:r>
              <a:rPr lang="en-GB" b="1" dirty="0" err="1"/>
              <a:t>wikipedia</a:t>
            </a:r>
            <a:r>
              <a:rPr lang="en-GB" b="1" dirty="0"/>
              <a:t> etc. unless it is well argued in its purpose as a data sample for the project!</a:t>
            </a:r>
          </a:p>
          <a:p>
            <a:r>
              <a:rPr lang="en-GB" b="1" dirty="0"/>
              <a:t>Previous BA thesis: It is good to see what other people wrote in terms of style and level of writing. However, it is questionable if to use it as a source for your literature review. Use it in Introduction. Consult with your supervisor. </a:t>
            </a:r>
          </a:p>
          <a:p>
            <a:r>
              <a:rPr lang="en-GB" b="1" dirty="0">
                <a:highlight>
                  <a:srgbClr val="FFFF00"/>
                </a:highlight>
              </a:rPr>
              <a:t>How to look for the literature:</a:t>
            </a:r>
          </a:p>
          <a:p>
            <a:r>
              <a:rPr lang="en-GB" dirty="0"/>
              <a:t>Databases: EBSCO, </a:t>
            </a:r>
            <a:r>
              <a:rPr lang="en-GB" dirty="0" err="1"/>
              <a:t>Jstore</a:t>
            </a:r>
            <a:r>
              <a:rPr lang="en-GB" dirty="0"/>
              <a:t>, </a:t>
            </a:r>
            <a:r>
              <a:rPr lang="en-GB" dirty="0" err="1"/>
              <a:t>PsychInfo</a:t>
            </a:r>
            <a:r>
              <a:rPr lang="en-GB" dirty="0"/>
              <a:t>…what database you are using?</a:t>
            </a:r>
          </a:p>
          <a:p>
            <a:r>
              <a:rPr lang="en-GB" dirty="0"/>
              <a:t>Journals – search through your favourite journal and related ones</a:t>
            </a:r>
          </a:p>
          <a:p>
            <a:r>
              <a:rPr lang="en-GB" b="1" dirty="0"/>
              <a:t>Publishing Houses: </a:t>
            </a:r>
            <a:r>
              <a:rPr lang="en-GB" dirty="0"/>
              <a:t>Taylor and Francis, Blackwell, Sage, Willey, Routledge, Springer, Elsevier</a:t>
            </a:r>
          </a:p>
          <a:p>
            <a:r>
              <a:rPr lang="en-GB" dirty="0"/>
              <a:t>Open access articles/journals: </a:t>
            </a:r>
            <a:r>
              <a:rPr lang="en-GB" dirty="0">
                <a:hlinkClick r:id="rId2"/>
              </a:rPr>
              <a:t>https://doaj.org</a:t>
            </a:r>
            <a:r>
              <a:rPr lang="en-GB" dirty="0"/>
              <a:t>  (Directory of Open Access Journals </a:t>
            </a:r>
            <a:r>
              <a:rPr lang="en-GB" b="1" dirty="0"/>
              <a:t>DOAJ</a:t>
            </a:r>
            <a:r>
              <a:rPr lang="en-GB" dirty="0"/>
              <a:t>)</a:t>
            </a:r>
          </a:p>
          <a:p>
            <a:r>
              <a:rPr lang="en-GB" b="1" dirty="0"/>
              <a:t>Web of Science</a:t>
            </a:r>
            <a:r>
              <a:rPr lang="en-GB" dirty="0"/>
              <a:t>: Authors, Article title, DOI…for particular articles</a:t>
            </a:r>
          </a:p>
          <a:p>
            <a:r>
              <a:rPr lang="en-GB" b="1" dirty="0"/>
              <a:t>Journals Impact Factor </a:t>
            </a:r>
            <a:r>
              <a:rPr lang="en-GB" dirty="0"/>
              <a:t>for relevance of references</a:t>
            </a:r>
          </a:p>
          <a:p>
            <a:r>
              <a:rPr lang="en-GB" b="1" dirty="0"/>
              <a:t>Key words </a:t>
            </a:r>
            <a:r>
              <a:rPr lang="en-GB" dirty="0"/>
              <a:t>in your search for articles – record your search strategy</a:t>
            </a:r>
          </a:p>
          <a:p>
            <a:r>
              <a:rPr lang="en-GB" dirty="0"/>
              <a:t>Search </a:t>
            </a:r>
            <a:r>
              <a:rPr lang="en-GB" b="1" dirty="0"/>
              <a:t>list of references in your favourite articles</a:t>
            </a:r>
          </a:p>
          <a:p>
            <a:r>
              <a:rPr lang="en-GB" b="1" dirty="0"/>
              <a:t>Google Scholar </a:t>
            </a:r>
            <a:r>
              <a:rPr lang="en-GB" dirty="0"/>
              <a:t>is ok</a:t>
            </a:r>
          </a:p>
        </p:txBody>
      </p:sp>
    </p:spTree>
    <p:extLst>
      <p:ext uri="{BB962C8B-B14F-4D97-AF65-F5344CB8AC3E}">
        <p14:creationId xmlns:p14="http://schemas.microsoft.com/office/powerpoint/2010/main" val="288066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66675" y="0"/>
            <a:ext cx="12058649" cy="944118"/>
          </a:xfrm>
        </p:spPr>
        <p:txBody>
          <a:bodyPr/>
          <a:lstStyle/>
          <a:p>
            <a:pPr algn="ctr"/>
            <a:r>
              <a:rPr lang="en-GB" dirty="0"/>
              <a:t>Literature review cont.</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161925" y="1114425"/>
            <a:ext cx="11887200" cy="5743575"/>
          </a:xfrm>
        </p:spPr>
        <p:txBody>
          <a:bodyPr/>
          <a:lstStyle/>
          <a:p>
            <a:r>
              <a:rPr lang="en-GB" dirty="0"/>
              <a:t>To have a deeper understanding of your topic of interest</a:t>
            </a:r>
          </a:p>
          <a:p>
            <a:r>
              <a:rPr lang="en-GB" dirty="0"/>
              <a:t>To see what was done/gaps in the literature in the topic of interest</a:t>
            </a:r>
          </a:p>
          <a:p>
            <a:r>
              <a:rPr lang="en-GB" dirty="0"/>
              <a:t>To build up your rationale for research aims and objectives/research questions</a:t>
            </a:r>
          </a:p>
          <a:p>
            <a:r>
              <a:rPr lang="en-GB" dirty="0"/>
              <a:t>To connect research aim and objectives/Questions with the methodology and methods</a:t>
            </a:r>
          </a:p>
          <a:p>
            <a:r>
              <a:rPr lang="en-GB" dirty="0"/>
              <a:t>To argue the methods of data collection – e.g. questions/themes in interviews</a:t>
            </a:r>
          </a:p>
          <a:p>
            <a:endParaRPr lang="en-GB" dirty="0"/>
          </a:p>
          <a:p>
            <a:endParaRPr lang="en-GB" dirty="0"/>
          </a:p>
          <a:p>
            <a:pPr marL="0" indent="0" algn="ctr">
              <a:buNone/>
            </a:pPr>
            <a:r>
              <a:rPr lang="en-GB" sz="3600" b="1" dirty="0">
                <a:highlight>
                  <a:srgbClr val="FFFF00"/>
                </a:highlight>
              </a:rPr>
              <a:t>-&gt; Essential part of your research project in the pre-fieldwork phase </a:t>
            </a:r>
          </a:p>
        </p:txBody>
      </p:sp>
    </p:spTree>
    <p:extLst>
      <p:ext uri="{BB962C8B-B14F-4D97-AF65-F5344CB8AC3E}">
        <p14:creationId xmlns:p14="http://schemas.microsoft.com/office/powerpoint/2010/main" val="105498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104775" y="0"/>
            <a:ext cx="11963400" cy="1057275"/>
          </a:xfrm>
        </p:spPr>
        <p:txBody>
          <a:bodyPr>
            <a:normAutofit fontScale="90000"/>
          </a:bodyPr>
          <a:lstStyle/>
          <a:p>
            <a:pPr algn="ctr"/>
            <a:r>
              <a:rPr lang="en-GB" dirty="0"/>
              <a:t>Aims and Objectives, Research questions</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304800" y="1057275"/>
            <a:ext cx="11696700" cy="5724525"/>
          </a:xfrm>
        </p:spPr>
        <p:txBody>
          <a:bodyPr>
            <a:normAutofit fontScale="85000" lnSpcReduction="20000"/>
          </a:bodyPr>
          <a:lstStyle/>
          <a:p>
            <a:pPr marL="0" indent="0">
              <a:buNone/>
            </a:pPr>
            <a:r>
              <a:rPr lang="en-GB" b="1" dirty="0"/>
              <a:t>Qualitative research:</a:t>
            </a:r>
          </a:p>
          <a:p>
            <a:pPr marL="0" indent="0">
              <a:buNone/>
            </a:pPr>
            <a:r>
              <a:rPr lang="en-GB" dirty="0"/>
              <a:t>Inductive</a:t>
            </a:r>
          </a:p>
          <a:p>
            <a:pPr marL="0" indent="0">
              <a:buNone/>
            </a:pPr>
            <a:r>
              <a:rPr lang="en-GB" dirty="0"/>
              <a:t>Open-ended research questions</a:t>
            </a:r>
          </a:p>
          <a:p>
            <a:pPr marL="0" indent="0">
              <a:buNone/>
            </a:pPr>
            <a:r>
              <a:rPr lang="en-GB" dirty="0"/>
              <a:t>Exploratory: To explore…..experiences of respondents with given phenomena</a:t>
            </a:r>
          </a:p>
          <a:p>
            <a:pPr marL="0" indent="0">
              <a:buNone/>
            </a:pPr>
            <a:r>
              <a:rPr lang="en-GB" dirty="0"/>
              <a:t>Descriptive: Clear sheer description is often useful before interpretation of the data with theory and literature</a:t>
            </a:r>
          </a:p>
          <a:p>
            <a:pPr marL="0" indent="0">
              <a:buNone/>
            </a:pPr>
            <a:r>
              <a:rPr lang="en-GB" b="1" dirty="0">
                <a:highlight>
                  <a:srgbClr val="FFFF00"/>
                </a:highlight>
              </a:rPr>
              <a:t>Rather OBJECTIVES than QUESTIONS: To explore (Experiences) of (SAMPLE, TARGET GROUP) with (PHENOMENA IN QUESTION)</a:t>
            </a:r>
          </a:p>
          <a:p>
            <a:pPr marL="0" indent="0">
              <a:buNone/>
            </a:pPr>
            <a:r>
              <a:rPr lang="en-GB" dirty="0"/>
              <a:t>To address overall aim of the study</a:t>
            </a:r>
          </a:p>
          <a:p>
            <a:pPr marL="0" indent="0">
              <a:buNone/>
            </a:pPr>
            <a:r>
              <a:rPr lang="en-GB" dirty="0"/>
              <a:t>Examples:</a:t>
            </a:r>
          </a:p>
          <a:p>
            <a:pPr marL="0" indent="0">
              <a:buNone/>
            </a:pPr>
            <a:r>
              <a:rPr lang="en-GB" b="0" i="0" dirty="0">
                <a:solidFill>
                  <a:srgbClr val="126DAC"/>
                </a:solidFill>
                <a:effectLst/>
                <a:latin typeface="Open Sans"/>
              </a:rPr>
              <a:t>How do students at our school spend their weekends?</a:t>
            </a:r>
          </a:p>
          <a:p>
            <a:pPr marL="0" indent="0">
              <a:buNone/>
            </a:pPr>
            <a:r>
              <a:rPr lang="en-GB" b="0" i="0" dirty="0">
                <a:solidFill>
                  <a:srgbClr val="126DAC"/>
                </a:solidFill>
                <a:effectLst/>
                <a:latin typeface="Open Sans"/>
              </a:rPr>
              <a:t>What is the effect of personal technology on today’s youth?</a:t>
            </a:r>
            <a:endParaRPr lang="en-GB" dirty="0"/>
          </a:p>
          <a:p>
            <a:pPr marL="0" indent="0">
              <a:buNone/>
            </a:pPr>
            <a:r>
              <a:rPr lang="en-GB" dirty="0"/>
              <a:t>Vs. </a:t>
            </a:r>
          </a:p>
          <a:p>
            <a:pPr marL="0" indent="0">
              <a:buNone/>
            </a:pPr>
            <a:r>
              <a:rPr lang="en-GB" b="1" dirty="0"/>
              <a:t>Explanatory:</a:t>
            </a:r>
          </a:p>
          <a:p>
            <a:pPr marL="0" indent="0">
              <a:buNone/>
            </a:pPr>
            <a:r>
              <a:rPr lang="en-GB" dirty="0"/>
              <a:t>To explain relationships between different variables</a:t>
            </a:r>
          </a:p>
          <a:p>
            <a:pPr marL="0" indent="0">
              <a:buNone/>
            </a:pPr>
            <a:r>
              <a:rPr lang="en-GB" dirty="0"/>
              <a:t>Hypothesis (Experiments)</a:t>
            </a:r>
          </a:p>
          <a:p>
            <a:pPr marL="0" indent="0">
              <a:buNone/>
            </a:pPr>
            <a:r>
              <a:rPr lang="en-GB" dirty="0"/>
              <a:t>To observe the results of experiment while manipulating different dependent and independent variables in one particular chosen question/task/phenomena</a:t>
            </a:r>
          </a:p>
          <a:p>
            <a:pPr marL="0" indent="0">
              <a:buNone/>
            </a:pPr>
            <a:endParaRPr lang="en-GB" dirty="0"/>
          </a:p>
        </p:txBody>
      </p:sp>
    </p:spTree>
    <p:extLst>
      <p:ext uri="{BB962C8B-B14F-4D97-AF65-F5344CB8AC3E}">
        <p14:creationId xmlns:p14="http://schemas.microsoft.com/office/powerpoint/2010/main" val="417807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1203198" y="0"/>
            <a:ext cx="10058400" cy="1020318"/>
          </a:xfrm>
        </p:spPr>
        <p:txBody>
          <a:bodyPr/>
          <a:lstStyle/>
          <a:p>
            <a:pPr algn="ctr"/>
            <a:r>
              <a:rPr lang="en-GB" dirty="0"/>
              <a:t>Data and research questions</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276224" y="1023937"/>
            <a:ext cx="11915775" cy="5748338"/>
          </a:xfrm>
        </p:spPr>
        <p:txBody>
          <a:bodyPr/>
          <a:lstStyle/>
          <a:p>
            <a:r>
              <a:rPr lang="en-GB" dirty="0"/>
              <a:t>Purely inductive approach in qual research</a:t>
            </a:r>
          </a:p>
          <a:p>
            <a:r>
              <a:rPr lang="en-GB" dirty="0"/>
              <a:t>Question to address the gaps in knowledge/literature</a:t>
            </a:r>
          </a:p>
          <a:p>
            <a:pPr marL="0" indent="0">
              <a:buNone/>
            </a:pPr>
            <a:endParaRPr lang="en-GB" dirty="0"/>
          </a:p>
          <a:p>
            <a:r>
              <a:rPr lang="en-GB" dirty="0"/>
              <a:t>Focus on the data that will be theorised/explained with formulation of theory that is missing</a:t>
            </a:r>
          </a:p>
          <a:p>
            <a:pPr marL="0" indent="0">
              <a:buNone/>
            </a:pPr>
            <a:endParaRPr lang="en-GB" dirty="0"/>
          </a:p>
          <a:p>
            <a:pPr marL="0" indent="0">
              <a:buNone/>
            </a:pPr>
            <a:endParaRPr lang="en-GB" dirty="0"/>
          </a:p>
          <a:p>
            <a:pPr marL="0" indent="0">
              <a:buNone/>
            </a:pPr>
            <a:r>
              <a:rPr lang="en-GB" b="1" dirty="0"/>
              <a:t>Grounded theory: </a:t>
            </a:r>
            <a:r>
              <a:rPr lang="en-GB" dirty="0"/>
              <a:t>What are the needs of young girls in residential care? How these can be addressed by the services they use?</a:t>
            </a:r>
          </a:p>
          <a:p>
            <a:r>
              <a:rPr lang="en-GB" b="1" dirty="0"/>
              <a:t>Thematic analysis </a:t>
            </a:r>
            <a:r>
              <a:rPr lang="en-GB" dirty="0"/>
              <a:t>for description before interpretation – using the language of respondents</a:t>
            </a:r>
          </a:p>
          <a:p>
            <a:r>
              <a:rPr lang="en-GB" b="1" dirty="0"/>
              <a:t>IPA – Interpretive Phenomenological analysis: </a:t>
            </a:r>
            <a:r>
              <a:rPr lang="en-GB" dirty="0"/>
              <a:t>Questions experiences of respondents with given phenomena, what they have in common in their experiences</a:t>
            </a:r>
          </a:p>
          <a:p>
            <a:r>
              <a:rPr lang="en-GB" dirty="0"/>
              <a:t>E.g. What are children’s perceptions of science and scientists? </a:t>
            </a:r>
          </a:p>
          <a:p>
            <a:r>
              <a:rPr lang="en-GB" dirty="0"/>
              <a:t>What are children’s preferences in their choice of future profession? What impact on these decisions?</a:t>
            </a:r>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1394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p:txBody>
          <a:bodyPr/>
          <a:lstStyle/>
          <a:p>
            <a:pPr algn="ctr"/>
            <a:r>
              <a:rPr lang="en-GB" dirty="0"/>
              <a:t>Theory and research questions</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p:txBody>
          <a:bodyPr/>
          <a:lstStyle/>
          <a:p>
            <a:r>
              <a:rPr lang="en-GB" dirty="0"/>
              <a:t>Theory frames the research questions’ rationale</a:t>
            </a:r>
          </a:p>
          <a:p>
            <a:r>
              <a:rPr lang="en-GB" dirty="0"/>
              <a:t>Theory is used to explain and discuss research findings</a:t>
            </a:r>
          </a:p>
          <a:p>
            <a:r>
              <a:rPr lang="en-GB" b="1" dirty="0"/>
              <a:t>Content analysis</a:t>
            </a:r>
          </a:p>
          <a:p>
            <a:r>
              <a:rPr lang="en-GB" dirty="0"/>
              <a:t>E.g. What are the experiences of social support of youth in after-school services? </a:t>
            </a:r>
          </a:p>
          <a:p>
            <a:r>
              <a:rPr lang="en-GB" dirty="0"/>
              <a:t>What environmental factors help (RESEARCH SAMPLE) to cope with the COVID 19 public health measures? Why?</a:t>
            </a:r>
          </a:p>
          <a:p>
            <a:endParaRPr lang="en-GB" dirty="0"/>
          </a:p>
          <a:p>
            <a:endParaRPr lang="en-GB" dirty="0"/>
          </a:p>
        </p:txBody>
      </p:sp>
    </p:spTree>
    <p:extLst>
      <p:ext uri="{BB962C8B-B14F-4D97-AF65-F5344CB8AC3E}">
        <p14:creationId xmlns:p14="http://schemas.microsoft.com/office/powerpoint/2010/main" val="381952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362B3C-A787-4636-833B-9E8A6EABC186}"/>
              </a:ext>
            </a:extLst>
          </p:cNvPr>
          <p:cNvSpPr>
            <a:spLocks noGrp="1"/>
          </p:cNvSpPr>
          <p:nvPr>
            <p:ph type="title"/>
          </p:nvPr>
        </p:nvSpPr>
        <p:spPr>
          <a:xfrm>
            <a:off x="1066800" y="2380107"/>
            <a:ext cx="10058400" cy="1609344"/>
          </a:xfrm>
        </p:spPr>
        <p:txBody>
          <a:bodyPr/>
          <a:lstStyle/>
          <a:p>
            <a:pPr algn="ctr"/>
            <a:r>
              <a:rPr lang="en-GB" dirty="0"/>
              <a:t>Coffee break</a:t>
            </a:r>
          </a:p>
        </p:txBody>
      </p:sp>
    </p:spTree>
    <p:extLst>
      <p:ext uri="{BB962C8B-B14F-4D97-AF65-F5344CB8AC3E}">
        <p14:creationId xmlns:p14="http://schemas.microsoft.com/office/powerpoint/2010/main" val="1062026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1174623" y="0"/>
            <a:ext cx="10058400" cy="629793"/>
          </a:xfrm>
        </p:spPr>
        <p:txBody>
          <a:bodyPr>
            <a:normAutofit fontScale="90000"/>
          </a:bodyPr>
          <a:lstStyle/>
          <a:p>
            <a:pPr algn="ctr"/>
            <a:r>
              <a:rPr lang="en-GB" dirty="0"/>
              <a:t>Referencing</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247649" y="914400"/>
            <a:ext cx="11820525" cy="5762625"/>
          </a:xfrm>
        </p:spPr>
        <p:txBody>
          <a:bodyPr>
            <a:normAutofit/>
          </a:bodyPr>
          <a:lstStyle/>
          <a:p>
            <a:r>
              <a:rPr lang="en-GB" b="1" dirty="0"/>
              <a:t>When/What to reference?</a:t>
            </a:r>
          </a:p>
          <a:p>
            <a:r>
              <a:rPr lang="en-GB" b="1" dirty="0"/>
              <a:t>To avoid plagiarism/To respect and acknowledge authors we build on</a:t>
            </a:r>
          </a:p>
          <a:p>
            <a:r>
              <a:rPr lang="en-GB" b="1" dirty="0"/>
              <a:t>To distinguish our ides from others before us/To build up argument with respected, peer-reviewed literature in the field</a:t>
            </a:r>
          </a:p>
          <a:p>
            <a:pPr algn="l"/>
            <a:r>
              <a:rPr lang="en-GB" b="1" i="0" u="none" strike="noStrike" dirty="0">
                <a:solidFill>
                  <a:srgbClr val="2B579A"/>
                </a:solidFill>
                <a:effectLst/>
                <a:latin typeface="Open Sans"/>
                <a:hlinkClick r:id="rId2"/>
              </a:rPr>
              <a:t>‘In-text citations</a:t>
            </a:r>
            <a:r>
              <a:rPr lang="en-GB" b="0" i="0" dirty="0">
                <a:solidFill>
                  <a:srgbClr val="000000"/>
                </a:solidFill>
                <a:effectLst/>
                <a:latin typeface="Open Sans"/>
              </a:rPr>
              <a:t> are used when directly quoting or paraphrasing a source. They are located in the body of the work and contain a fragment of the full citation.’</a:t>
            </a:r>
            <a:endParaRPr lang="en-GB" b="1" dirty="0"/>
          </a:p>
          <a:p>
            <a:r>
              <a:rPr lang="en-GB" b="1" dirty="0"/>
              <a:t>Harvard referencing/</a:t>
            </a:r>
            <a:r>
              <a:rPr lang="en-GB" dirty="0"/>
              <a:t>APA/ Chicago referencing etc.</a:t>
            </a:r>
          </a:p>
          <a:p>
            <a:r>
              <a:rPr lang="en-GB" b="1" dirty="0">
                <a:solidFill>
                  <a:srgbClr val="C00000"/>
                </a:solidFill>
              </a:rPr>
              <a:t>What style are you using?</a:t>
            </a:r>
          </a:p>
          <a:p>
            <a:r>
              <a:rPr lang="en-GB" b="1" dirty="0">
                <a:solidFill>
                  <a:srgbClr val="C00000"/>
                </a:solidFill>
              </a:rPr>
              <a:t>Guidelines for authors in journals – check the referencing rules there</a:t>
            </a:r>
          </a:p>
          <a:p>
            <a:r>
              <a:rPr lang="en-GB" b="1" dirty="0"/>
              <a:t>Your referencing system is of your choice but has to be CONSISTENT and in line with one of the system you choose</a:t>
            </a:r>
          </a:p>
          <a:p>
            <a:pPr marL="0" indent="0">
              <a:buNone/>
            </a:pPr>
            <a:r>
              <a:rPr lang="en-GB" b="1" dirty="0">
                <a:highlight>
                  <a:srgbClr val="00FF00"/>
                </a:highlight>
              </a:rPr>
              <a:t>Use Zotero/EndNote/Mendeley/other referencing programme </a:t>
            </a:r>
            <a:r>
              <a:rPr lang="en-GB" dirty="0"/>
              <a:t>for the consistent referencing </a:t>
            </a:r>
          </a:p>
          <a:p>
            <a:r>
              <a:rPr lang="en-GB" dirty="0"/>
              <a:t>Consistent list of references in 1 click!</a:t>
            </a:r>
          </a:p>
          <a:p>
            <a:r>
              <a:rPr lang="en-GB" dirty="0"/>
              <a:t>Builds up your digital library of resources you’re using in your field</a:t>
            </a:r>
          </a:p>
        </p:txBody>
      </p:sp>
    </p:spTree>
    <p:extLst>
      <p:ext uri="{BB962C8B-B14F-4D97-AF65-F5344CB8AC3E}">
        <p14:creationId xmlns:p14="http://schemas.microsoft.com/office/powerpoint/2010/main" val="364987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1B9F8D-DE4E-4D26-BC75-CD922ECEB3E4}"/>
              </a:ext>
            </a:extLst>
          </p:cNvPr>
          <p:cNvSpPr>
            <a:spLocks noGrp="1"/>
          </p:cNvSpPr>
          <p:nvPr>
            <p:ph type="title"/>
          </p:nvPr>
        </p:nvSpPr>
        <p:spPr/>
        <p:txBody>
          <a:bodyPr/>
          <a:lstStyle/>
          <a:p>
            <a:pPr algn="ctr"/>
            <a:r>
              <a:rPr lang="en-GB" dirty="0"/>
              <a:t>Harvard referencing in text</a:t>
            </a:r>
          </a:p>
        </p:txBody>
      </p:sp>
      <p:sp>
        <p:nvSpPr>
          <p:cNvPr id="3" name="Zástupný obsah 2">
            <a:extLst>
              <a:ext uri="{FF2B5EF4-FFF2-40B4-BE49-F238E27FC236}">
                <a16:creationId xmlns:a16="http://schemas.microsoft.com/office/drawing/2014/main" id="{6A043788-1486-4A2E-BA9D-2B4A6FD90FE6}"/>
              </a:ext>
            </a:extLst>
          </p:cNvPr>
          <p:cNvSpPr>
            <a:spLocks noGrp="1"/>
          </p:cNvSpPr>
          <p:nvPr>
            <p:ph idx="1"/>
          </p:nvPr>
        </p:nvSpPr>
        <p:spPr>
          <a:xfrm>
            <a:off x="133350" y="2121407"/>
            <a:ext cx="12058650" cy="4631817"/>
          </a:xfrm>
        </p:spPr>
        <p:txBody>
          <a:bodyPr/>
          <a:lstStyle/>
          <a:p>
            <a:pPr marL="0" indent="0">
              <a:buNone/>
            </a:pPr>
            <a:endParaRPr lang="en-GB" b="1" dirty="0"/>
          </a:p>
          <a:p>
            <a:pPr marL="0" indent="0">
              <a:buNone/>
            </a:pPr>
            <a:endParaRPr lang="en-GB" b="1" dirty="0"/>
          </a:p>
          <a:p>
            <a:pPr marL="0" indent="0">
              <a:buNone/>
            </a:pPr>
            <a:endParaRPr lang="en-GB" b="1" dirty="0"/>
          </a:p>
          <a:p>
            <a:r>
              <a:rPr lang="en-GB" dirty="0"/>
              <a:t>(Author, 3 authors or 1st author et al. if 4 and more authors)</a:t>
            </a:r>
          </a:p>
          <a:p>
            <a:r>
              <a:rPr lang="en-GB" dirty="0"/>
              <a:t>Authors divide by , </a:t>
            </a:r>
          </a:p>
          <a:p>
            <a:r>
              <a:rPr lang="en-GB" dirty="0"/>
              <a:t>Papers divided by ;</a:t>
            </a:r>
          </a:p>
          <a:p>
            <a:r>
              <a:rPr lang="en-GB" dirty="0"/>
              <a:t>No reference to first names</a:t>
            </a:r>
          </a:p>
          <a:p>
            <a:r>
              <a:rPr lang="en-GB" dirty="0"/>
              <a:t>Cite references after each argument/data/information you are using to argue your thesis/explanation of data/discussion etc.</a:t>
            </a:r>
          </a:p>
          <a:p>
            <a:pPr marL="0" indent="0">
              <a:buNone/>
            </a:pPr>
            <a:endParaRPr lang="en-GB" dirty="0"/>
          </a:p>
          <a:p>
            <a:pPr marL="0" indent="0">
              <a:buNone/>
            </a:pPr>
            <a:endParaRPr lang="en-GB" dirty="0"/>
          </a:p>
        </p:txBody>
      </p:sp>
      <p:sp>
        <p:nvSpPr>
          <p:cNvPr id="5" name="Rectangle 2">
            <a:extLst>
              <a:ext uri="{FF2B5EF4-FFF2-40B4-BE49-F238E27FC236}">
                <a16:creationId xmlns:a16="http://schemas.microsoft.com/office/drawing/2014/main" id="{498FDC5E-5A30-42E8-9DC6-CB0C0F2D9116}"/>
              </a:ext>
            </a:extLst>
          </p:cNvPr>
          <p:cNvSpPr>
            <a:spLocks noChangeArrowheads="1"/>
          </p:cNvSpPr>
          <p:nvPr/>
        </p:nvSpPr>
        <p:spPr bwMode="auto">
          <a:xfrm>
            <a:off x="171450" y="2077503"/>
            <a:ext cx="11849100" cy="12003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666666"/>
                </a:solidFill>
                <a:effectLst/>
                <a:latin typeface="+mn-lt"/>
              </a:rPr>
              <a:t>In-text citation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rPr>
              <a:t>Place this part right after the quote or reference to the source in your assignment.</a:t>
            </a:r>
            <a:endParaRPr kumimoji="0" lang="en-US" altLang="en-US" b="1" i="0" u="none" strike="noStrike" cap="none" normalizeH="0" baseline="0" dirty="0">
              <a:ln>
                <a:noFill/>
              </a:ln>
              <a:solidFill>
                <a:srgbClr val="00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mn-lt"/>
              </a:rPr>
              <a:t>Template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Courier New" panose="02070309020205020404" pitchFamily="49" charset="0"/>
              </a:rPr>
              <a:t>(</a:t>
            </a:r>
            <a:r>
              <a:rPr kumimoji="0" lang="en-US" altLang="en-US" b="0" i="0" u="none" strike="noStrike" cap="none" normalizeH="0" baseline="0" dirty="0">
                <a:ln>
                  <a:noFill/>
                </a:ln>
                <a:solidFill>
                  <a:srgbClr val="DD1144"/>
                </a:solidFill>
                <a:effectLst/>
                <a:latin typeface="+mn-lt"/>
                <a:cs typeface="Courier New" panose="02070309020205020404" pitchFamily="49" charset="0"/>
              </a:rPr>
              <a:t>Author Surname</a:t>
            </a:r>
            <a:r>
              <a:rPr kumimoji="0" lang="en-US" altLang="en-US" b="0" i="0" u="none" strike="noStrike" cap="none" normalizeH="0" baseline="0" dirty="0">
                <a:ln>
                  <a:noFill/>
                </a:ln>
                <a:solidFill>
                  <a:srgbClr val="000000"/>
                </a:solidFill>
                <a:effectLst/>
                <a:latin typeface="+mn-lt"/>
                <a:cs typeface="Courier New" panose="02070309020205020404" pitchFamily="49" charset="0"/>
              </a:rPr>
              <a:t>, </a:t>
            </a:r>
            <a:r>
              <a:rPr kumimoji="0" lang="en-US" altLang="en-US" b="0" i="0" u="none" strike="noStrike" cap="none" normalizeH="0" baseline="0" dirty="0">
                <a:ln>
                  <a:noFill/>
                </a:ln>
                <a:solidFill>
                  <a:srgbClr val="DD1144"/>
                </a:solidFill>
                <a:effectLst/>
                <a:latin typeface="+mn-lt"/>
                <a:cs typeface="Courier New" panose="02070309020205020404" pitchFamily="49" charset="0"/>
              </a:rPr>
              <a:t>Year Published</a:t>
            </a:r>
            <a:r>
              <a:rPr kumimoji="0" lang="en-US" altLang="en-US" b="0" i="0" u="none" strike="noStrike" cap="none" normalizeH="0" baseline="0" dirty="0">
                <a:ln>
                  <a:noFill/>
                </a:ln>
                <a:solidFill>
                  <a:srgbClr val="000000"/>
                </a:solidFill>
                <a:effectLst/>
                <a:latin typeface="+mn-lt"/>
                <a:cs typeface="Courier New" panose="02070309020205020404" pitchFamily="49" charset="0"/>
              </a:rPr>
              <a:t>)</a:t>
            </a:r>
            <a:r>
              <a:rPr kumimoji="0" lang="en-US" altLang="en-US"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687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B841EF-4F4A-4674-8711-7F1545A81BB3}"/>
              </a:ext>
            </a:extLst>
          </p:cNvPr>
          <p:cNvSpPr>
            <a:spLocks noGrp="1"/>
          </p:cNvSpPr>
          <p:nvPr>
            <p:ph type="title"/>
          </p:nvPr>
        </p:nvSpPr>
        <p:spPr>
          <a:xfrm>
            <a:off x="142875" y="0"/>
            <a:ext cx="11944350" cy="1609344"/>
          </a:xfrm>
        </p:spPr>
        <p:txBody>
          <a:bodyPr/>
          <a:lstStyle/>
          <a:p>
            <a:pPr algn="ctr"/>
            <a:r>
              <a:rPr lang="en-GB" dirty="0"/>
              <a:t>Harvard referencing – Journals</a:t>
            </a:r>
          </a:p>
        </p:txBody>
      </p:sp>
      <p:sp>
        <p:nvSpPr>
          <p:cNvPr id="4" name="Rectangle 1">
            <a:extLst>
              <a:ext uri="{FF2B5EF4-FFF2-40B4-BE49-F238E27FC236}">
                <a16:creationId xmlns:a16="http://schemas.microsoft.com/office/drawing/2014/main" id="{43AF1931-7E9C-4CD8-A014-4B84CEC945FE}"/>
              </a:ext>
            </a:extLst>
          </p:cNvPr>
          <p:cNvSpPr>
            <a:spLocks noGrp="1" noChangeArrowheads="1"/>
          </p:cNvSpPr>
          <p:nvPr>
            <p:ph idx="1"/>
          </p:nvPr>
        </p:nvSpPr>
        <p:spPr bwMode="auto">
          <a:xfrm>
            <a:off x="142875" y="1138982"/>
            <a:ext cx="11420060" cy="12618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Open Sans"/>
              </a:rPr>
              <a:t>Template: </a:t>
            </a:r>
            <a:r>
              <a:rPr lang="en-US" altLang="en-US" sz="1600" b="1" dirty="0">
                <a:solidFill>
                  <a:srgbClr val="000000"/>
                </a:solidFill>
                <a:latin typeface="Open Sans"/>
              </a:rPr>
              <a:t>J</a:t>
            </a:r>
            <a:r>
              <a:rPr kumimoji="0" lang="en-US" altLang="en-US" sz="1600" b="1" i="0" u="none" strike="noStrike" cap="none" normalizeH="0" baseline="0" dirty="0">
                <a:ln>
                  <a:noFill/>
                </a:ln>
                <a:solidFill>
                  <a:srgbClr val="000000"/>
                </a:solidFill>
                <a:effectLst/>
                <a:latin typeface="Open Sans"/>
              </a:rPr>
              <a:t>ournals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Author Surname</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Author Initial</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Year Published</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Title</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b="0" i="1"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Publication Title</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[online] </a:t>
            </a:r>
            <a:r>
              <a:rPr kumimoji="0" lang="en-US" altLang="en-US"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Volume number</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Issue number</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p.</a:t>
            </a:r>
            <a:r>
              <a:rPr kumimoji="0" lang="en-US" altLang="en-US" b="0" i="0" u="none" strike="noStrike" cap="none" normalizeH="0" baseline="0" dirty="0" err="1">
                <a:ln>
                  <a:noFill/>
                </a:ln>
                <a:solidFill>
                  <a:srgbClr val="DD1144"/>
                </a:solidFill>
                <a:effectLst/>
                <a:latin typeface="Courier New" panose="02070309020205020404" pitchFamily="49" charset="0"/>
                <a:cs typeface="Courier New" panose="02070309020205020404" pitchFamily="49" charset="0"/>
              </a:rPr>
              <a:t>Pages</a:t>
            </a:r>
            <a:r>
              <a:rPr kumimoji="0" lang="en-US" altLang="en-US"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 Used</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Available at: http://</a:t>
            </a:r>
            <a:r>
              <a:rPr kumimoji="0" lang="en-US" altLang="en-US"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Website URL</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[Accessed </a:t>
            </a:r>
            <a:r>
              <a:rPr kumimoji="0" lang="en-US" altLang="en-US"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Date Accessed</a:t>
            </a:r>
            <a:r>
              <a:rPr kumimoji="0" lang="en-US" altLang="en-US"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chemeClr val="tx1"/>
                </a:solidFill>
                <a:effectLst/>
              </a:rPr>
              <a:t> </a:t>
            </a:r>
          </a:p>
        </p:txBody>
      </p:sp>
      <p:sp>
        <p:nvSpPr>
          <p:cNvPr id="5" name="Rectangle 2">
            <a:extLst>
              <a:ext uri="{FF2B5EF4-FFF2-40B4-BE49-F238E27FC236}">
                <a16:creationId xmlns:a16="http://schemas.microsoft.com/office/drawing/2014/main" id="{7461AF92-0489-4192-BE95-EE625CBE9602}"/>
              </a:ext>
            </a:extLst>
          </p:cNvPr>
          <p:cNvSpPr>
            <a:spLocks noChangeArrowheads="1"/>
          </p:cNvSpPr>
          <p:nvPr/>
        </p:nvSpPr>
        <p:spPr bwMode="auto">
          <a:xfrm>
            <a:off x="276225" y="2748326"/>
            <a:ext cx="11420060"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rPr>
              <a:t>Example: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Courier New" panose="02070309020205020404" pitchFamily="49" charset="0"/>
              </a:rPr>
              <a:t>Poynting, S. (2006). What caused the Cronulla riot?. </a:t>
            </a:r>
            <a:r>
              <a:rPr kumimoji="0" lang="en-US" altLang="en-US" sz="2000" b="0" i="1" u="none" strike="noStrike" cap="none" normalizeH="0" baseline="0" dirty="0" err="1">
                <a:ln>
                  <a:noFill/>
                </a:ln>
                <a:solidFill>
                  <a:srgbClr val="000000"/>
                </a:solidFill>
                <a:effectLst/>
                <a:cs typeface="Courier New" panose="02070309020205020404" pitchFamily="49" charset="0"/>
              </a:rPr>
              <a:t>Race&amp;Class</a:t>
            </a:r>
            <a:r>
              <a:rPr kumimoji="0" lang="en-US" altLang="en-US" sz="2000" b="0" i="0" u="none" strike="noStrike" cap="none" normalizeH="0" baseline="0" dirty="0">
                <a:ln>
                  <a:noFill/>
                </a:ln>
                <a:solidFill>
                  <a:srgbClr val="000000"/>
                </a:solidFill>
                <a:effectLst/>
                <a:cs typeface="Courier New" panose="02070309020205020404" pitchFamily="49" charset="0"/>
              </a:rPr>
              <a:t>, 48(1), pp.85-92.</a:t>
            </a:r>
            <a:r>
              <a:rPr kumimoji="0" lang="en-US" altLang="en-US" sz="20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endParaRPr>
          </a:p>
          <a:p>
            <a:pPr algn="l">
              <a:buFont typeface="Arial" panose="020B0604020202020204" pitchFamily="34" charset="0"/>
              <a:buChar char="•"/>
            </a:pPr>
            <a:r>
              <a:rPr lang="en-GB" sz="2000" b="0" i="0" dirty="0">
                <a:solidFill>
                  <a:srgbClr val="000000"/>
                </a:solidFill>
                <a:effectLst/>
              </a:rPr>
              <a:t>Ross, N. (2015). On Truth Content and False Consciousness in Adorno’s Aesthetic Theory. </a:t>
            </a:r>
            <a:r>
              <a:rPr lang="en-GB" sz="2000" b="0" i="1" dirty="0">
                <a:solidFill>
                  <a:srgbClr val="000000"/>
                </a:solidFill>
                <a:effectLst/>
              </a:rPr>
              <a:t>Philosophy Today</a:t>
            </a:r>
            <a:r>
              <a:rPr lang="en-GB" sz="2000" b="0" i="0" dirty="0">
                <a:solidFill>
                  <a:srgbClr val="000000"/>
                </a:solidFill>
                <a:effectLst/>
              </a:rPr>
              <a:t>, 59(2), pp. 269-290.</a:t>
            </a:r>
          </a:p>
          <a:p>
            <a:pPr algn="l"/>
            <a:endParaRPr lang="en-GB" sz="2000" dirty="0">
              <a:solidFill>
                <a:srgbClr val="000000"/>
              </a:solidFill>
            </a:endParaRPr>
          </a:p>
          <a:p>
            <a:pPr algn="l"/>
            <a:endParaRPr lang="en-GB" sz="2000" b="0" i="0" dirty="0">
              <a:solidFill>
                <a:srgbClr val="000000"/>
              </a:solidFill>
              <a:effectLst/>
            </a:endParaRPr>
          </a:p>
          <a:p>
            <a:pPr algn="l">
              <a:buFont typeface="Arial" panose="020B0604020202020204" pitchFamily="34" charset="0"/>
              <a:buChar char="•"/>
            </a:pPr>
            <a:r>
              <a:rPr lang="en-GB" sz="2000" b="0" i="0" dirty="0">
                <a:solidFill>
                  <a:srgbClr val="000000"/>
                </a:solidFill>
                <a:effectLst/>
              </a:rPr>
              <a:t>Dismuke, C. and </a:t>
            </a:r>
            <a:r>
              <a:rPr lang="en-GB" sz="2000" b="0" i="0" dirty="0" err="1">
                <a:solidFill>
                  <a:srgbClr val="000000"/>
                </a:solidFill>
                <a:effectLst/>
              </a:rPr>
              <a:t>Egede</a:t>
            </a:r>
            <a:r>
              <a:rPr lang="en-GB" sz="2000" b="0" i="0" dirty="0">
                <a:solidFill>
                  <a:srgbClr val="000000"/>
                </a:solidFill>
                <a:effectLst/>
              </a:rPr>
              <a:t>, L. (2015). The Impact of Cognitive, Social and Physical Limitations on Income in Community Dwelling Adults With Chronic Medical and Mental Disorders. </a:t>
            </a:r>
            <a:r>
              <a:rPr lang="en-GB" sz="2000" b="0" i="1" dirty="0">
                <a:solidFill>
                  <a:srgbClr val="000000"/>
                </a:solidFill>
                <a:effectLst/>
              </a:rPr>
              <a:t>Global Journal of Health Science</a:t>
            </a:r>
            <a:r>
              <a:rPr lang="en-GB" sz="2000" b="0" i="0" dirty="0">
                <a:solidFill>
                  <a:srgbClr val="000000"/>
                </a:solidFill>
                <a:effectLst/>
              </a:rPr>
              <a:t>, 7(5), pp. 183-195.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377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p:txBody>
          <a:bodyPr/>
          <a:lstStyle/>
          <a:p>
            <a:pPr algn="ctr"/>
            <a:r>
              <a:rPr lang="en-GB" dirty="0"/>
              <a:t>Process of research project</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1069848" y="2121408"/>
            <a:ext cx="10058400" cy="2098167"/>
          </a:xfrm>
        </p:spPr>
        <p:txBody>
          <a:bodyPr/>
          <a:lstStyle/>
          <a:p>
            <a:pPr algn="ctr"/>
            <a:r>
              <a:rPr lang="en-GB" dirty="0">
                <a:solidFill>
                  <a:srgbClr val="FF0000"/>
                </a:solidFill>
              </a:rPr>
              <a:t>Pre-fieldwork phase</a:t>
            </a:r>
          </a:p>
          <a:p>
            <a:pPr algn="ctr"/>
            <a:r>
              <a:rPr lang="en-GB" dirty="0"/>
              <a:t>Field-work phase – Data collection</a:t>
            </a:r>
          </a:p>
          <a:p>
            <a:pPr algn="ctr"/>
            <a:r>
              <a:rPr lang="en-GB" dirty="0"/>
              <a:t>Analysis</a:t>
            </a:r>
          </a:p>
          <a:p>
            <a:pPr algn="ctr"/>
            <a:r>
              <a:rPr lang="en-GB" dirty="0"/>
              <a:t>Conclusions, Reporting, Dissemination </a:t>
            </a:r>
          </a:p>
        </p:txBody>
      </p:sp>
    </p:spTree>
    <p:extLst>
      <p:ext uri="{BB962C8B-B14F-4D97-AF65-F5344CB8AC3E}">
        <p14:creationId xmlns:p14="http://schemas.microsoft.com/office/powerpoint/2010/main" val="2885594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105A52-745D-4C09-A2EE-869697F43948}"/>
              </a:ext>
            </a:extLst>
          </p:cNvPr>
          <p:cNvSpPr>
            <a:spLocks noGrp="1"/>
          </p:cNvSpPr>
          <p:nvPr>
            <p:ph type="title"/>
          </p:nvPr>
        </p:nvSpPr>
        <p:spPr/>
        <p:txBody>
          <a:bodyPr/>
          <a:lstStyle/>
          <a:p>
            <a:r>
              <a:rPr lang="en-GB" dirty="0"/>
              <a:t>Harvard referencing - Books</a:t>
            </a:r>
          </a:p>
        </p:txBody>
      </p:sp>
      <p:sp>
        <p:nvSpPr>
          <p:cNvPr id="3" name="Zástupný obsah 2">
            <a:extLst>
              <a:ext uri="{FF2B5EF4-FFF2-40B4-BE49-F238E27FC236}">
                <a16:creationId xmlns:a16="http://schemas.microsoft.com/office/drawing/2014/main" id="{F4406727-8541-4FDA-AC09-BF654E54E0D1}"/>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Open Sans"/>
              </a:rPr>
              <a:t>Template: Book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Author Surname</a:t>
            </a:r>
            <a:r>
              <a:rPr kumimoji="0" lang="en-US" altLang="en-US"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Author Initial</a:t>
            </a:r>
            <a:r>
              <a:rPr kumimoji="0" lang="en-US" altLang="en-US"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Year Published</a:t>
            </a:r>
            <a:r>
              <a:rPr kumimoji="0" lang="en-US" altLang="en-US"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2000" b="0" i="1"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Title</a:t>
            </a:r>
            <a:r>
              <a:rPr kumimoji="0" lang="en-US" altLang="en-US"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ed. </a:t>
            </a:r>
            <a:r>
              <a:rPr kumimoji="0" lang="en-US" altLang="en-US" sz="2000"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City</a:t>
            </a:r>
            <a:r>
              <a:rPr kumimoji="0" lang="en-US" altLang="en-US"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Publisher</a:t>
            </a:r>
            <a:r>
              <a:rPr kumimoji="0" lang="en-US" altLang="en-US"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p.</a:t>
            </a:r>
            <a:r>
              <a:rPr kumimoji="0" lang="en-US" altLang="en-US" sz="2000" b="0" i="0" u="none" strike="noStrike" cap="none" normalizeH="0" baseline="0" dirty="0" err="1">
                <a:ln>
                  <a:noFill/>
                </a:ln>
                <a:solidFill>
                  <a:srgbClr val="DD1144"/>
                </a:solidFill>
                <a:effectLst/>
                <a:latin typeface="Courier New" panose="02070309020205020404" pitchFamily="49" charset="0"/>
                <a:cs typeface="Courier New" panose="02070309020205020404" pitchFamily="49" charset="0"/>
              </a:rPr>
              <a:t>Pages</a:t>
            </a:r>
            <a:r>
              <a:rPr kumimoji="0" lang="en-US" altLang="en-US" sz="2000" b="0" i="0" u="none" strike="noStrike" cap="none" normalizeH="0" baseline="0" dirty="0">
                <a:ln>
                  <a:noFill/>
                </a:ln>
                <a:solidFill>
                  <a:srgbClr val="DD1144"/>
                </a:solidFill>
                <a:effectLst/>
                <a:latin typeface="Courier New" panose="02070309020205020404" pitchFamily="49" charset="0"/>
                <a:cs typeface="Courier New" panose="02070309020205020404" pitchFamily="49" charset="0"/>
              </a:rPr>
              <a:t> Used</a:t>
            </a:r>
            <a:r>
              <a:rPr kumimoji="0" lang="en-US" altLang="en-US" sz="20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a:t>
            </a:r>
            <a:r>
              <a:rPr kumimoji="0" lang="en-US" altLang="en-US"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TextovéPole 3">
            <a:extLst>
              <a:ext uri="{FF2B5EF4-FFF2-40B4-BE49-F238E27FC236}">
                <a16:creationId xmlns:a16="http://schemas.microsoft.com/office/drawing/2014/main" id="{AE3062FD-B66D-4DF5-BD4B-1397A7AC0754}"/>
              </a:ext>
            </a:extLst>
          </p:cNvPr>
          <p:cNvSpPr txBox="1"/>
          <p:nvPr/>
        </p:nvSpPr>
        <p:spPr>
          <a:xfrm>
            <a:off x="990600" y="3429000"/>
            <a:ext cx="10629900" cy="646331"/>
          </a:xfrm>
          <a:prstGeom prst="rect">
            <a:avLst/>
          </a:prstGeom>
          <a:noFill/>
        </p:spPr>
        <p:txBody>
          <a:bodyPr wrap="square">
            <a:spAutoFit/>
          </a:bodyPr>
          <a:lstStyle/>
          <a:p>
            <a:r>
              <a:rPr lang="en-GB" b="1" dirty="0"/>
              <a:t>Example:</a:t>
            </a:r>
          </a:p>
          <a:p>
            <a:r>
              <a:rPr lang="en-GB" dirty="0"/>
              <a:t>Pitt, C. and Smith, J. (2012). Pro PHP MVC. Berkeley, CA: </a:t>
            </a:r>
            <a:r>
              <a:rPr lang="en-GB" dirty="0" err="1"/>
              <a:t>Apress</a:t>
            </a:r>
            <a:r>
              <a:rPr lang="en-GB" dirty="0"/>
              <a:t>, pp.3-4.</a:t>
            </a:r>
          </a:p>
        </p:txBody>
      </p:sp>
    </p:spTree>
    <p:extLst>
      <p:ext uri="{BB962C8B-B14F-4D97-AF65-F5344CB8AC3E}">
        <p14:creationId xmlns:p14="http://schemas.microsoft.com/office/powerpoint/2010/main" val="3647809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D61A97-B002-408F-A754-350986CC1413}"/>
              </a:ext>
            </a:extLst>
          </p:cNvPr>
          <p:cNvSpPr>
            <a:spLocks noGrp="1"/>
          </p:cNvSpPr>
          <p:nvPr>
            <p:ph type="title"/>
          </p:nvPr>
        </p:nvSpPr>
        <p:spPr/>
        <p:txBody>
          <a:bodyPr/>
          <a:lstStyle/>
          <a:p>
            <a:r>
              <a:rPr lang="en-GB" dirty="0"/>
              <a:t>Harvard referencing edited books</a:t>
            </a:r>
          </a:p>
        </p:txBody>
      </p:sp>
      <p:sp>
        <p:nvSpPr>
          <p:cNvPr id="3" name="Zástupný obsah 2">
            <a:extLst>
              <a:ext uri="{FF2B5EF4-FFF2-40B4-BE49-F238E27FC236}">
                <a16:creationId xmlns:a16="http://schemas.microsoft.com/office/drawing/2014/main" id="{D1E94E8F-D4B4-494B-B0D7-824130310FD0}"/>
              </a:ext>
            </a:extLst>
          </p:cNvPr>
          <p:cNvSpPr>
            <a:spLocks noGrp="1"/>
          </p:cNvSpPr>
          <p:nvPr>
            <p:ph idx="1"/>
          </p:nvPr>
        </p:nvSpPr>
        <p:spPr>
          <a:xfrm>
            <a:off x="1069848" y="1762125"/>
            <a:ext cx="10058400" cy="4410075"/>
          </a:xfrm>
        </p:spPr>
        <p:txBody>
          <a:bodyPr/>
          <a:lstStyle/>
          <a:p>
            <a:pPr algn="l"/>
            <a:endParaRPr lang="en-GB" b="1" i="0" dirty="0">
              <a:solidFill>
                <a:srgbClr val="000000"/>
              </a:solidFill>
              <a:effectLst/>
            </a:endParaRPr>
          </a:p>
          <a:p>
            <a:pPr marL="0" indent="0" algn="l">
              <a:buNone/>
            </a:pPr>
            <a:endParaRPr lang="en-GB" b="1" dirty="0">
              <a:solidFill>
                <a:srgbClr val="000000"/>
              </a:solidFill>
            </a:endParaRPr>
          </a:p>
          <a:p>
            <a:pPr marL="0" indent="0" algn="l">
              <a:buNone/>
            </a:pPr>
            <a:endParaRPr lang="en-GB" b="0" i="0" dirty="0">
              <a:solidFill>
                <a:srgbClr val="000000"/>
              </a:solidFill>
              <a:effectLst/>
            </a:endParaRPr>
          </a:p>
          <a:p>
            <a:pPr algn="l">
              <a:buFont typeface="Arial" panose="020B0604020202020204" pitchFamily="34" charset="0"/>
              <a:buChar char="•"/>
            </a:pPr>
            <a:endParaRPr lang="en-GB" b="0" i="0" dirty="0">
              <a:solidFill>
                <a:srgbClr val="000000"/>
              </a:solidFill>
              <a:effectLst/>
            </a:endParaRPr>
          </a:p>
          <a:p>
            <a:pPr marL="0" indent="0">
              <a:buNone/>
            </a:pPr>
            <a:endParaRPr lang="en-GB" dirty="0"/>
          </a:p>
        </p:txBody>
      </p:sp>
      <p:sp>
        <p:nvSpPr>
          <p:cNvPr id="4" name="Rectangle 4">
            <a:extLst>
              <a:ext uri="{FF2B5EF4-FFF2-40B4-BE49-F238E27FC236}">
                <a16:creationId xmlns:a16="http://schemas.microsoft.com/office/drawing/2014/main" id="{E9394196-5C55-4F66-9C58-99AAA9AD3D32}"/>
              </a:ext>
            </a:extLst>
          </p:cNvPr>
          <p:cNvSpPr>
            <a:spLocks noChangeArrowheads="1"/>
          </p:cNvSpPr>
          <p:nvPr/>
        </p:nvSpPr>
        <p:spPr bwMode="auto">
          <a:xfrm>
            <a:off x="1139952" y="2228380"/>
            <a:ext cx="9172575"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rPr>
              <a:t>Template: Book chapter in Edited book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DD1144"/>
                </a:solidFill>
                <a:effectLst/>
                <a:cs typeface="Courier New" panose="02070309020205020404" pitchFamily="49" charset="0"/>
              </a:rPr>
              <a:t>Author Surname</a:t>
            </a:r>
            <a:r>
              <a:rPr kumimoji="0" lang="en-US" altLang="en-US" sz="2000" b="0" i="0" u="none" strike="noStrike" cap="none" normalizeH="0" baseline="0" dirty="0">
                <a:ln>
                  <a:noFill/>
                </a:ln>
                <a:solidFill>
                  <a:srgbClr val="000000"/>
                </a:solidFill>
                <a:effectLst/>
                <a:cs typeface="Courier New" panose="02070309020205020404" pitchFamily="49" charset="0"/>
              </a:rPr>
              <a:t>, </a:t>
            </a:r>
            <a:r>
              <a:rPr kumimoji="0" lang="en-US" altLang="en-US" sz="2000" b="0" i="0" u="none" strike="noStrike" cap="none" normalizeH="0" baseline="0" dirty="0">
                <a:ln>
                  <a:noFill/>
                </a:ln>
                <a:solidFill>
                  <a:srgbClr val="DD1144"/>
                </a:solidFill>
                <a:effectLst/>
                <a:cs typeface="Courier New" panose="02070309020205020404" pitchFamily="49" charset="0"/>
              </a:rPr>
              <a:t>Author Initial</a:t>
            </a:r>
            <a:r>
              <a:rPr kumimoji="0" lang="en-US" altLang="en-US" sz="2000" b="0" i="0" u="none" strike="noStrike" cap="none" normalizeH="0" baseline="0" dirty="0">
                <a:ln>
                  <a:noFill/>
                </a:ln>
                <a:solidFill>
                  <a:srgbClr val="000000"/>
                </a:solidFill>
                <a:effectLst/>
                <a:cs typeface="Courier New" panose="02070309020205020404" pitchFamily="49" charset="0"/>
              </a:rPr>
              <a:t>. ed., (</a:t>
            </a:r>
            <a:r>
              <a:rPr kumimoji="0" lang="en-US" altLang="en-US" sz="2000" b="0" i="0" u="none" strike="noStrike" cap="none" normalizeH="0" baseline="0" dirty="0">
                <a:ln>
                  <a:noFill/>
                </a:ln>
                <a:solidFill>
                  <a:srgbClr val="DD1144"/>
                </a:solidFill>
                <a:effectLst/>
                <a:cs typeface="Courier New" panose="02070309020205020404" pitchFamily="49" charset="0"/>
              </a:rPr>
              <a:t>Year Published</a:t>
            </a:r>
            <a:r>
              <a:rPr kumimoji="0" lang="en-US" altLang="en-US" sz="2000" b="0" i="0" u="none" strike="noStrike" cap="none" normalizeH="0" baseline="0" dirty="0">
                <a:ln>
                  <a:noFill/>
                </a:ln>
                <a:solidFill>
                  <a:srgbClr val="000000"/>
                </a:solidFill>
                <a:effectLst/>
                <a:cs typeface="Courier New" panose="02070309020205020404" pitchFamily="49" charset="0"/>
              </a:rPr>
              <a:t>). </a:t>
            </a:r>
            <a:r>
              <a:rPr kumimoji="0" lang="en-US" altLang="en-US" sz="2000" b="0" i="0" u="none" strike="noStrike" cap="none" normalizeH="0" baseline="0" dirty="0">
                <a:ln>
                  <a:noFill/>
                </a:ln>
                <a:solidFill>
                  <a:srgbClr val="DD1144"/>
                </a:solidFill>
                <a:effectLst/>
                <a:cs typeface="Courier New" panose="02070309020205020404" pitchFamily="49" charset="0"/>
              </a:rPr>
              <a:t>Chapter Title</a:t>
            </a:r>
            <a:r>
              <a:rPr kumimoji="0" lang="en-US" altLang="en-US" sz="2000" b="0" i="0" u="none" strike="noStrike" cap="none" normalizeH="0" baseline="0" dirty="0">
                <a:ln>
                  <a:noFill/>
                </a:ln>
                <a:solidFill>
                  <a:srgbClr val="000000"/>
                </a:solidFill>
                <a:effectLst/>
                <a:cs typeface="Courier New" panose="02070309020205020404" pitchFamily="49" charset="0"/>
              </a:rPr>
              <a:t>. In: </a:t>
            </a:r>
            <a:r>
              <a:rPr kumimoji="0" lang="en-US" altLang="en-US" sz="2000" b="0" i="1" u="none" strike="noStrike" cap="none" normalizeH="0" baseline="0" dirty="0">
                <a:ln>
                  <a:noFill/>
                </a:ln>
                <a:solidFill>
                  <a:srgbClr val="DD1144"/>
                </a:solidFill>
                <a:effectLst/>
                <a:cs typeface="Courier New" panose="02070309020205020404" pitchFamily="49" charset="0"/>
              </a:rPr>
              <a:t>Title</a:t>
            </a:r>
            <a:r>
              <a:rPr kumimoji="0" lang="en-US" altLang="en-US" sz="2000" b="0" i="0" u="none" strike="noStrike" cap="none" normalizeH="0" baseline="0" dirty="0">
                <a:ln>
                  <a:noFill/>
                </a:ln>
                <a:solidFill>
                  <a:srgbClr val="000000"/>
                </a:solidFill>
                <a:effectLst/>
                <a:cs typeface="Courier New" panose="02070309020205020404" pitchFamily="49" charset="0"/>
              </a:rPr>
              <a:t>. [online] </a:t>
            </a:r>
            <a:r>
              <a:rPr kumimoji="0" lang="en-US" altLang="en-US" sz="2000" b="0" i="0" u="none" strike="noStrike" cap="none" normalizeH="0" baseline="0" dirty="0">
                <a:ln>
                  <a:noFill/>
                </a:ln>
                <a:solidFill>
                  <a:srgbClr val="DD1144"/>
                </a:solidFill>
                <a:effectLst/>
                <a:cs typeface="Courier New" panose="02070309020205020404" pitchFamily="49" charset="0"/>
              </a:rPr>
              <a:t>City</a:t>
            </a:r>
            <a:r>
              <a:rPr kumimoji="0" lang="en-US" altLang="en-US" sz="2000" b="0" i="0" u="none" strike="noStrike" cap="none" normalizeH="0" baseline="0" dirty="0">
                <a:ln>
                  <a:noFill/>
                </a:ln>
                <a:solidFill>
                  <a:srgbClr val="000000"/>
                </a:solidFill>
                <a:effectLst/>
                <a:cs typeface="Courier New" panose="02070309020205020404" pitchFamily="49" charset="0"/>
              </a:rPr>
              <a:t>: </a:t>
            </a:r>
            <a:r>
              <a:rPr kumimoji="0" lang="en-US" altLang="en-US" sz="2000" b="0" i="0" u="none" strike="noStrike" cap="none" normalizeH="0" baseline="0" dirty="0">
                <a:ln>
                  <a:noFill/>
                </a:ln>
                <a:solidFill>
                  <a:srgbClr val="DD1144"/>
                </a:solidFill>
                <a:effectLst/>
                <a:cs typeface="Courier New" panose="02070309020205020404" pitchFamily="49" charset="0"/>
              </a:rPr>
              <a:t>Publisher</a:t>
            </a:r>
            <a:r>
              <a:rPr kumimoji="0" lang="en-US" altLang="en-US" sz="2000" b="0" i="0" u="none" strike="noStrike" cap="none" normalizeH="0" baseline="0" dirty="0">
                <a:ln>
                  <a:noFill/>
                </a:ln>
                <a:solidFill>
                  <a:srgbClr val="000000"/>
                </a:solidFill>
                <a:effectLst/>
                <a:cs typeface="Courier New" panose="02070309020205020404" pitchFamily="49" charset="0"/>
              </a:rPr>
              <a:t>, </a:t>
            </a:r>
            <a:r>
              <a:rPr kumimoji="0" lang="en-US" altLang="en-US" sz="2000" b="0" i="0" u="none" strike="noStrike" cap="none" normalizeH="0" baseline="0" dirty="0" err="1">
                <a:ln>
                  <a:noFill/>
                </a:ln>
                <a:solidFill>
                  <a:srgbClr val="000000"/>
                </a:solidFill>
                <a:effectLst/>
                <a:cs typeface="Courier New" panose="02070309020205020404" pitchFamily="49" charset="0"/>
              </a:rPr>
              <a:t>p.</a:t>
            </a:r>
            <a:r>
              <a:rPr kumimoji="0" lang="en-US" altLang="en-US" sz="2000" b="0" i="0" u="none" strike="noStrike" cap="none" normalizeH="0" baseline="0" dirty="0" err="1">
                <a:ln>
                  <a:noFill/>
                </a:ln>
                <a:solidFill>
                  <a:srgbClr val="DD1144"/>
                </a:solidFill>
                <a:effectLst/>
                <a:cs typeface="Courier New" panose="02070309020205020404" pitchFamily="49" charset="0"/>
              </a:rPr>
              <a:t>Pages</a:t>
            </a:r>
            <a:r>
              <a:rPr kumimoji="0" lang="en-US" altLang="en-US" sz="2000" b="0" i="0" u="none" strike="noStrike" cap="none" normalizeH="0" baseline="0" dirty="0">
                <a:ln>
                  <a:noFill/>
                </a:ln>
                <a:solidFill>
                  <a:srgbClr val="DD1144"/>
                </a:solidFill>
                <a:effectLst/>
                <a:cs typeface="Courier New" panose="02070309020205020404" pitchFamily="49" charset="0"/>
              </a:rPr>
              <a:t> Used</a:t>
            </a:r>
            <a:r>
              <a:rPr kumimoji="0" lang="en-US" altLang="en-US" sz="2000" b="0" i="0" u="none" strike="noStrike" cap="none" normalizeH="0" baseline="0" dirty="0">
                <a:ln>
                  <a:noFill/>
                </a:ln>
                <a:solidFill>
                  <a:srgbClr val="000000"/>
                </a:solidFill>
                <a:effectLst/>
                <a:cs typeface="Courier New" panose="02070309020205020404" pitchFamily="49" charset="0"/>
              </a:rPr>
              <a:t>. Available at: http://</a:t>
            </a:r>
            <a:r>
              <a:rPr kumimoji="0" lang="en-US" altLang="en-US" sz="2000" b="0" i="0" u="none" strike="noStrike" cap="none" normalizeH="0" baseline="0" dirty="0">
                <a:ln>
                  <a:noFill/>
                </a:ln>
                <a:solidFill>
                  <a:srgbClr val="DD1144"/>
                </a:solidFill>
                <a:effectLst/>
                <a:cs typeface="Courier New" panose="02070309020205020404" pitchFamily="49" charset="0"/>
              </a:rPr>
              <a:t>Website URL</a:t>
            </a:r>
            <a:r>
              <a:rPr kumimoji="0" lang="en-US" altLang="en-US" sz="2000" b="0" i="0" u="none" strike="noStrike" cap="none" normalizeH="0" baseline="0" dirty="0">
                <a:ln>
                  <a:noFill/>
                </a:ln>
                <a:solidFill>
                  <a:srgbClr val="000000"/>
                </a:solidFill>
                <a:effectLst/>
                <a:cs typeface="Courier New" panose="02070309020205020404" pitchFamily="49" charset="0"/>
              </a:rPr>
              <a:t> [Accessed </a:t>
            </a:r>
            <a:r>
              <a:rPr kumimoji="0" lang="en-US" altLang="en-US" sz="2000" b="0" i="0" u="none" strike="noStrike" cap="none" normalizeH="0" baseline="0" dirty="0">
                <a:ln>
                  <a:noFill/>
                </a:ln>
                <a:solidFill>
                  <a:srgbClr val="DD1144"/>
                </a:solidFill>
                <a:effectLst/>
                <a:cs typeface="Courier New" panose="02070309020205020404" pitchFamily="49" charset="0"/>
              </a:rPr>
              <a:t>Date Accessed</a:t>
            </a:r>
            <a:r>
              <a:rPr kumimoji="0" lang="en-US" altLang="en-US" sz="2000" b="0" i="0" u="none" strike="noStrike" cap="none" normalizeH="0" baseline="0" dirty="0">
                <a:ln>
                  <a:noFill/>
                </a:ln>
                <a:solidFill>
                  <a:srgbClr val="000000"/>
                </a:solidFill>
                <a:effectLst/>
                <a:cs typeface="Courier New" panose="02070309020205020404" pitchFamily="49" charset="0"/>
              </a:rPr>
              <a:t>].</a:t>
            </a:r>
            <a:r>
              <a:rPr kumimoji="0" lang="en-US" altLang="en-US" sz="2000" b="0" i="0" u="none" strike="noStrike" cap="none" normalizeH="0" baseline="0" dirty="0">
                <a:ln>
                  <a:noFill/>
                </a:ln>
                <a:solidFill>
                  <a:schemeClr val="tx1"/>
                </a:solidFill>
                <a:effectLst/>
              </a:rPr>
              <a:t> </a:t>
            </a:r>
          </a:p>
        </p:txBody>
      </p:sp>
      <p:sp>
        <p:nvSpPr>
          <p:cNvPr id="5" name="Rectangle 5">
            <a:extLst>
              <a:ext uri="{FF2B5EF4-FFF2-40B4-BE49-F238E27FC236}">
                <a16:creationId xmlns:a16="http://schemas.microsoft.com/office/drawing/2014/main" id="{A8BEABEE-5A62-40BB-86B3-A79DCA33CB4A}"/>
              </a:ext>
            </a:extLst>
          </p:cNvPr>
          <p:cNvSpPr>
            <a:spLocks noChangeArrowheads="1"/>
          </p:cNvSpPr>
          <p:nvPr/>
        </p:nvSpPr>
        <p:spPr bwMode="auto">
          <a:xfrm>
            <a:off x="1139952" y="4096512"/>
            <a:ext cx="988695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rPr>
              <a:t>Example: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cs typeface="Courier New" panose="02070309020205020404" pitchFamily="49" charset="0"/>
              </a:rPr>
              <a:t>Smith, J. ed., (2014). In: </a:t>
            </a:r>
            <a:r>
              <a:rPr kumimoji="0" lang="en-US" altLang="en-US" sz="2000" b="0" i="1" u="none" strike="noStrike" cap="none" normalizeH="0" baseline="0" dirty="0">
                <a:ln>
                  <a:noFill/>
                </a:ln>
                <a:solidFill>
                  <a:srgbClr val="000000"/>
                </a:solidFill>
                <a:effectLst/>
                <a:cs typeface="Courier New" panose="02070309020205020404" pitchFamily="49" charset="0"/>
              </a:rPr>
              <a:t>ABC</a:t>
            </a:r>
            <a:r>
              <a:rPr kumimoji="0" lang="en-US" altLang="en-US" sz="2000" b="0" i="0" u="none" strike="noStrike" cap="none" normalizeH="0" baseline="0" dirty="0">
                <a:ln>
                  <a:noFill/>
                </a:ln>
                <a:solidFill>
                  <a:srgbClr val="000000"/>
                </a:solidFill>
                <a:effectLst/>
                <a:cs typeface="Courier New" panose="02070309020205020404" pitchFamily="49" charset="0"/>
              </a:rPr>
              <a:t>, 1st ed. Melbourne: OUP, pp.24-63.</a:t>
            </a:r>
            <a:r>
              <a:rPr kumimoji="0" lang="en-US" altLang="en-US" sz="2000" b="0" i="0" u="none" strike="noStrike" cap="none" normalizeH="0" baseline="0" dirty="0">
                <a:ln>
                  <a:noFill/>
                </a:ln>
                <a:solidFill>
                  <a:schemeClr val="tx1"/>
                </a:solidFill>
                <a:effectLst/>
              </a:rPr>
              <a:t> </a:t>
            </a:r>
          </a:p>
          <a:p>
            <a:pPr defTabSz="914400" eaLnBrk="0" fontAlgn="base" hangingPunct="0">
              <a:spcBef>
                <a:spcPct val="0"/>
              </a:spcBef>
              <a:spcAft>
                <a:spcPct val="0"/>
              </a:spcAft>
            </a:pPr>
            <a:r>
              <a:rPr lang="en-GB" sz="2000" b="0" i="0" dirty="0">
                <a:solidFill>
                  <a:srgbClr val="000000"/>
                </a:solidFill>
                <a:effectLst/>
              </a:rPr>
              <a:t>Bressler, L. (2010). My girl, Kylie. In: L. Matheson, ed., </a:t>
            </a:r>
            <a:r>
              <a:rPr lang="en-GB" sz="2000" b="0" i="1" dirty="0">
                <a:solidFill>
                  <a:srgbClr val="000000"/>
                </a:solidFill>
                <a:effectLst/>
              </a:rPr>
              <a:t>The Dogs That We Love</a:t>
            </a:r>
            <a:r>
              <a:rPr lang="en-GB" sz="2000" b="0" i="0" dirty="0">
                <a:solidFill>
                  <a:srgbClr val="000000"/>
                </a:solidFill>
                <a:effectLst/>
              </a:rPr>
              <a:t>, 1st ed. Boston: Jacobson Ltd., pp. 78-92.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7880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639459-AE7F-4D5F-BB2A-DEA8FC528A10}"/>
              </a:ext>
            </a:extLst>
          </p:cNvPr>
          <p:cNvSpPr>
            <a:spLocks noGrp="1"/>
          </p:cNvSpPr>
          <p:nvPr>
            <p:ph type="title"/>
          </p:nvPr>
        </p:nvSpPr>
        <p:spPr>
          <a:xfrm>
            <a:off x="130111" y="0"/>
            <a:ext cx="11931777" cy="800100"/>
          </a:xfrm>
        </p:spPr>
        <p:txBody>
          <a:bodyPr/>
          <a:lstStyle/>
          <a:p>
            <a:pPr algn="ctr"/>
            <a:r>
              <a:rPr lang="en-GB" dirty="0"/>
              <a:t>Referencing - Summary</a:t>
            </a:r>
          </a:p>
        </p:txBody>
      </p:sp>
      <p:sp>
        <p:nvSpPr>
          <p:cNvPr id="3" name="Zástupný obsah 2">
            <a:extLst>
              <a:ext uri="{FF2B5EF4-FFF2-40B4-BE49-F238E27FC236}">
                <a16:creationId xmlns:a16="http://schemas.microsoft.com/office/drawing/2014/main" id="{E58A5903-0491-48C3-8381-0F7AA6B4B462}"/>
              </a:ext>
            </a:extLst>
          </p:cNvPr>
          <p:cNvSpPr>
            <a:spLocks noGrp="1"/>
          </p:cNvSpPr>
          <p:nvPr>
            <p:ph idx="1"/>
          </p:nvPr>
        </p:nvSpPr>
        <p:spPr>
          <a:xfrm>
            <a:off x="130111" y="952500"/>
            <a:ext cx="11931777" cy="5905500"/>
          </a:xfrm>
        </p:spPr>
        <p:txBody>
          <a:bodyPr>
            <a:normAutofit/>
          </a:bodyPr>
          <a:lstStyle/>
          <a:p>
            <a:r>
              <a:rPr lang="en-GB" dirty="0"/>
              <a:t>Very important to choose a Referencing style and use it consistent across your text</a:t>
            </a:r>
          </a:p>
          <a:p>
            <a:r>
              <a:rPr lang="en-GB" dirty="0"/>
              <a:t>Essential to reference every time you use someone else’s ideas or information to avoid plagiarism and to build up your argument strongly</a:t>
            </a:r>
          </a:p>
          <a:p>
            <a:r>
              <a:rPr lang="en-GB" dirty="0"/>
              <a:t>References in-text are basically used in the same way for Journals, Books and Book chapters</a:t>
            </a:r>
          </a:p>
          <a:p>
            <a:r>
              <a:rPr lang="en-GB" dirty="0"/>
              <a:t>References on different sources of literature differ in the List of references. </a:t>
            </a:r>
          </a:p>
          <a:p>
            <a:r>
              <a:rPr lang="en-GB" b="1" dirty="0">
                <a:highlight>
                  <a:srgbClr val="FFFF00"/>
                </a:highlight>
              </a:rPr>
              <a:t>Consistency!</a:t>
            </a:r>
          </a:p>
          <a:p>
            <a:r>
              <a:rPr lang="en-GB" dirty="0"/>
              <a:t>For other less common sources of data (webpages, DVD, video, visual sources etc), please, look for the Harvard referencing guides online or text me for further direction. Do your own search </a:t>
            </a:r>
            <a:r>
              <a:rPr lang="en-GB" dirty="0" err="1"/>
              <a:t>inreferencing</a:t>
            </a:r>
            <a:r>
              <a:rPr lang="en-GB" dirty="0"/>
              <a:t> first. </a:t>
            </a:r>
          </a:p>
          <a:p>
            <a:r>
              <a:rPr lang="en-GB" dirty="0"/>
              <a:t>Your knowledge and practice of consistent use of references bring a professional level to your writing.</a:t>
            </a:r>
          </a:p>
          <a:p>
            <a:r>
              <a:rPr lang="en-GB" dirty="0"/>
              <a:t>On the other hand, mistakes in referencing are unnecessary and can be serious in terms of plagiarism!</a:t>
            </a:r>
          </a:p>
          <a:p>
            <a:pPr algn="ctr"/>
            <a:r>
              <a:rPr lang="en-GB" b="1" dirty="0">
                <a:highlight>
                  <a:srgbClr val="00FF00"/>
                </a:highlight>
              </a:rPr>
              <a:t>SO TAKE YOUR TIME AND FOCUS TO FAMILIARSE YOURSELF WELL WITH THE REFERENCING STYLE OF YOUR CHOICE AND USE IT CONSISTENTLY!</a:t>
            </a:r>
          </a:p>
        </p:txBody>
      </p:sp>
    </p:spTree>
    <p:extLst>
      <p:ext uri="{BB962C8B-B14F-4D97-AF65-F5344CB8AC3E}">
        <p14:creationId xmlns:p14="http://schemas.microsoft.com/office/powerpoint/2010/main" val="1186578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54980-6C9A-4A71-B65F-2569EDD038BE}"/>
              </a:ext>
            </a:extLst>
          </p:cNvPr>
          <p:cNvSpPr>
            <a:spLocks noGrp="1"/>
          </p:cNvSpPr>
          <p:nvPr>
            <p:ph type="title"/>
          </p:nvPr>
        </p:nvSpPr>
        <p:spPr>
          <a:xfrm>
            <a:off x="1066800" y="0"/>
            <a:ext cx="10058400" cy="820293"/>
          </a:xfrm>
        </p:spPr>
        <p:txBody>
          <a:bodyPr/>
          <a:lstStyle/>
          <a:p>
            <a:pPr algn="ctr"/>
            <a:r>
              <a:rPr lang="en-GB" dirty="0"/>
              <a:t>Ethics</a:t>
            </a:r>
          </a:p>
        </p:txBody>
      </p:sp>
      <p:sp>
        <p:nvSpPr>
          <p:cNvPr id="3" name="Zástupný obsah 2">
            <a:extLst>
              <a:ext uri="{FF2B5EF4-FFF2-40B4-BE49-F238E27FC236}">
                <a16:creationId xmlns:a16="http://schemas.microsoft.com/office/drawing/2014/main" id="{09A46FBF-6F69-4D8C-AF20-1F14F6C8095D}"/>
              </a:ext>
            </a:extLst>
          </p:cNvPr>
          <p:cNvSpPr>
            <a:spLocks noGrp="1"/>
          </p:cNvSpPr>
          <p:nvPr>
            <p:ph idx="1"/>
          </p:nvPr>
        </p:nvSpPr>
        <p:spPr>
          <a:xfrm>
            <a:off x="257175" y="704850"/>
            <a:ext cx="11668125" cy="6057900"/>
          </a:xfrm>
        </p:spPr>
        <p:txBody>
          <a:bodyPr>
            <a:normAutofit fontScale="92500" lnSpcReduction="10000"/>
          </a:bodyPr>
          <a:lstStyle/>
          <a:p>
            <a:r>
              <a:rPr lang="en-GB" sz="2200" dirty="0"/>
              <a:t>Research integrity</a:t>
            </a:r>
          </a:p>
          <a:p>
            <a:r>
              <a:rPr lang="en-GB" sz="2200" dirty="0"/>
              <a:t>Data protection: GDPR</a:t>
            </a:r>
          </a:p>
          <a:p>
            <a:r>
              <a:rPr lang="en-GB" sz="2200" dirty="0"/>
              <a:t>Anonymity</a:t>
            </a:r>
          </a:p>
          <a:p>
            <a:r>
              <a:rPr lang="en-GB" sz="2200" dirty="0"/>
              <a:t>Safe data storage, destruction of data after consented period of time</a:t>
            </a:r>
          </a:p>
          <a:p>
            <a:r>
              <a:rPr lang="en-GB" sz="2200" b="1" dirty="0"/>
              <a:t>Data management plan:</a:t>
            </a:r>
            <a:r>
              <a:rPr lang="en-GB" sz="2200" dirty="0"/>
              <a:t> Use of metadata in data repository for secondary analysis? </a:t>
            </a:r>
          </a:p>
          <a:p>
            <a:r>
              <a:rPr lang="en-GB" sz="2200" dirty="0"/>
              <a:t>FAIR Principles in DMP (Findable, Accessible, Interoperable, Reusable)</a:t>
            </a:r>
          </a:p>
          <a:p>
            <a:r>
              <a:rPr lang="en-GB" sz="2200" dirty="0">
                <a:hlinkClick r:id="rId2"/>
              </a:rPr>
              <a:t>www.re3data.org</a:t>
            </a:r>
            <a:r>
              <a:rPr lang="en-GB" sz="2200" dirty="0"/>
              <a:t> </a:t>
            </a:r>
          </a:p>
          <a:p>
            <a:r>
              <a:rPr lang="en-GB" sz="2200" dirty="0"/>
              <a:t>the handling of research data during and after the end of the project  </a:t>
            </a:r>
          </a:p>
          <a:p>
            <a:r>
              <a:rPr lang="en-GB" sz="2200" dirty="0"/>
              <a:t>what data will be collected, processed and/or generated </a:t>
            </a:r>
          </a:p>
          <a:p>
            <a:r>
              <a:rPr lang="en-GB" sz="2200" dirty="0"/>
              <a:t>which methodology and standards will be applied </a:t>
            </a:r>
          </a:p>
          <a:p>
            <a:r>
              <a:rPr lang="en-GB" sz="2200" dirty="0"/>
              <a:t>whether data will be shared/made open access and </a:t>
            </a:r>
          </a:p>
          <a:p>
            <a:r>
              <a:rPr lang="en-GB" sz="2200" dirty="0"/>
              <a:t>how data will be curated and preserved (including after the end of the project).</a:t>
            </a:r>
          </a:p>
          <a:p>
            <a:r>
              <a:rPr lang="en-GB" sz="2200" dirty="0"/>
              <a:t>Consents of participants</a:t>
            </a:r>
          </a:p>
          <a:p>
            <a:r>
              <a:rPr lang="en-GB" sz="2200" dirty="0"/>
              <a:t>Right to withdraw from research any time for participants</a:t>
            </a:r>
          </a:p>
          <a:p>
            <a:r>
              <a:rPr lang="en-GB" sz="2200" dirty="0"/>
              <a:t>Information for minors in child-friendly manner</a:t>
            </a:r>
          </a:p>
          <a:p>
            <a:endParaRPr lang="en-GB" dirty="0"/>
          </a:p>
          <a:p>
            <a:endParaRPr lang="en-GB" dirty="0"/>
          </a:p>
          <a:p>
            <a:endParaRPr lang="en-GB" dirty="0"/>
          </a:p>
        </p:txBody>
      </p:sp>
    </p:spTree>
    <p:extLst>
      <p:ext uri="{BB962C8B-B14F-4D97-AF65-F5344CB8AC3E}">
        <p14:creationId xmlns:p14="http://schemas.microsoft.com/office/powerpoint/2010/main" val="348857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 calcmode="lin" valueType="num">
                                      <p:cBhvr additive="base">
                                        <p:cTn id="4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additive="base">
                                        <p:cTn id="4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 calcmode="lin" valueType="num">
                                      <p:cBhvr additive="base">
                                        <p:cTn id="4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fade">
                                      <p:cBhvr>
                                        <p:cTn id="57" dur="500"/>
                                        <p:tgtEl>
                                          <p:spTgt spid="3">
                                            <p:txEl>
                                              <p:pRg st="13" end="13"/>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fade">
                                      <p:cBhvr>
                                        <p:cTn id="6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DADB76-AB5F-4017-A352-9A79964C8C8D}"/>
              </a:ext>
            </a:extLst>
          </p:cNvPr>
          <p:cNvSpPr>
            <a:spLocks noGrp="1"/>
          </p:cNvSpPr>
          <p:nvPr>
            <p:ph type="title"/>
          </p:nvPr>
        </p:nvSpPr>
        <p:spPr/>
        <p:txBody>
          <a:bodyPr/>
          <a:lstStyle/>
          <a:p>
            <a:pPr algn="ctr"/>
            <a:r>
              <a:rPr lang="en-GB" dirty="0"/>
              <a:t>Data Management Plan, Open science</a:t>
            </a:r>
          </a:p>
        </p:txBody>
      </p:sp>
      <p:sp>
        <p:nvSpPr>
          <p:cNvPr id="3" name="Zástupný obsah 2">
            <a:extLst>
              <a:ext uri="{FF2B5EF4-FFF2-40B4-BE49-F238E27FC236}">
                <a16:creationId xmlns:a16="http://schemas.microsoft.com/office/drawing/2014/main" id="{CEB9E2AF-233B-4F2D-953B-11CD969D2A08}"/>
              </a:ext>
            </a:extLst>
          </p:cNvPr>
          <p:cNvSpPr>
            <a:spLocks noGrp="1"/>
          </p:cNvSpPr>
          <p:nvPr>
            <p:ph idx="1"/>
          </p:nvPr>
        </p:nvSpPr>
        <p:spPr/>
        <p:txBody>
          <a:bodyPr/>
          <a:lstStyle/>
          <a:p>
            <a:r>
              <a:rPr lang="en-GB" dirty="0"/>
              <a:t>FAIR Principle</a:t>
            </a:r>
          </a:p>
          <a:p>
            <a:r>
              <a:rPr lang="en-GB" dirty="0">
                <a:hlinkClick r:id="rId2"/>
              </a:rPr>
              <a:t>https://www.re3data.org/</a:t>
            </a:r>
            <a:r>
              <a:rPr lang="en-GB" dirty="0"/>
              <a:t> </a:t>
            </a:r>
          </a:p>
        </p:txBody>
      </p:sp>
    </p:spTree>
    <p:extLst>
      <p:ext uri="{BB962C8B-B14F-4D97-AF65-F5344CB8AC3E}">
        <p14:creationId xmlns:p14="http://schemas.microsoft.com/office/powerpoint/2010/main" val="2100871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F964B0-23AF-4DB9-901E-85C9010079BD}"/>
              </a:ext>
            </a:extLst>
          </p:cNvPr>
          <p:cNvSpPr>
            <a:spLocks noGrp="1"/>
          </p:cNvSpPr>
          <p:nvPr>
            <p:ph type="title"/>
          </p:nvPr>
        </p:nvSpPr>
        <p:spPr/>
        <p:txBody>
          <a:bodyPr/>
          <a:lstStyle/>
          <a:p>
            <a:pPr algn="ctr"/>
            <a:r>
              <a:rPr lang="en-GB" dirty="0"/>
              <a:t>Ethics including Gender in research</a:t>
            </a:r>
          </a:p>
        </p:txBody>
      </p:sp>
      <p:sp>
        <p:nvSpPr>
          <p:cNvPr id="3" name="Zástupný obsah 2">
            <a:extLst>
              <a:ext uri="{FF2B5EF4-FFF2-40B4-BE49-F238E27FC236}">
                <a16:creationId xmlns:a16="http://schemas.microsoft.com/office/drawing/2014/main" id="{AD1E94BD-8618-4841-B828-9B2CFC418F7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720449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3F2857-C287-4150-8E06-6200A06D4030}"/>
              </a:ext>
            </a:extLst>
          </p:cNvPr>
          <p:cNvSpPr>
            <a:spLocks noGrp="1"/>
          </p:cNvSpPr>
          <p:nvPr>
            <p:ph type="title"/>
          </p:nvPr>
        </p:nvSpPr>
        <p:spPr>
          <a:xfrm>
            <a:off x="1069848" y="484631"/>
            <a:ext cx="10058400" cy="2306193"/>
          </a:xfrm>
        </p:spPr>
        <p:txBody>
          <a:bodyPr>
            <a:normAutofit/>
          </a:bodyPr>
          <a:lstStyle/>
          <a:p>
            <a:pPr algn="ctr"/>
            <a:r>
              <a:rPr lang="en-GB" dirty="0"/>
              <a:t>Introduction to Research Methods in Social Sciences – Block II. (</a:t>
            </a:r>
            <a:r>
              <a:rPr lang="cs-CZ" dirty="0"/>
              <a:t>10</a:t>
            </a:r>
            <a:r>
              <a:rPr lang="en-GB" dirty="0"/>
              <a:t>.</a:t>
            </a:r>
            <a:r>
              <a:rPr lang="cs-CZ" dirty="0"/>
              <a:t>4</a:t>
            </a:r>
            <a:r>
              <a:rPr lang="en-GB" dirty="0"/>
              <a:t>.2021)</a:t>
            </a:r>
          </a:p>
        </p:txBody>
      </p:sp>
      <p:sp>
        <p:nvSpPr>
          <p:cNvPr id="3" name="Zástupný obsah 2">
            <a:extLst>
              <a:ext uri="{FF2B5EF4-FFF2-40B4-BE49-F238E27FC236}">
                <a16:creationId xmlns:a16="http://schemas.microsoft.com/office/drawing/2014/main" id="{A9C9134E-4816-4BB5-8AAF-5A517481F871}"/>
              </a:ext>
            </a:extLst>
          </p:cNvPr>
          <p:cNvSpPr>
            <a:spLocks noGrp="1"/>
          </p:cNvSpPr>
          <p:nvPr>
            <p:ph idx="1"/>
          </p:nvPr>
        </p:nvSpPr>
        <p:spPr>
          <a:xfrm>
            <a:off x="1069848" y="3028949"/>
            <a:ext cx="10058400" cy="3000375"/>
          </a:xfrm>
        </p:spPr>
        <p:txBody>
          <a:bodyPr>
            <a:normAutofit lnSpcReduction="10000"/>
          </a:bodyPr>
          <a:lstStyle/>
          <a:p>
            <a:pPr marL="0" indent="0">
              <a:buNone/>
            </a:pPr>
            <a:endParaRPr lang="en-GB" dirty="0"/>
          </a:p>
          <a:p>
            <a:pPr marL="0" indent="0">
              <a:buNone/>
            </a:pPr>
            <a:r>
              <a:rPr lang="en-GB" dirty="0"/>
              <a:t>Outline:</a:t>
            </a:r>
          </a:p>
          <a:p>
            <a:pPr marL="457200" indent="-457200">
              <a:buAutoNum type="arabicPeriod"/>
            </a:pPr>
            <a:r>
              <a:rPr lang="en-GB" dirty="0"/>
              <a:t>Research designs in qualitative research (Chapter 8)</a:t>
            </a:r>
          </a:p>
          <a:p>
            <a:pPr marL="457200" indent="-457200">
              <a:buAutoNum type="arabicPeriod"/>
            </a:pPr>
            <a:r>
              <a:rPr lang="en-GB" dirty="0"/>
              <a:t>Methods of data collection (Chapter 9)</a:t>
            </a:r>
          </a:p>
          <a:p>
            <a:pPr marL="457200" indent="-457200">
              <a:buAutoNum type="arabicPeriod"/>
            </a:pPr>
            <a:r>
              <a:rPr lang="en-GB" dirty="0"/>
              <a:t>Methods of analysis (Chapter 9)</a:t>
            </a:r>
          </a:p>
          <a:p>
            <a:pPr marL="457200" indent="-457200">
              <a:buAutoNum type="arabicPeriod"/>
            </a:pPr>
            <a:r>
              <a:rPr lang="en-GB" dirty="0"/>
              <a:t>Write-Up and Ethics (Chapter 12)</a:t>
            </a:r>
          </a:p>
          <a:p>
            <a:pPr marL="457200" indent="-457200">
              <a:buAutoNum type="arabicPeriod"/>
            </a:pPr>
            <a:r>
              <a:rPr lang="en-GB" dirty="0"/>
              <a:t>(Short overview on applied social research, evaluation, mixed-methods designs)</a:t>
            </a:r>
          </a:p>
        </p:txBody>
      </p:sp>
    </p:spTree>
    <p:extLst>
      <p:ext uri="{BB962C8B-B14F-4D97-AF65-F5344CB8AC3E}">
        <p14:creationId xmlns:p14="http://schemas.microsoft.com/office/powerpoint/2010/main" val="469355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0" y="0"/>
            <a:ext cx="12192000" cy="1010793"/>
          </a:xfrm>
        </p:spPr>
        <p:txBody>
          <a:bodyPr/>
          <a:lstStyle/>
          <a:p>
            <a:pPr algn="ctr"/>
            <a:r>
              <a:rPr lang="en-GB" dirty="0"/>
              <a:t>Homework check</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219075" y="1104900"/>
            <a:ext cx="11877675" cy="5676900"/>
          </a:xfrm>
        </p:spPr>
        <p:txBody>
          <a:bodyPr numCol="3">
            <a:normAutofit/>
          </a:bodyPr>
          <a:lstStyle/>
          <a:p>
            <a:pPr marL="0" indent="0">
              <a:buNone/>
            </a:pPr>
            <a:r>
              <a:rPr lang="en-GB" b="1" dirty="0">
                <a:solidFill>
                  <a:srgbClr val="FF0000"/>
                </a:solidFill>
                <a:highlight>
                  <a:srgbClr val="FFFF00"/>
                </a:highlight>
              </a:rPr>
              <a:t>1. Research questions</a:t>
            </a:r>
          </a:p>
          <a:p>
            <a:pPr marL="0" indent="0">
              <a:buNone/>
            </a:pPr>
            <a:r>
              <a:rPr lang="en-GB" dirty="0"/>
              <a:t>Think of </a:t>
            </a:r>
            <a:r>
              <a:rPr lang="en-GB" b="1" dirty="0"/>
              <a:t>your theme/topic to explore </a:t>
            </a:r>
            <a:r>
              <a:rPr lang="en-GB" dirty="0"/>
              <a:t>in the research study / write </a:t>
            </a:r>
            <a:r>
              <a:rPr lang="en-GB" b="1" dirty="0"/>
              <a:t>the outline </a:t>
            </a:r>
            <a:r>
              <a:rPr lang="en-GB" dirty="0"/>
              <a:t>of the problem. </a:t>
            </a:r>
          </a:p>
          <a:p>
            <a:pPr marL="0" indent="0">
              <a:buNone/>
            </a:pPr>
            <a:r>
              <a:rPr lang="en-GB" dirty="0"/>
              <a:t>Think of </a:t>
            </a:r>
            <a:r>
              <a:rPr lang="en-GB" b="1" dirty="0"/>
              <a:t>aim and objectives </a:t>
            </a:r>
            <a:r>
              <a:rPr lang="en-GB" dirty="0"/>
              <a:t>related to your topic to explore</a:t>
            </a:r>
          </a:p>
          <a:p>
            <a:pPr marL="0" indent="0">
              <a:buNone/>
            </a:pPr>
            <a:r>
              <a:rPr lang="en-GB" dirty="0"/>
              <a:t>Formulate </a:t>
            </a:r>
            <a:r>
              <a:rPr lang="en-GB" b="1" dirty="0"/>
              <a:t>3 research questions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b="1" dirty="0">
              <a:solidFill>
                <a:srgbClr val="FF0000"/>
              </a:solidFill>
              <a:highlight>
                <a:srgbClr val="FFFF00"/>
              </a:highlight>
            </a:endParaRPr>
          </a:p>
          <a:p>
            <a:pPr marL="0" indent="0">
              <a:buNone/>
            </a:pPr>
            <a:endParaRPr lang="en-GB" b="1" dirty="0">
              <a:solidFill>
                <a:srgbClr val="FF0000"/>
              </a:solidFill>
              <a:highlight>
                <a:srgbClr val="FFFF00"/>
              </a:highlight>
            </a:endParaRPr>
          </a:p>
          <a:p>
            <a:pPr marL="0" indent="0">
              <a:buNone/>
            </a:pPr>
            <a:r>
              <a:rPr lang="en-GB" b="1" dirty="0">
                <a:solidFill>
                  <a:srgbClr val="FF0000"/>
                </a:solidFill>
                <a:highlight>
                  <a:srgbClr val="FFFF00"/>
                </a:highlight>
              </a:rPr>
              <a:t>2. Lit. review</a:t>
            </a:r>
          </a:p>
          <a:p>
            <a:pPr marL="0" indent="0">
              <a:buNone/>
            </a:pPr>
            <a:r>
              <a:rPr lang="en-GB" dirty="0"/>
              <a:t>Search and generate </a:t>
            </a:r>
            <a:r>
              <a:rPr lang="en-GB" b="1" dirty="0"/>
              <a:t>a list of related/relevant references  argue with in your project</a:t>
            </a:r>
            <a:r>
              <a:rPr lang="en-GB" dirty="0"/>
              <a:t>. </a:t>
            </a:r>
          </a:p>
          <a:p>
            <a:pPr marL="0" indent="0">
              <a:buNone/>
            </a:pPr>
            <a:r>
              <a:rPr lang="en-GB" dirty="0"/>
              <a:t>Describe each of the reference briefly </a:t>
            </a:r>
            <a:r>
              <a:rPr lang="en-GB" b="1" dirty="0"/>
              <a:t>why is it relevant </a:t>
            </a:r>
            <a:r>
              <a:rPr lang="en-GB" dirty="0"/>
              <a:t>to your research topic of interest/aim and objectives/questions. Try to argue how the research questions are relevant in relation to your list of references</a:t>
            </a:r>
          </a:p>
          <a:p>
            <a:pPr marL="0" indent="0">
              <a:buNone/>
            </a:pPr>
            <a:r>
              <a:rPr lang="en-GB" b="1" dirty="0">
                <a:solidFill>
                  <a:srgbClr val="FF0000"/>
                </a:solidFill>
                <a:highlight>
                  <a:srgbClr val="FFFF00"/>
                </a:highlight>
              </a:rPr>
              <a:t>3. Referencing management</a:t>
            </a:r>
          </a:p>
          <a:p>
            <a:pPr marL="0" indent="0">
              <a:buNone/>
            </a:pPr>
            <a:r>
              <a:rPr lang="en-GB" b="1" dirty="0"/>
              <a:t>Download Zotero </a:t>
            </a:r>
            <a:r>
              <a:rPr lang="en-GB" dirty="0"/>
              <a:t>and try to explore it in terms of referencing: </a:t>
            </a:r>
            <a:r>
              <a:rPr lang="en-GB" b="1" dirty="0"/>
              <a:t>Use it in the text for references </a:t>
            </a:r>
            <a:r>
              <a:rPr lang="en-GB" dirty="0"/>
              <a:t>and then </a:t>
            </a:r>
            <a:r>
              <a:rPr lang="en-GB" b="1" dirty="0"/>
              <a:t>generate list of references in Harvard </a:t>
            </a:r>
            <a:r>
              <a:rPr lang="en-GB" dirty="0"/>
              <a:t>referencing style. Write </a:t>
            </a:r>
            <a:r>
              <a:rPr lang="en-GB" b="1" dirty="0"/>
              <a:t>a short report </a:t>
            </a:r>
            <a:r>
              <a:rPr lang="en-GB" dirty="0"/>
              <a:t>(500 words) on your experience to share next MS Teams meeting</a:t>
            </a:r>
          </a:p>
          <a:p>
            <a:endParaRPr lang="en-GB" dirty="0"/>
          </a:p>
        </p:txBody>
      </p:sp>
    </p:spTree>
    <p:extLst>
      <p:ext uri="{BB962C8B-B14F-4D97-AF65-F5344CB8AC3E}">
        <p14:creationId xmlns:p14="http://schemas.microsoft.com/office/powerpoint/2010/main" val="10992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animEffect transition="in" filter="fade">
                                      <p:cBhvr>
                                        <p:cTn id="21" dur="500"/>
                                        <p:tgtEl>
                                          <p:spTgt spid="3">
                                            <p:txEl>
                                              <p:pRg st="14" end="1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5" end="15"/>
                                            </p:txEl>
                                          </p:spTgt>
                                        </p:tgtEl>
                                        <p:attrNameLst>
                                          <p:attrName>style.visibility</p:attrName>
                                        </p:attrNameLst>
                                      </p:cBhvr>
                                      <p:to>
                                        <p:strVal val="visible"/>
                                      </p:to>
                                    </p:set>
                                    <p:animEffect transition="in" filter="fade">
                                      <p:cBhvr>
                                        <p:cTn id="24" dur="500"/>
                                        <p:tgtEl>
                                          <p:spTgt spid="3">
                                            <p:txEl>
                                              <p:pRg st="15" end="1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animEffect transition="in" filter="fade">
                                      <p:cBhvr>
                                        <p:cTn id="27" dur="500"/>
                                        <p:tgtEl>
                                          <p:spTgt spid="3">
                                            <p:txEl>
                                              <p:pRg st="16" end="16"/>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3">
                                            <p:txEl>
                                              <p:pRg st="17" end="17"/>
                                            </p:txEl>
                                          </p:spTgt>
                                        </p:tgtEl>
                                        <p:attrNameLst>
                                          <p:attrName>style.visibility</p:attrName>
                                        </p:attrNameLst>
                                      </p:cBhvr>
                                      <p:to>
                                        <p:strVal val="visible"/>
                                      </p:to>
                                    </p:set>
                                    <p:animEffect transition="in" filter="fade">
                                      <p:cBhvr>
                                        <p:cTn id="30" dur="1000"/>
                                        <p:tgtEl>
                                          <p:spTgt spid="3">
                                            <p:txEl>
                                              <p:pRg st="17" end="17"/>
                                            </p:txEl>
                                          </p:spTgt>
                                        </p:tgtEl>
                                      </p:cBhvr>
                                    </p:animEffect>
                                    <p:anim calcmode="lin" valueType="num">
                                      <p:cBhvr>
                                        <p:cTn id="31"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18" end="18"/>
                                            </p:txEl>
                                          </p:spTgt>
                                        </p:tgtEl>
                                        <p:attrNameLst>
                                          <p:attrName>style.visibility</p:attrName>
                                        </p:attrNameLst>
                                      </p:cBhvr>
                                      <p:to>
                                        <p:strVal val="visible"/>
                                      </p:to>
                                    </p:set>
                                    <p:animEffect transition="in" filter="fade">
                                      <p:cBhvr>
                                        <p:cTn id="35" dur="1000"/>
                                        <p:tgtEl>
                                          <p:spTgt spid="3">
                                            <p:txEl>
                                              <p:pRg st="18" end="18"/>
                                            </p:txEl>
                                          </p:spTgt>
                                        </p:tgtEl>
                                      </p:cBhvr>
                                    </p:animEffect>
                                    <p:anim calcmode="lin" valueType="num">
                                      <p:cBhvr>
                                        <p:cTn id="36"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08B0DA-1527-4D81-BD43-F1AF59D156F7}"/>
              </a:ext>
            </a:extLst>
          </p:cNvPr>
          <p:cNvSpPr>
            <a:spLocks noGrp="1"/>
          </p:cNvSpPr>
          <p:nvPr>
            <p:ph type="title"/>
          </p:nvPr>
        </p:nvSpPr>
        <p:spPr/>
        <p:txBody>
          <a:bodyPr/>
          <a:lstStyle/>
          <a:p>
            <a:pPr algn="ctr"/>
            <a:r>
              <a:rPr lang="en-GB" dirty="0"/>
              <a:t>Block 4: Qualitative data collection and analysis</a:t>
            </a:r>
          </a:p>
        </p:txBody>
      </p:sp>
      <p:sp>
        <p:nvSpPr>
          <p:cNvPr id="3" name="Zástupný obsah 2">
            <a:extLst>
              <a:ext uri="{FF2B5EF4-FFF2-40B4-BE49-F238E27FC236}">
                <a16:creationId xmlns:a16="http://schemas.microsoft.com/office/drawing/2014/main" id="{307CA867-0B77-41A2-9E78-FF191E899955}"/>
              </a:ext>
            </a:extLst>
          </p:cNvPr>
          <p:cNvSpPr>
            <a:spLocks noGrp="1"/>
          </p:cNvSpPr>
          <p:nvPr>
            <p:ph idx="1"/>
          </p:nvPr>
        </p:nvSpPr>
        <p:spPr>
          <a:xfrm>
            <a:off x="285750" y="2121408"/>
            <a:ext cx="10842498" cy="4622292"/>
          </a:xfrm>
        </p:spPr>
        <p:txBody>
          <a:bodyPr>
            <a:normAutofit/>
          </a:bodyPr>
          <a:lstStyle/>
          <a:p>
            <a:pPr marL="0" indent="0">
              <a:buNone/>
            </a:pPr>
            <a:endParaRPr lang="en-GB" dirty="0"/>
          </a:p>
          <a:p>
            <a:endParaRPr lang="en-GB" dirty="0"/>
          </a:p>
        </p:txBody>
      </p:sp>
    </p:spTree>
    <p:extLst>
      <p:ext uri="{BB962C8B-B14F-4D97-AF65-F5344CB8AC3E}">
        <p14:creationId xmlns:p14="http://schemas.microsoft.com/office/powerpoint/2010/main" val="948083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BD1743-7716-4AA6-86D7-3BA35D228071}"/>
              </a:ext>
            </a:extLst>
          </p:cNvPr>
          <p:cNvSpPr>
            <a:spLocks noGrp="1"/>
          </p:cNvSpPr>
          <p:nvPr>
            <p:ph type="title"/>
          </p:nvPr>
        </p:nvSpPr>
        <p:spPr/>
        <p:txBody>
          <a:bodyPr/>
          <a:lstStyle/>
          <a:p>
            <a:pPr algn="ctr"/>
            <a:r>
              <a:rPr lang="en-GB" dirty="0"/>
              <a:t>Block 4: Qualitative data collection and analysis</a:t>
            </a:r>
          </a:p>
        </p:txBody>
      </p:sp>
      <p:sp>
        <p:nvSpPr>
          <p:cNvPr id="3" name="Zástupný obsah 2">
            <a:extLst>
              <a:ext uri="{FF2B5EF4-FFF2-40B4-BE49-F238E27FC236}">
                <a16:creationId xmlns:a16="http://schemas.microsoft.com/office/drawing/2014/main" id="{D3AFE9EF-F177-4603-939E-80522CF2E60F}"/>
              </a:ext>
            </a:extLst>
          </p:cNvPr>
          <p:cNvSpPr>
            <a:spLocks noGrp="1"/>
          </p:cNvSpPr>
          <p:nvPr>
            <p:ph sz="half" idx="1"/>
          </p:nvPr>
        </p:nvSpPr>
        <p:spPr>
          <a:xfrm>
            <a:off x="1069848" y="2194559"/>
            <a:ext cx="4754880" cy="4386993"/>
          </a:xfrm>
        </p:spPr>
        <p:txBody>
          <a:bodyPr>
            <a:normAutofit fontScale="92500" lnSpcReduction="20000"/>
          </a:bodyPr>
          <a:lstStyle/>
          <a:p>
            <a:pPr marL="0" indent="0">
              <a:buNone/>
            </a:pPr>
            <a:r>
              <a:rPr lang="en-GB" b="1" dirty="0"/>
              <a:t>Outline of the Block 4:</a:t>
            </a:r>
          </a:p>
          <a:p>
            <a:pPr marL="0" indent="0">
              <a:buNone/>
            </a:pPr>
            <a:r>
              <a:rPr lang="en-GB" dirty="0"/>
              <a:t>1. Research design: </a:t>
            </a:r>
          </a:p>
          <a:p>
            <a:r>
              <a:rPr lang="en-GB" dirty="0"/>
              <a:t>Case study</a:t>
            </a:r>
          </a:p>
          <a:p>
            <a:r>
              <a:rPr lang="en-GB" dirty="0"/>
              <a:t>Longitudinal design</a:t>
            </a:r>
          </a:p>
          <a:p>
            <a:r>
              <a:rPr lang="en-GB" dirty="0"/>
              <a:t>Explorative design</a:t>
            </a:r>
          </a:p>
          <a:p>
            <a:pPr marL="0" indent="0">
              <a:buNone/>
            </a:pPr>
            <a:r>
              <a:rPr lang="en-GB" dirty="0"/>
              <a:t>2. Sampling</a:t>
            </a:r>
          </a:p>
          <a:p>
            <a:pPr marL="0" indent="0">
              <a:buNone/>
            </a:pPr>
            <a:r>
              <a:rPr lang="en-GB" dirty="0"/>
              <a:t>3. Data collection – Interviews</a:t>
            </a:r>
          </a:p>
          <a:p>
            <a:r>
              <a:rPr lang="en-GB" dirty="0"/>
              <a:t>Structured</a:t>
            </a:r>
          </a:p>
          <a:p>
            <a:r>
              <a:rPr lang="en-GB" dirty="0"/>
              <a:t>COFFEE BREAK</a:t>
            </a:r>
          </a:p>
          <a:p>
            <a:r>
              <a:rPr lang="en-GB" dirty="0"/>
              <a:t>Semi-structured</a:t>
            </a:r>
          </a:p>
          <a:p>
            <a:r>
              <a:rPr lang="en-GB" dirty="0"/>
              <a:t>Unstructured</a:t>
            </a:r>
          </a:p>
          <a:p>
            <a:r>
              <a:rPr lang="en-GB" dirty="0"/>
              <a:t>COFFEE BREAK</a:t>
            </a:r>
          </a:p>
          <a:p>
            <a:pPr marL="0" indent="0">
              <a:buNone/>
            </a:pPr>
            <a:endParaRPr lang="en-GB" dirty="0"/>
          </a:p>
        </p:txBody>
      </p:sp>
      <p:sp>
        <p:nvSpPr>
          <p:cNvPr id="4" name="Zástupný obsah 3">
            <a:extLst>
              <a:ext uri="{FF2B5EF4-FFF2-40B4-BE49-F238E27FC236}">
                <a16:creationId xmlns:a16="http://schemas.microsoft.com/office/drawing/2014/main" id="{A173C5CE-ED7F-4404-91FC-592958E1ADE7}"/>
              </a:ext>
            </a:extLst>
          </p:cNvPr>
          <p:cNvSpPr>
            <a:spLocks noGrp="1"/>
          </p:cNvSpPr>
          <p:nvPr>
            <p:ph sz="half" idx="2"/>
          </p:nvPr>
        </p:nvSpPr>
        <p:spPr/>
        <p:txBody>
          <a:bodyPr>
            <a:normAutofit fontScale="92500" lnSpcReduction="20000"/>
          </a:bodyPr>
          <a:lstStyle/>
          <a:p>
            <a:pPr marL="0" indent="0">
              <a:buNone/>
            </a:pPr>
            <a:r>
              <a:rPr lang="en-GB" dirty="0"/>
              <a:t>4. Data analysis</a:t>
            </a:r>
          </a:p>
          <a:p>
            <a:pPr marL="0" indent="0">
              <a:buNone/>
            </a:pPr>
            <a:r>
              <a:rPr lang="en-GB" dirty="0"/>
              <a:t>-Thematic analysis</a:t>
            </a:r>
          </a:p>
          <a:p>
            <a:pPr marL="0" indent="0">
              <a:buNone/>
            </a:pPr>
            <a:r>
              <a:rPr lang="en-GB" dirty="0"/>
              <a:t>- IPA</a:t>
            </a:r>
          </a:p>
          <a:p>
            <a:pPr marL="0" indent="0">
              <a:buNone/>
            </a:pPr>
            <a:r>
              <a:rPr lang="en-GB" dirty="0"/>
              <a:t>COFFEE BREAK</a:t>
            </a:r>
          </a:p>
          <a:p>
            <a:pPr marL="0" indent="0">
              <a:buNone/>
            </a:pPr>
            <a:r>
              <a:rPr lang="en-GB" dirty="0"/>
              <a:t>5. Write-Up and Ethics</a:t>
            </a:r>
          </a:p>
          <a:p>
            <a:pPr marL="0" indent="0">
              <a:buNone/>
            </a:pPr>
            <a:r>
              <a:rPr lang="en-GB" dirty="0"/>
              <a:t>6. Final essay to close the course, your comments and questions</a:t>
            </a:r>
          </a:p>
          <a:p>
            <a:pPr marL="0" indent="0">
              <a:buNone/>
            </a:pPr>
            <a:r>
              <a:rPr lang="en-GB" dirty="0"/>
              <a:t>END OF THE BLOCK 4</a:t>
            </a:r>
          </a:p>
        </p:txBody>
      </p:sp>
    </p:spTree>
    <p:extLst>
      <p:ext uri="{BB962C8B-B14F-4D97-AF65-F5344CB8AC3E}">
        <p14:creationId xmlns:p14="http://schemas.microsoft.com/office/powerpoint/2010/main" val="166231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nodeType="after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 calcmode="lin" valueType="num">
                                      <p:cBhvr additive="base">
                                        <p:cTn id="4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fade">
                                      <p:cBhvr>
                                        <p:cTn id="51" dur="500"/>
                                        <p:tgtEl>
                                          <p:spTgt spid="4">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500"/>
                                        <p:tgtEl>
                                          <p:spTgt spid="4">
                                            <p:txEl>
                                              <p:pRg st="1" end="1"/>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500"/>
                                        <p:tgtEl>
                                          <p:spTgt spid="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fade">
                                      <p:cBhvr>
                                        <p:cTn id="65" dur="500"/>
                                        <p:tgtEl>
                                          <p:spTgt spid="4">
                                            <p:txEl>
                                              <p:pRg st="4" end="4"/>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4">
                                            <p:txEl>
                                              <p:pRg st="5" end="5"/>
                                            </p:txEl>
                                          </p:spTgt>
                                        </p:tgtEl>
                                        <p:attrNameLst>
                                          <p:attrName>style.visibility</p:attrName>
                                        </p:attrNameLst>
                                      </p:cBhvr>
                                      <p:to>
                                        <p:strVal val="visible"/>
                                      </p:to>
                                    </p:set>
                                    <p:animEffect transition="in" filter="fade">
                                      <p:cBhvr>
                                        <p:cTn id="68" dur="500"/>
                                        <p:tgtEl>
                                          <p:spTgt spid="4">
                                            <p:txEl>
                                              <p:pRg st="5" end="5"/>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4">
                                            <p:txEl>
                                              <p:pRg st="6" end="6"/>
                                            </p:txEl>
                                          </p:spTgt>
                                        </p:tgtEl>
                                        <p:attrNameLst>
                                          <p:attrName>style.visibility</p:attrName>
                                        </p:attrNameLst>
                                      </p:cBhvr>
                                      <p:to>
                                        <p:strVal val="visible"/>
                                      </p:to>
                                    </p:set>
                                    <p:animEffect transition="in" filter="fade">
                                      <p:cBhvr>
                                        <p:cTn id="7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1069848" y="84582"/>
            <a:ext cx="10058400" cy="734568"/>
          </a:xfrm>
        </p:spPr>
        <p:txBody>
          <a:bodyPr>
            <a:normAutofit fontScale="90000"/>
          </a:bodyPr>
          <a:lstStyle/>
          <a:p>
            <a:pPr algn="ctr"/>
            <a:r>
              <a:rPr lang="en-GB" dirty="0"/>
              <a:t>Process of research project</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1069848" y="1114425"/>
            <a:ext cx="10058400" cy="4524375"/>
          </a:xfrm>
        </p:spPr>
        <p:txBody>
          <a:bodyPr>
            <a:normAutofit fontScale="85000" lnSpcReduction="20000"/>
          </a:bodyPr>
          <a:lstStyle/>
          <a:p>
            <a:pPr marL="0" indent="0" algn="l">
              <a:buNone/>
            </a:pPr>
            <a:r>
              <a:rPr lang="en-GB" b="1" i="0" dirty="0">
                <a:solidFill>
                  <a:srgbClr val="C00000"/>
                </a:solidFill>
                <a:effectLst/>
                <a:latin typeface="Verdana" panose="020B0604030504040204" pitchFamily="34" charset="0"/>
              </a:rPr>
              <a:t>Block 1</a:t>
            </a:r>
          </a:p>
          <a:p>
            <a:pPr algn="l"/>
            <a:r>
              <a:rPr lang="en-GB" b="0" i="0" dirty="0">
                <a:solidFill>
                  <a:srgbClr val="000000"/>
                </a:solidFill>
                <a:effectLst/>
                <a:latin typeface="Verdana" panose="020B0604030504040204" pitchFamily="34" charset="0"/>
              </a:rPr>
              <a:t>Preparation of the field – interesting topics, themes</a:t>
            </a:r>
          </a:p>
          <a:p>
            <a:r>
              <a:rPr lang="en-GB" dirty="0">
                <a:solidFill>
                  <a:srgbClr val="000000"/>
                </a:solidFill>
                <a:latin typeface="Verdana" panose="020B0604030504040204" pitchFamily="34" charset="0"/>
              </a:rPr>
              <a:t>Literature review</a:t>
            </a:r>
          </a:p>
          <a:p>
            <a:pPr algn="l"/>
            <a:r>
              <a:rPr lang="en-GB" b="0" i="0" dirty="0">
                <a:solidFill>
                  <a:srgbClr val="000000"/>
                </a:solidFill>
                <a:effectLst/>
                <a:latin typeface="Verdana" panose="020B0604030504040204" pitchFamily="34" charset="0"/>
              </a:rPr>
              <a:t>Research questions/aim and objectives</a:t>
            </a:r>
          </a:p>
          <a:p>
            <a:pPr algn="l"/>
            <a:r>
              <a:rPr lang="en-GB" b="0" i="0" dirty="0">
                <a:solidFill>
                  <a:srgbClr val="000000"/>
                </a:solidFill>
                <a:effectLst/>
                <a:latin typeface="Verdana" panose="020B0604030504040204" pitchFamily="34" charset="0"/>
              </a:rPr>
              <a:t>Referencing</a:t>
            </a:r>
          </a:p>
          <a:p>
            <a:pPr algn="l"/>
            <a:r>
              <a:rPr lang="en-GB" b="0" i="0" dirty="0">
                <a:solidFill>
                  <a:srgbClr val="000000"/>
                </a:solidFill>
                <a:effectLst/>
                <a:latin typeface="Verdana" panose="020B0604030504040204" pitchFamily="34" charset="0"/>
              </a:rPr>
              <a:t>Data management plan</a:t>
            </a:r>
          </a:p>
          <a:p>
            <a:pPr algn="l"/>
            <a:r>
              <a:rPr lang="en-GB" b="0" i="0" dirty="0">
                <a:solidFill>
                  <a:srgbClr val="000000"/>
                </a:solidFill>
                <a:effectLst/>
                <a:latin typeface="Verdana" panose="020B0604030504040204" pitchFamily="34" charset="0"/>
              </a:rPr>
              <a:t>Ethics</a:t>
            </a:r>
          </a:p>
          <a:p>
            <a:pPr algn="l"/>
            <a:r>
              <a:rPr lang="en-GB" b="0" i="0" dirty="0">
                <a:solidFill>
                  <a:srgbClr val="000000"/>
                </a:solidFill>
                <a:effectLst/>
                <a:latin typeface="Verdana" panose="020B0604030504040204" pitchFamily="34" charset="0"/>
              </a:rPr>
              <a:t>Gender in research</a:t>
            </a:r>
          </a:p>
          <a:p>
            <a:pPr marL="0" indent="0" algn="l">
              <a:buNone/>
            </a:pPr>
            <a:r>
              <a:rPr lang="en-GB" b="1" dirty="0">
                <a:solidFill>
                  <a:srgbClr val="C00000"/>
                </a:solidFill>
                <a:latin typeface="Verdana" panose="020B0604030504040204" pitchFamily="34" charset="0"/>
              </a:rPr>
              <a:t>Block 3</a:t>
            </a:r>
            <a:endParaRPr lang="en-GB" b="1" i="0" dirty="0">
              <a:solidFill>
                <a:srgbClr val="C00000"/>
              </a:solidFill>
              <a:effectLst/>
              <a:latin typeface="Verdana" panose="020B0604030504040204" pitchFamily="34" charset="0"/>
            </a:endParaRPr>
          </a:p>
          <a:p>
            <a:pPr algn="l"/>
            <a:r>
              <a:rPr lang="en-GB" dirty="0">
                <a:solidFill>
                  <a:srgbClr val="000000"/>
                </a:solidFill>
                <a:latin typeface="Verdana" panose="020B0604030504040204" pitchFamily="34" charset="0"/>
              </a:rPr>
              <a:t>Searching for methodology and methods to address questions</a:t>
            </a:r>
          </a:p>
          <a:p>
            <a:pPr algn="l"/>
            <a:r>
              <a:rPr lang="en-GB" dirty="0">
                <a:solidFill>
                  <a:srgbClr val="000000"/>
                </a:solidFill>
                <a:latin typeface="Verdana" panose="020B0604030504040204" pitchFamily="34" charset="0"/>
              </a:rPr>
              <a:t>Fieldwork</a:t>
            </a:r>
          </a:p>
          <a:p>
            <a:pPr algn="l"/>
            <a:r>
              <a:rPr lang="en-GB" b="0" i="0" dirty="0">
                <a:solidFill>
                  <a:srgbClr val="000000"/>
                </a:solidFill>
                <a:effectLst/>
                <a:latin typeface="Verdana" panose="020B0604030504040204" pitchFamily="34" charset="0"/>
              </a:rPr>
              <a:t>Analysis</a:t>
            </a:r>
          </a:p>
          <a:p>
            <a:pPr algn="l"/>
            <a:r>
              <a:rPr lang="en-GB" dirty="0">
                <a:solidFill>
                  <a:srgbClr val="000000"/>
                </a:solidFill>
                <a:latin typeface="Verdana" panose="020B0604030504040204" pitchFamily="34" charset="0"/>
              </a:rPr>
              <a:t>Writing, Reporting, Dissemination</a:t>
            </a:r>
          </a:p>
          <a:p>
            <a:pPr marL="0" indent="0" algn="l">
              <a:buNone/>
            </a:pPr>
            <a:endParaRPr lang="en-GB" b="0" i="0" dirty="0">
              <a:solidFill>
                <a:srgbClr val="000000"/>
              </a:solidFill>
              <a:effectLst/>
              <a:latin typeface="Verdana" panose="020B0604030504040204" pitchFamily="34" charset="0"/>
            </a:endParaRPr>
          </a:p>
          <a:p>
            <a:pPr algn="l"/>
            <a:endParaRPr lang="en-GB" b="1" i="0" dirty="0">
              <a:solidFill>
                <a:srgbClr val="C00000"/>
              </a:solidFill>
              <a:effectLst/>
              <a:latin typeface="Verdana" panose="020B0604030504040204" pitchFamily="34" charset="0"/>
            </a:endParaRPr>
          </a:p>
          <a:p>
            <a:pPr marL="0" indent="0">
              <a:buNone/>
            </a:pPr>
            <a:endParaRPr lang="en-GB" dirty="0"/>
          </a:p>
        </p:txBody>
      </p:sp>
    </p:spTree>
    <p:extLst>
      <p:ext uri="{BB962C8B-B14F-4D97-AF65-F5344CB8AC3E}">
        <p14:creationId xmlns:p14="http://schemas.microsoft.com/office/powerpoint/2010/main" val="3193910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55684-F83A-42FE-A4C6-9E23D1C59E57}"/>
              </a:ext>
            </a:extLst>
          </p:cNvPr>
          <p:cNvSpPr>
            <a:spLocks noGrp="1"/>
          </p:cNvSpPr>
          <p:nvPr>
            <p:ph type="title"/>
          </p:nvPr>
        </p:nvSpPr>
        <p:spPr>
          <a:xfrm>
            <a:off x="1165098" y="0"/>
            <a:ext cx="10058400" cy="934593"/>
          </a:xfrm>
        </p:spPr>
        <p:txBody>
          <a:bodyPr/>
          <a:lstStyle/>
          <a:p>
            <a:pPr algn="ctr"/>
            <a:r>
              <a:rPr lang="en-GB" dirty="0"/>
              <a:t>Research design: Case study</a:t>
            </a:r>
          </a:p>
        </p:txBody>
      </p:sp>
      <p:sp>
        <p:nvSpPr>
          <p:cNvPr id="3" name="Zástupný obsah 2">
            <a:extLst>
              <a:ext uri="{FF2B5EF4-FFF2-40B4-BE49-F238E27FC236}">
                <a16:creationId xmlns:a16="http://schemas.microsoft.com/office/drawing/2014/main" id="{1AB890E6-D976-4DB6-805E-FEC1DDAED7F9}"/>
              </a:ext>
            </a:extLst>
          </p:cNvPr>
          <p:cNvSpPr>
            <a:spLocks noGrp="1"/>
          </p:cNvSpPr>
          <p:nvPr>
            <p:ph idx="1"/>
          </p:nvPr>
        </p:nvSpPr>
        <p:spPr>
          <a:xfrm>
            <a:off x="314325" y="1228725"/>
            <a:ext cx="11553825" cy="5467350"/>
          </a:xfrm>
        </p:spPr>
        <p:txBody>
          <a:bodyPr/>
          <a:lstStyle/>
          <a:p>
            <a:r>
              <a:rPr lang="en-GB" dirty="0"/>
              <a:t>Focus on the single case or few ideal cases</a:t>
            </a:r>
          </a:p>
          <a:p>
            <a:pPr marL="0" indent="0">
              <a:buNone/>
            </a:pPr>
            <a:endParaRPr lang="en-GB" dirty="0"/>
          </a:p>
          <a:p>
            <a:r>
              <a:rPr lang="en-GB" dirty="0"/>
              <a:t>Track the given question – an ideal showcase</a:t>
            </a:r>
          </a:p>
          <a:p>
            <a:pPr marL="0" indent="0">
              <a:buNone/>
            </a:pPr>
            <a:endParaRPr lang="en-GB" dirty="0"/>
          </a:p>
          <a:p>
            <a:r>
              <a:rPr lang="en-GB" dirty="0"/>
              <a:t>In-depth qualitative analysis from various perspectives on one case</a:t>
            </a:r>
          </a:p>
          <a:p>
            <a:pPr marL="0" indent="0">
              <a:buNone/>
            </a:pPr>
            <a:endParaRPr lang="en-GB" dirty="0"/>
          </a:p>
          <a:p>
            <a:r>
              <a:rPr lang="en-GB" dirty="0"/>
              <a:t>Can include multiple method of analysis: Interviews, documentary analysis, discourse analysis -&gt; following the research aim and objectives</a:t>
            </a:r>
          </a:p>
          <a:p>
            <a:pPr marL="0" indent="0">
              <a:buNone/>
            </a:pPr>
            <a:endParaRPr lang="en-GB" dirty="0"/>
          </a:p>
          <a:p>
            <a:r>
              <a:rPr lang="en-GB" dirty="0"/>
              <a:t>Single case -&gt; Shows one phenomena from different perspectives</a:t>
            </a:r>
          </a:p>
          <a:p>
            <a:pPr marL="0" indent="0">
              <a:buNone/>
            </a:pPr>
            <a:endParaRPr lang="en-GB" dirty="0"/>
          </a:p>
          <a:p>
            <a:r>
              <a:rPr lang="en-GB" dirty="0"/>
              <a:t>More cases in case study design – comparison of one aspect between more cases</a:t>
            </a:r>
          </a:p>
        </p:txBody>
      </p:sp>
    </p:spTree>
    <p:extLst>
      <p:ext uri="{BB962C8B-B14F-4D97-AF65-F5344CB8AC3E}">
        <p14:creationId xmlns:p14="http://schemas.microsoft.com/office/powerpoint/2010/main" val="3761097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2144AE-DB1C-4341-9B9A-65BCF224C49F}"/>
              </a:ext>
            </a:extLst>
          </p:cNvPr>
          <p:cNvSpPr>
            <a:spLocks noGrp="1"/>
          </p:cNvSpPr>
          <p:nvPr>
            <p:ph type="title"/>
          </p:nvPr>
        </p:nvSpPr>
        <p:spPr/>
        <p:txBody>
          <a:bodyPr/>
          <a:lstStyle/>
          <a:p>
            <a:r>
              <a:rPr lang="en-GB" dirty="0"/>
              <a:t>Research design: Longitudinal study</a:t>
            </a:r>
          </a:p>
        </p:txBody>
      </p:sp>
      <p:sp>
        <p:nvSpPr>
          <p:cNvPr id="3" name="Zástupný obsah 2">
            <a:extLst>
              <a:ext uri="{FF2B5EF4-FFF2-40B4-BE49-F238E27FC236}">
                <a16:creationId xmlns:a16="http://schemas.microsoft.com/office/drawing/2014/main" id="{79AC0F29-BD9C-44BF-8724-11F40F9569BB}"/>
              </a:ext>
            </a:extLst>
          </p:cNvPr>
          <p:cNvSpPr>
            <a:spLocks noGrp="1"/>
          </p:cNvSpPr>
          <p:nvPr>
            <p:ph idx="1"/>
          </p:nvPr>
        </p:nvSpPr>
        <p:spPr/>
        <p:txBody>
          <a:bodyPr>
            <a:normAutofit lnSpcReduction="10000"/>
          </a:bodyPr>
          <a:lstStyle/>
          <a:p>
            <a:r>
              <a:rPr lang="en-GB" dirty="0"/>
              <a:t>Tracking the same group of research respondents (Research sample) for more than 1 time over the period of time</a:t>
            </a:r>
          </a:p>
          <a:p>
            <a:pPr marL="0" indent="0">
              <a:buNone/>
            </a:pPr>
            <a:endParaRPr lang="en-GB" dirty="0"/>
          </a:p>
          <a:p>
            <a:r>
              <a:rPr lang="en-GB" dirty="0"/>
              <a:t>Often in psychology, sociology</a:t>
            </a:r>
          </a:p>
          <a:p>
            <a:pPr marL="0" indent="0">
              <a:buNone/>
            </a:pPr>
            <a:endParaRPr lang="en-GB" dirty="0"/>
          </a:p>
          <a:p>
            <a:r>
              <a:rPr lang="en-GB" dirty="0"/>
              <a:t>To track the </a:t>
            </a:r>
            <a:r>
              <a:rPr lang="en-GB" b="1" dirty="0"/>
              <a:t>developmental processes </a:t>
            </a:r>
            <a:r>
              <a:rPr lang="en-GB" dirty="0"/>
              <a:t>in the given question</a:t>
            </a:r>
          </a:p>
          <a:p>
            <a:pPr marL="0" indent="0">
              <a:buNone/>
            </a:pPr>
            <a:endParaRPr lang="en-GB" dirty="0"/>
          </a:p>
          <a:p>
            <a:r>
              <a:rPr lang="en-GB" dirty="0"/>
              <a:t>To track </a:t>
            </a:r>
            <a:r>
              <a:rPr lang="en-GB" b="1" dirty="0"/>
              <a:t>changes</a:t>
            </a:r>
            <a:r>
              <a:rPr lang="en-GB" dirty="0"/>
              <a:t> in various aspects following the research question</a:t>
            </a:r>
          </a:p>
          <a:p>
            <a:pPr marL="0" indent="0">
              <a:buNone/>
            </a:pPr>
            <a:endParaRPr lang="en-GB" dirty="0"/>
          </a:p>
          <a:p>
            <a:r>
              <a:rPr lang="en-GB" dirty="0"/>
              <a:t>Valuable sources of data – highly valued in research field esp. in psychology</a:t>
            </a:r>
          </a:p>
        </p:txBody>
      </p:sp>
    </p:spTree>
    <p:extLst>
      <p:ext uri="{BB962C8B-B14F-4D97-AF65-F5344CB8AC3E}">
        <p14:creationId xmlns:p14="http://schemas.microsoft.com/office/powerpoint/2010/main" val="30657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C496EF-7EE4-42B6-9BD2-4056FB289FA0}"/>
              </a:ext>
            </a:extLst>
          </p:cNvPr>
          <p:cNvSpPr>
            <a:spLocks noGrp="1"/>
          </p:cNvSpPr>
          <p:nvPr>
            <p:ph type="title"/>
          </p:nvPr>
        </p:nvSpPr>
        <p:spPr/>
        <p:txBody>
          <a:bodyPr/>
          <a:lstStyle/>
          <a:p>
            <a:r>
              <a:rPr lang="en-GB" dirty="0"/>
              <a:t>Research design: Explorative study</a:t>
            </a:r>
          </a:p>
        </p:txBody>
      </p:sp>
      <p:sp>
        <p:nvSpPr>
          <p:cNvPr id="3" name="Zástupný obsah 2">
            <a:extLst>
              <a:ext uri="{FF2B5EF4-FFF2-40B4-BE49-F238E27FC236}">
                <a16:creationId xmlns:a16="http://schemas.microsoft.com/office/drawing/2014/main" id="{514C63DD-4C3F-40F3-A681-ECFA771D1EBB}"/>
              </a:ext>
            </a:extLst>
          </p:cNvPr>
          <p:cNvSpPr>
            <a:spLocks noGrp="1"/>
          </p:cNvSpPr>
          <p:nvPr>
            <p:ph idx="1"/>
          </p:nvPr>
        </p:nvSpPr>
        <p:spPr>
          <a:xfrm>
            <a:off x="1069848" y="2121408"/>
            <a:ext cx="10058400" cy="3955542"/>
          </a:xfrm>
        </p:spPr>
        <p:txBody>
          <a:bodyPr/>
          <a:lstStyle/>
          <a:p>
            <a:r>
              <a:rPr lang="en-GB" dirty="0"/>
              <a:t>Exploration – a question or a phenomena in focus that hasn’t been </a:t>
            </a:r>
            <a:r>
              <a:rPr lang="en-GB" dirty="0" err="1"/>
              <a:t>exlplored</a:t>
            </a:r>
            <a:r>
              <a:rPr lang="en-GB" dirty="0"/>
              <a:t> in depth before</a:t>
            </a:r>
          </a:p>
          <a:p>
            <a:pPr marL="0" indent="0">
              <a:buNone/>
            </a:pPr>
            <a:endParaRPr lang="en-GB" dirty="0"/>
          </a:p>
          <a:p>
            <a:r>
              <a:rPr lang="en-GB" dirty="0"/>
              <a:t>Based on the identified gaps in the literature – addresses a good lit. review with identified gaps that justify the research rationale.</a:t>
            </a:r>
          </a:p>
          <a:p>
            <a:pPr marL="0" indent="0">
              <a:buNone/>
            </a:pPr>
            <a:endParaRPr lang="en-GB" dirty="0"/>
          </a:p>
          <a:p>
            <a:r>
              <a:rPr lang="en-GB" dirty="0"/>
              <a:t>Exploration is INDUCTIVE – looks at something we don’t have much knowledge about to date. </a:t>
            </a:r>
          </a:p>
        </p:txBody>
      </p:sp>
    </p:spTree>
    <p:extLst>
      <p:ext uri="{BB962C8B-B14F-4D97-AF65-F5344CB8AC3E}">
        <p14:creationId xmlns:p14="http://schemas.microsoft.com/office/powerpoint/2010/main" val="80904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F7F58C-7AAF-40CD-9D37-92AF174FD038}"/>
              </a:ext>
            </a:extLst>
          </p:cNvPr>
          <p:cNvSpPr>
            <a:spLocks noGrp="1"/>
          </p:cNvSpPr>
          <p:nvPr>
            <p:ph type="title"/>
          </p:nvPr>
        </p:nvSpPr>
        <p:spPr>
          <a:xfrm>
            <a:off x="1174020" y="0"/>
            <a:ext cx="10058400" cy="1043226"/>
          </a:xfrm>
        </p:spPr>
        <p:txBody>
          <a:bodyPr/>
          <a:lstStyle/>
          <a:p>
            <a:pPr algn="ctr"/>
            <a:r>
              <a:rPr lang="en-GB" dirty="0"/>
              <a:t>Sampling</a:t>
            </a:r>
          </a:p>
        </p:txBody>
      </p:sp>
      <p:sp>
        <p:nvSpPr>
          <p:cNvPr id="3" name="Zástupný obsah 2">
            <a:extLst>
              <a:ext uri="{FF2B5EF4-FFF2-40B4-BE49-F238E27FC236}">
                <a16:creationId xmlns:a16="http://schemas.microsoft.com/office/drawing/2014/main" id="{CDB95A51-DAF8-4CD8-89C9-0553008FA586}"/>
              </a:ext>
            </a:extLst>
          </p:cNvPr>
          <p:cNvSpPr>
            <a:spLocks noGrp="1"/>
          </p:cNvSpPr>
          <p:nvPr>
            <p:ph idx="1"/>
          </p:nvPr>
        </p:nvSpPr>
        <p:spPr>
          <a:xfrm>
            <a:off x="289367" y="1516283"/>
            <a:ext cx="11736729" cy="5220183"/>
          </a:xfrm>
        </p:spPr>
        <p:txBody>
          <a:bodyPr/>
          <a:lstStyle/>
          <a:p>
            <a:r>
              <a:rPr lang="en-GB" b="1" dirty="0"/>
              <a:t>Purposive sampling</a:t>
            </a:r>
            <a:r>
              <a:rPr lang="cs-CZ" b="1" dirty="0"/>
              <a:t>: </a:t>
            </a:r>
          </a:p>
          <a:p>
            <a:pPr>
              <a:buFontTx/>
              <a:buChar char="-"/>
            </a:pPr>
            <a:r>
              <a:rPr lang="cs-CZ" dirty="0" err="1"/>
              <a:t>Based</a:t>
            </a:r>
            <a:r>
              <a:rPr lang="cs-CZ" dirty="0"/>
              <a:t> on </a:t>
            </a:r>
            <a:r>
              <a:rPr lang="cs-CZ" dirty="0" err="1"/>
              <a:t>the</a:t>
            </a:r>
            <a:r>
              <a:rPr lang="cs-CZ" dirty="0"/>
              <a:t> </a:t>
            </a:r>
            <a:r>
              <a:rPr lang="cs-CZ" dirty="0" err="1"/>
              <a:t>aim</a:t>
            </a:r>
            <a:r>
              <a:rPr lang="cs-CZ" dirty="0"/>
              <a:t> and </a:t>
            </a:r>
            <a:r>
              <a:rPr lang="cs-CZ" dirty="0" err="1"/>
              <a:t>objectives</a:t>
            </a:r>
            <a:r>
              <a:rPr lang="cs-CZ" dirty="0"/>
              <a:t> </a:t>
            </a:r>
            <a:r>
              <a:rPr lang="cs-CZ" dirty="0" err="1"/>
              <a:t>of</a:t>
            </a:r>
            <a:r>
              <a:rPr lang="cs-CZ" dirty="0"/>
              <a:t> </a:t>
            </a:r>
            <a:r>
              <a:rPr lang="cs-CZ" dirty="0" err="1"/>
              <a:t>the</a:t>
            </a:r>
            <a:r>
              <a:rPr lang="cs-CZ" dirty="0"/>
              <a:t> study. </a:t>
            </a:r>
          </a:p>
          <a:p>
            <a:pPr>
              <a:buFontTx/>
              <a:buChar char="-"/>
            </a:pPr>
            <a:r>
              <a:rPr lang="cs-CZ" dirty="0" err="1"/>
              <a:t>Defines</a:t>
            </a:r>
            <a:r>
              <a:rPr lang="cs-CZ" dirty="0"/>
              <a:t> </a:t>
            </a:r>
            <a:r>
              <a:rPr lang="cs-CZ" dirty="0" err="1"/>
              <a:t>the</a:t>
            </a:r>
            <a:r>
              <a:rPr lang="cs-CZ" dirty="0"/>
              <a:t> </a:t>
            </a:r>
            <a:r>
              <a:rPr lang="cs-CZ" dirty="0" err="1"/>
              <a:t>group</a:t>
            </a:r>
            <a:r>
              <a:rPr lang="cs-CZ" dirty="0"/>
              <a:t> to </a:t>
            </a:r>
            <a:r>
              <a:rPr lang="cs-CZ" dirty="0" err="1"/>
              <a:t>explore</a:t>
            </a:r>
            <a:r>
              <a:rPr lang="cs-CZ" dirty="0"/>
              <a:t> </a:t>
            </a:r>
            <a:r>
              <a:rPr lang="cs-CZ" dirty="0" err="1"/>
              <a:t>that</a:t>
            </a:r>
            <a:r>
              <a:rPr lang="cs-CZ" dirty="0"/>
              <a:t> has </a:t>
            </a:r>
            <a:r>
              <a:rPr lang="cs-CZ" dirty="0" err="1"/>
              <a:t>an</a:t>
            </a:r>
            <a:r>
              <a:rPr lang="cs-CZ" dirty="0"/>
              <a:t> </a:t>
            </a:r>
            <a:r>
              <a:rPr lang="cs-CZ" dirty="0" err="1"/>
              <a:t>experience</a:t>
            </a:r>
            <a:r>
              <a:rPr lang="cs-CZ" dirty="0"/>
              <a:t>/</a:t>
            </a:r>
            <a:r>
              <a:rPr lang="cs-CZ" dirty="0" err="1"/>
              <a:t>something</a:t>
            </a:r>
            <a:r>
              <a:rPr lang="cs-CZ" dirty="0"/>
              <a:t> in research </a:t>
            </a:r>
            <a:r>
              <a:rPr lang="cs-CZ" dirty="0" err="1"/>
              <a:t>aim</a:t>
            </a:r>
            <a:r>
              <a:rPr lang="cs-CZ" dirty="0"/>
              <a:t> and </a:t>
            </a:r>
            <a:r>
              <a:rPr lang="cs-CZ" dirty="0" err="1"/>
              <a:t>objective</a:t>
            </a:r>
            <a:r>
              <a:rPr lang="cs-CZ" dirty="0"/>
              <a:t> in </a:t>
            </a:r>
            <a:r>
              <a:rPr lang="cs-CZ" dirty="0" err="1"/>
              <a:t>common</a:t>
            </a:r>
            <a:endParaRPr lang="cs-CZ" dirty="0"/>
          </a:p>
          <a:p>
            <a:pPr>
              <a:buFontTx/>
              <a:buChar char="-"/>
            </a:pPr>
            <a:r>
              <a:rPr lang="cs-CZ" dirty="0" err="1"/>
              <a:t>E.g</a:t>
            </a:r>
            <a:r>
              <a:rPr lang="cs-CZ" dirty="0"/>
              <a:t>. </a:t>
            </a:r>
            <a:r>
              <a:rPr lang="cs-CZ" dirty="0" err="1"/>
              <a:t>Teenagers</a:t>
            </a:r>
            <a:r>
              <a:rPr lang="cs-CZ" dirty="0"/>
              <a:t> </a:t>
            </a:r>
            <a:r>
              <a:rPr lang="cs-CZ" dirty="0" err="1"/>
              <a:t>with</a:t>
            </a:r>
            <a:r>
              <a:rPr lang="cs-CZ" dirty="0"/>
              <a:t> </a:t>
            </a:r>
            <a:r>
              <a:rPr lang="cs-CZ" dirty="0" err="1"/>
              <a:t>experience</a:t>
            </a:r>
            <a:r>
              <a:rPr lang="cs-CZ" dirty="0"/>
              <a:t> </a:t>
            </a:r>
            <a:r>
              <a:rPr lang="cs-CZ" dirty="0" err="1"/>
              <a:t>of</a:t>
            </a:r>
            <a:r>
              <a:rPr lang="cs-CZ" dirty="0"/>
              <a:t> </a:t>
            </a:r>
            <a:r>
              <a:rPr lang="cs-CZ" dirty="0" err="1"/>
              <a:t>xx</a:t>
            </a:r>
            <a:r>
              <a:rPr lang="cs-CZ" dirty="0"/>
              <a:t>, </a:t>
            </a:r>
            <a:r>
              <a:rPr lang="cs-CZ" dirty="0" err="1"/>
              <a:t>patients</a:t>
            </a:r>
            <a:r>
              <a:rPr lang="cs-CZ" dirty="0"/>
              <a:t> </a:t>
            </a:r>
            <a:r>
              <a:rPr lang="cs-CZ" dirty="0" err="1"/>
              <a:t>of</a:t>
            </a:r>
            <a:r>
              <a:rPr lang="cs-CZ" dirty="0"/>
              <a:t> </a:t>
            </a:r>
            <a:r>
              <a:rPr lang="cs-CZ" dirty="0" err="1"/>
              <a:t>xx</a:t>
            </a:r>
            <a:r>
              <a:rPr lang="cs-CZ" dirty="0"/>
              <a:t> </a:t>
            </a:r>
            <a:r>
              <a:rPr lang="cs-CZ" dirty="0" err="1"/>
              <a:t>with</a:t>
            </a:r>
            <a:r>
              <a:rPr lang="cs-CZ" dirty="0"/>
              <a:t> </a:t>
            </a:r>
            <a:r>
              <a:rPr lang="cs-CZ" dirty="0" err="1"/>
              <a:t>experience</a:t>
            </a:r>
            <a:r>
              <a:rPr lang="cs-CZ" dirty="0"/>
              <a:t> </a:t>
            </a:r>
            <a:r>
              <a:rPr lang="cs-CZ" dirty="0" err="1"/>
              <a:t>of</a:t>
            </a:r>
            <a:r>
              <a:rPr lang="cs-CZ" dirty="0"/>
              <a:t> </a:t>
            </a:r>
            <a:r>
              <a:rPr lang="cs-CZ" dirty="0" err="1"/>
              <a:t>health</a:t>
            </a:r>
            <a:r>
              <a:rPr lang="cs-CZ" dirty="0"/>
              <a:t> care (</a:t>
            </a:r>
            <a:r>
              <a:rPr lang="cs-CZ" dirty="0" err="1"/>
              <a:t>other</a:t>
            </a:r>
            <a:r>
              <a:rPr lang="cs-CZ" dirty="0"/>
              <a:t> </a:t>
            </a:r>
            <a:r>
              <a:rPr lang="cs-CZ" dirty="0" err="1"/>
              <a:t>given</a:t>
            </a:r>
            <a:r>
              <a:rPr lang="cs-CZ" dirty="0"/>
              <a:t> </a:t>
            </a:r>
            <a:r>
              <a:rPr lang="cs-CZ" dirty="0" err="1"/>
              <a:t>phenomena</a:t>
            </a:r>
            <a:r>
              <a:rPr lang="cs-CZ" dirty="0"/>
              <a:t>), LGB´T plus </a:t>
            </a:r>
            <a:r>
              <a:rPr lang="cs-CZ" dirty="0" err="1"/>
              <a:t>members</a:t>
            </a:r>
            <a:r>
              <a:rPr lang="cs-CZ" dirty="0"/>
              <a:t>´ </a:t>
            </a:r>
            <a:r>
              <a:rPr lang="cs-CZ" dirty="0" err="1"/>
              <a:t>attitudes</a:t>
            </a:r>
            <a:r>
              <a:rPr lang="cs-CZ" dirty="0"/>
              <a:t> to </a:t>
            </a:r>
            <a:r>
              <a:rPr lang="cs-CZ" dirty="0" err="1"/>
              <a:t>romantic</a:t>
            </a:r>
            <a:r>
              <a:rPr lang="cs-CZ" dirty="0"/>
              <a:t> </a:t>
            </a:r>
            <a:r>
              <a:rPr lang="cs-CZ" dirty="0" err="1"/>
              <a:t>relationships</a:t>
            </a:r>
            <a:r>
              <a:rPr lang="cs-CZ" dirty="0"/>
              <a:t>, </a:t>
            </a:r>
            <a:r>
              <a:rPr lang="cs-CZ" dirty="0" err="1"/>
              <a:t>participants</a:t>
            </a:r>
            <a:r>
              <a:rPr lang="cs-CZ" dirty="0"/>
              <a:t> </a:t>
            </a:r>
            <a:r>
              <a:rPr lang="cs-CZ" dirty="0" err="1"/>
              <a:t>of</a:t>
            </a:r>
            <a:r>
              <a:rPr lang="cs-CZ" dirty="0"/>
              <a:t> </a:t>
            </a:r>
            <a:r>
              <a:rPr lang="cs-CZ" dirty="0" err="1"/>
              <a:t>cult</a:t>
            </a:r>
            <a:r>
              <a:rPr lang="cs-CZ" dirty="0"/>
              <a:t> on </a:t>
            </a:r>
            <a:r>
              <a:rPr lang="cs-CZ" dirty="0" err="1"/>
              <a:t>their</a:t>
            </a:r>
            <a:r>
              <a:rPr lang="cs-CZ" dirty="0"/>
              <a:t> </a:t>
            </a:r>
            <a:r>
              <a:rPr lang="cs-CZ" dirty="0" err="1"/>
              <a:t>experinece</a:t>
            </a:r>
            <a:r>
              <a:rPr lang="cs-CZ" dirty="0"/>
              <a:t> </a:t>
            </a:r>
            <a:r>
              <a:rPr lang="cs-CZ" dirty="0" err="1"/>
              <a:t>with</a:t>
            </a:r>
            <a:r>
              <a:rPr lang="cs-CZ" dirty="0"/>
              <a:t> </a:t>
            </a:r>
            <a:r>
              <a:rPr lang="cs-CZ" dirty="0" err="1"/>
              <a:t>their</a:t>
            </a:r>
            <a:r>
              <a:rPr lang="cs-CZ" dirty="0"/>
              <a:t> </a:t>
            </a:r>
            <a:r>
              <a:rPr lang="cs-CZ" dirty="0" err="1"/>
              <a:t>membership</a:t>
            </a:r>
            <a:r>
              <a:rPr lang="cs-CZ" dirty="0"/>
              <a:t> in </a:t>
            </a:r>
            <a:r>
              <a:rPr lang="cs-CZ" dirty="0" err="1"/>
              <a:t>the</a:t>
            </a:r>
            <a:r>
              <a:rPr lang="cs-CZ" dirty="0"/>
              <a:t> </a:t>
            </a:r>
            <a:r>
              <a:rPr lang="cs-CZ" dirty="0" err="1"/>
              <a:t>cult</a:t>
            </a:r>
            <a:r>
              <a:rPr lang="cs-CZ" dirty="0"/>
              <a:t> </a:t>
            </a:r>
            <a:r>
              <a:rPr lang="cs-CZ" dirty="0" err="1"/>
              <a:t>group</a:t>
            </a:r>
            <a:r>
              <a:rPr lang="cs-CZ" dirty="0"/>
              <a:t> </a:t>
            </a:r>
            <a:r>
              <a:rPr lang="cs-CZ" dirty="0" err="1"/>
              <a:t>etc</a:t>
            </a:r>
            <a:r>
              <a:rPr lang="cs-CZ" dirty="0"/>
              <a:t>…..</a:t>
            </a:r>
          </a:p>
          <a:p>
            <a:endParaRPr lang="en-GB" dirty="0"/>
          </a:p>
          <a:p>
            <a:r>
              <a:rPr lang="en-GB" b="1" dirty="0"/>
              <a:t>Snowball sampling</a:t>
            </a:r>
            <a:r>
              <a:rPr lang="cs-CZ" b="1" dirty="0"/>
              <a:t>: </a:t>
            </a:r>
          </a:p>
          <a:p>
            <a:pPr marL="0" indent="0">
              <a:buNone/>
            </a:pPr>
            <a:r>
              <a:rPr lang="cs-CZ" b="1" dirty="0"/>
              <a:t>- </a:t>
            </a:r>
            <a:r>
              <a:rPr lang="cs-CZ" dirty="0" err="1"/>
              <a:t>Respondents</a:t>
            </a:r>
            <a:r>
              <a:rPr lang="cs-CZ" dirty="0"/>
              <a:t> </a:t>
            </a:r>
            <a:r>
              <a:rPr lang="cs-CZ" dirty="0" err="1"/>
              <a:t>recommended</a:t>
            </a:r>
            <a:r>
              <a:rPr lang="cs-CZ" dirty="0"/>
              <a:t> to </a:t>
            </a:r>
            <a:r>
              <a:rPr lang="cs-CZ" dirty="0" err="1"/>
              <a:t>the</a:t>
            </a:r>
            <a:r>
              <a:rPr lang="cs-CZ" dirty="0"/>
              <a:t> </a:t>
            </a:r>
            <a:r>
              <a:rPr lang="cs-CZ" dirty="0" err="1"/>
              <a:t>researcher</a:t>
            </a:r>
            <a:r>
              <a:rPr lang="cs-CZ" dirty="0"/>
              <a:t> </a:t>
            </a:r>
            <a:r>
              <a:rPr lang="cs-CZ" dirty="0" err="1"/>
              <a:t>from</a:t>
            </a:r>
            <a:r>
              <a:rPr lang="cs-CZ" dirty="0"/>
              <a:t> </a:t>
            </a:r>
            <a:r>
              <a:rPr lang="cs-CZ" dirty="0" err="1"/>
              <a:t>the</a:t>
            </a:r>
            <a:r>
              <a:rPr lang="cs-CZ" dirty="0"/>
              <a:t> </a:t>
            </a:r>
            <a:r>
              <a:rPr lang="cs-CZ" dirty="0" err="1"/>
              <a:t>social</a:t>
            </a:r>
            <a:r>
              <a:rPr lang="cs-CZ" dirty="0"/>
              <a:t> </a:t>
            </a:r>
            <a:r>
              <a:rPr lang="cs-CZ" dirty="0" err="1"/>
              <a:t>networks</a:t>
            </a:r>
            <a:r>
              <a:rPr lang="cs-CZ" dirty="0"/>
              <a:t> </a:t>
            </a:r>
            <a:r>
              <a:rPr lang="cs-CZ" dirty="0" err="1"/>
              <a:t>of</a:t>
            </a:r>
            <a:r>
              <a:rPr lang="cs-CZ" dirty="0"/>
              <a:t> </a:t>
            </a:r>
            <a:r>
              <a:rPr lang="cs-CZ" dirty="0" err="1"/>
              <a:t>the</a:t>
            </a:r>
            <a:r>
              <a:rPr lang="cs-CZ" dirty="0"/>
              <a:t> </a:t>
            </a:r>
            <a:r>
              <a:rPr lang="cs-CZ" dirty="0" err="1"/>
              <a:t>previous</a:t>
            </a:r>
            <a:r>
              <a:rPr lang="cs-CZ" dirty="0"/>
              <a:t> </a:t>
            </a:r>
            <a:r>
              <a:rPr lang="cs-CZ" dirty="0" err="1"/>
              <a:t>respondents</a:t>
            </a:r>
            <a:endParaRPr lang="cs-CZ" dirty="0"/>
          </a:p>
          <a:p>
            <a:endParaRPr lang="en-GB" dirty="0"/>
          </a:p>
        </p:txBody>
      </p:sp>
    </p:spTree>
    <p:extLst>
      <p:ext uri="{BB962C8B-B14F-4D97-AF65-F5344CB8AC3E}">
        <p14:creationId xmlns:p14="http://schemas.microsoft.com/office/powerpoint/2010/main" val="1279455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DD7269-DDBB-402D-9486-AF258FB77892}"/>
              </a:ext>
            </a:extLst>
          </p:cNvPr>
          <p:cNvSpPr>
            <a:spLocks noGrp="1"/>
          </p:cNvSpPr>
          <p:nvPr>
            <p:ph type="title"/>
          </p:nvPr>
        </p:nvSpPr>
        <p:spPr/>
        <p:txBody>
          <a:bodyPr/>
          <a:lstStyle/>
          <a:p>
            <a:pPr algn="ctr"/>
            <a:r>
              <a:rPr lang="en-GB" dirty="0"/>
              <a:t>Data collection methods</a:t>
            </a:r>
          </a:p>
        </p:txBody>
      </p:sp>
      <p:sp>
        <p:nvSpPr>
          <p:cNvPr id="3" name="Zástupný obsah 2">
            <a:extLst>
              <a:ext uri="{FF2B5EF4-FFF2-40B4-BE49-F238E27FC236}">
                <a16:creationId xmlns:a16="http://schemas.microsoft.com/office/drawing/2014/main" id="{3BADD340-8386-42F9-A3C9-F51C689A10FB}"/>
              </a:ext>
            </a:extLst>
          </p:cNvPr>
          <p:cNvSpPr>
            <a:spLocks noGrp="1"/>
          </p:cNvSpPr>
          <p:nvPr>
            <p:ph idx="1"/>
          </p:nvPr>
        </p:nvSpPr>
        <p:spPr/>
        <p:txBody>
          <a:bodyPr/>
          <a:lstStyle/>
          <a:p>
            <a:r>
              <a:rPr lang="en-GB" b="1" dirty="0"/>
              <a:t>Interviews</a:t>
            </a:r>
          </a:p>
          <a:p>
            <a:r>
              <a:rPr lang="en-GB" dirty="0"/>
              <a:t>Observation</a:t>
            </a:r>
          </a:p>
          <a:p>
            <a:r>
              <a:rPr lang="en-GB" dirty="0"/>
              <a:t>Discourse analysis</a:t>
            </a:r>
          </a:p>
          <a:p>
            <a:r>
              <a:rPr lang="en-GB" dirty="0"/>
              <a:t>Participatory methods</a:t>
            </a:r>
          </a:p>
        </p:txBody>
      </p:sp>
    </p:spTree>
    <p:extLst>
      <p:ext uri="{BB962C8B-B14F-4D97-AF65-F5344CB8AC3E}">
        <p14:creationId xmlns:p14="http://schemas.microsoft.com/office/powerpoint/2010/main" val="1515925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AB8A4-DA36-4223-9BA2-801791A05CFC}"/>
              </a:ext>
            </a:extLst>
          </p:cNvPr>
          <p:cNvSpPr>
            <a:spLocks noGrp="1"/>
          </p:cNvSpPr>
          <p:nvPr>
            <p:ph type="title"/>
          </p:nvPr>
        </p:nvSpPr>
        <p:spPr/>
        <p:txBody>
          <a:bodyPr/>
          <a:lstStyle/>
          <a:p>
            <a:pPr algn="ctr"/>
            <a:r>
              <a:rPr lang="en-GB" dirty="0"/>
              <a:t>Interviews</a:t>
            </a:r>
          </a:p>
        </p:txBody>
      </p:sp>
      <p:sp>
        <p:nvSpPr>
          <p:cNvPr id="3" name="Zástupný obsah 2">
            <a:extLst>
              <a:ext uri="{FF2B5EF4-FFF2-40B4-BE49-F238E27FC236}">
                <a16:creationId xmlns:a16="http://schemas.microsoft.com/office/drawing/2014/main" id="{E7CEF349-70F5-41D3-9088-60AF7888DA78}"/>
              </a:ext>
            </a:extLst>
          </p:cNvPr>
          <p:cNvSpPr>
            <a:spLocks noGrp="1"/>
          </p:cNvSpPr>
          <p:nvPr>
            <p:ph idx="1"/>
          </p:nvPr>
        </p:nvSpPr>
        <p:spPr/>
        <p:txBody>
          <a:bodyPr/>
          <a:lstStyle/>
          <a:p>
            <a:r>
              <a:rPr lang="en-GB" dirty="0"/>
              <a:t>Focus groups – group interviews</a:t>
            </a:r>
          </a:p>
          <a:p>
            <a:r>
              <a:rPr lang="en-GB" dirty="0"/>
              <a:t>Structured</a:t>
            </a:r>
          </a:p>
          <a:p>
            <a:r>
              <a:rPr lang="en-GB" dirty="0"/>
              <a:t>Semi-structured </a:t>
            </a:r>
          </a:p>
          <a:p>
            <a:r>
              <a:rPr lang="en-GB" dirty="0"/>
              <a:t>Unstructured</a:t>
            </a:r>
          </a:p>
        </p:txBody>
      </p:sp>
    </p:spTree>
    <p:extLst>
      <p:ext uri="{BB962C8B-B14F-4D97-AF65-F5344CB8AC3E}">
        <p14:creationId xmlns:p14="http://schemas.microsoft.com/office/powerpoint/2010/main" val="1185457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44DF81-19F3-4CA0-9539-9A4297270CFC}"/>
              </a:ext>
            </a:extLst>
          </p:cNvPr>
          <p:cNvSpPr>
            <a:spLocks noGrp="1"/>
          </p:cNvSpPr>
          <p:nvPr>
            <p:ph type="title"/>
          </p:nvPr>
        </p:nvSpPr>
        <p:spPr>
          <a:xfrm>
            <a:off x="1066800" y="10633"/>
            <a:ext cx="10058400" cy="738112"/>
          </a:xfrm>
        </p:spPr>
        <p:txBody>
          <a:bodyPr>
            <a:normAutofit fontScale="90000"/>
          </a:bodyPr>
          <a:lstStyle/>
          <a:p>
            <a:pPr algn="ctr"/>
            <a:r>
              <a:rPr lang="en-GB" dirty="0"/>
              <a:t>Structured interviews</a:t>
            </a:r>
          </a:p>
        </p:txBody>
      </p:sp>
      <p:sp>
        <p:nvSpPr>
          <p:cNvPr id="3" name="Zástupný obsah 2">
            <a:extLst>
              <a:ext uri="{FF2B5EF4-FFF2-40B4-BE49-F238E27FC236}">
                <a16:creationId xmlns:a16="http://schemas.microsoft.com/office/drawing/2014/main" id="{49FDCA06-0DBD-400A-97FB-A9E2EBCAA3DF}"/>
              </a:ext>
            </a:extLst>
          </p:cNvPr>
          <p:cNvSpPr>
            <a:spLocks noGrp="1"/>
          </p:cNvSpPr>
          <p:nvPr>
            <p:ph idx="1"/>
          </p:nvPr>
        </p:nvSpPr>
        <p:spPr>
          <a:xfrm>
            <a:off x="382771" y="1031358"/>
            <a:ext cx="11057861" cy="5263116"/>
          </a:xfrm>
        </p:spPr>
        <p:txBody>
          <a:bodyPr>
            <a:normAutofit/>
          </a:bodyPr>
          <a:lstStyle/>
          <a:p>
            <a:r>
              <a:rPr lang="cs-CZ" sz="2400" b="1" dirty="0" err="1"/>
              <a:t>Quantitative</a:t>
            </a:r>
            <a:r>
              <a:rPr lang="cs-CZ" sz="2400" dirty="0"/>
              <a:t> research </a:t>
            </a:r>
            <a:r>
              <a:rPr lang="cs-CZ" sz="2400" dirty="0" err="1"/>
              <a:t>designs</a:t>
            </a:r>
            <a:endParaRPr lang="cs-CZ" sz="2400" dirty="0"/>
          </a:p>
          <a:p>
            <a:r>
              <a:rPr lang="cs-CZ" sz="2400" dirty="0" err="1"/>
              <a:t>Heavily</a:t>
            </a:r>
            <a:r>
              <a:rPr lang="cs-CZ" sz="2400" dirty="0"/>
              <a:t> </a:t>
            </a:r>
            <a:r>
              <a:rPr lang="cs-CZ" sz="2400" dirty="0" err="1"/>
              <a:t>structured</a:t>
            </a:r>
            <a:endParaRPr lang="cs-CZ" sz="2400" dirty="0"/>
          </a:p>
          <a:p>
            <a:r>
              <a:rPr lang="cs-CZ" sz="2400" dirty="0" err="1"/>
              <a:t>Based</a:t>
            </a:r>
            <a:r>
              <a:rPr lang="cs-CZ" sz="2400" dirty="0"/>
              <a:t> in </a:t>
            </a:r>
            <a:r>
              <a:rPr lang="cs-CZ" sz="2400" dirty="0" err="1"/>
              <a:t>theory</a:t>
            </a:r>
            <a:r>
              <a:rPr lang="cs-CZ" sz="2400" dirty="0"/>
              <a:t> – </a:t>
            </a:r>
            <a:r>
              <a:rPr lang="cs-CZ" sz="2400" b="1" dirty="0" err="1"/>
              <a:t>deductive</a:t>
            </a:r>
            <a:endParaRPr lang="cs-CZ" sz="2400" b="1" dirty="0"/>
          </a:p>
          <a:p>
            <a:r>
              <a:rPr lang="cs-CZ" sz="2400" dirty="0" err="1"/>
              <a:t>Detailed</a:t>
            </a:r>
            <a:r>
              <a:rPr lang="cs-CZ" sz="2400" dirty="0"/>
              <a:t> </a:t>
            </a:r>
            <a:r>
              <a:rPr lang="cs-CZ" sz="2400" dirty="0" err="1"/>
              <a:t>questions</a:t>
            </a:r>
            <a:r>
              <a:rPr lang="cs-CZ" sz="2400" dirty="0"/>
              <a:t>, not much </a:t>
            </a:r>
            <a:r>
              <a:rPr lang="cs-CZ" sz="2400" dirty="0" err="1"/>
              <a:t>space</a:t>
            </a:r>
            <a:r>
              <a:rPr lang="cs-CZ" sz="2400" dirty="0"/>
              <a:t> </a:t>
            </a:r>
            <a:r>
              <a:rPr lang="cs-CZ" sz="2400" dirty="0" err="1"/>
              <a:t>for</a:t>
            </a:r>
            <a:r>
              <a:rPr lang="cs-CZ" sz="2400" dirty="0"/>
              <a:t> </a:t>
            </a:r>
            <a:r>
              <a:rPr lang="cs-CZ" sz="2400" dirty="0" err="1"/>
              <a:t>the</a:t>
            </a:r>
            <a:r>
              <a:rPr lang="cs-CZ" sz="2400" dirty="0"/>
              <a:t> </a:t>
            </a:r>
            <a:r>
              <a:rPr lang="cs-CZ" sz="2400" dirty="0" err="1"/>
              <a:t>interviewee´s</a:t>
            </a:r>
            <a:r>
              <a:rPr lang="cs-CZ" sz="2400" dirty="0"/>
              <a:t> narrative, </a:t>
            </a:r>
            <a:r>
              <a:rPr lang="cs-CZ" sz="2400" dirty="0" err="1"/>
              <a:t>experience</a:t>
            </a:r>
            <a:r>
              <a:rPr lang="cs-CZ" sz="2400" dirty="0"/>
              <a:t>, </a:t>
            </a:r>
            <a:r>
              <a:rPr lang="cs-CZ" sz="2400" dirty="0" err="1"/>
              <a:t>expression</a:t>
            </a:r>
            <a:endParaRPr lang="cs-CZ" sz="2400" dirty="0"/>
          </a:p>
          <a:p>
            <a:r>
              <a:rPr lang="cs-CZ" sz="2400" b="1" dirty="0"/>
              <a:t>To test </a:t>
            </a:r>
            <a:r>
              <a:rPr lang="en-GB" sz="2400" b="1" dirty="0"/>
              <a:t>a </a:t>
            </a:r>
            <a:r>
              <a:rPr lang="cs-CZ" sz="2400" b="1" dirty="0" err="1"/>
              <a:t>theory</a:t>
            </a:r>
            <a:endParaRPr lang="cs-CZ" sz="2400" b="1" dirty="0"/>
          </a:p>
          <a:p>
            <a:r>
              <a:rPr lang="cs-CZ" sz="2400" dirty="0" err="1"/>
              <a:t>Asking</a:t>
            </a:r>
            <a:r>
              <a:rPr lang="cs-CZ" sz="2400" dirty="0"/>
              <a:t> </a:t>
            </a:r>
            <a:r>
              <a:rPr lang="en-GB" sz="2400" dirty="0"/>
              <a:t>strictly </a:t>
            </a:r>
            <a:r>
              <a:rPr lang="cs-CZ" sz="2400" dirty="0" err="1"/>
              <a:t>same</a:t>
            </a:r>
            <a:r>
              <a:rPr lang="cs-CZ" sz="2400" dirty="0"/>
              <a:t> </a:t>
            </a:r>
            <a:r>
              <a:rPr lang="cs-CZ" sz="2400" dirty="0" err="1"/>
              <a:t>questions</a:t>
            </a:r>
            <a:r>
              <a:rPr lang="en-GB" sz="2400" dirty="0"/>
              <a:t> in the same order</a:t>
            </a:r>
            <a:r>
              <a:rPr lang="cs-CZ" sz="2400" dirty="0"/>
              <a:t> to </a:t>
            </a:r>
            <a:r>
              <a:rPr lang="cs-CZ" sz="2400" dirty="0" err="1"/>
              <a:t>all</a:t>
            </a:r>
            <a:r>
              <a:rPr lang="cs-CZ" sz="2400" dirty="0"/>
              <a:t> </a:t>
            </a:r>
            <a:r>
              <a:rPr lang="cs-CZ" sz="2400" dirty="0" err="1"/>
              <a:t>participants</a:t>
            </a:r>
            <a:r>
              <a:rPr lang="cs-CZ" sz="2400" dirty="0"/>
              <a:t> </a:t>
            </a:r>
            <a:r>
              <a:rPr lang="en-GB" sz="2400" dirty="0"/>
              <a:t>(many) </a:t>
            </a:r>
            <a:r>
              <a:rPr lang="cs-CZ" sz="2400" dirty="0" err="1"/>
              <a:t>for</a:t>
            </a:r>
            <a:r>
              <a:rPr lang="cs-CZ" sz="2400" dirty="0"/>
              <a:t> </a:t>
            </a:r>
            <a:r>
              <a:rPr lang="cs-CZ" sz="2400" dirty="0" err="1"/>
              <a:t>clear</a:t>
            </a:r>
            <a:r>
              <a:rPr lang="cs-CZ" sz="2400" dirty="0"/>
              <a:t> </a:t>
            </a:r>
            <a:r>
              <a:rPr lang="cs-CZ" sz="2400" dirty="0" err="1"/>
              <a:t>comparison</a:t>
            </a:r>
            <a:r>
              <a:rPr lang="cs-CZ" sz="2400" dirty="0"/>
              <a:t> in </a:t>
            </a:r>
            <a:r>
              <a:rPr lang="cs-CZ" sz="2400" dirty="0" err="1"/>
              <a:t>given</a:t>
            </a:r>
            <a:r>
              <a:rPr lang="cs-CZ" sz="2400" dirty="0"/>
              <a:t> </a:t>
            </a:r>
            <a:r>
              <a:rPr lang="cs-CZ" sz="2400" dirty="0" err="1"/>
              <a:t>focus</a:t>
            </a:r>
            <a:r>
              <a:rPr lang="cs-CZ" sz="2400" dirty="0"/>
              <a:t>/</a:t>
            </a:r>
            <a:r>
              <a:rPr lang="cs-CZ" sz="2400" dirty="0" err="1"/>
              <a:t>factors</a:t>
            </a:r>
            <a:endParaRPr lang="cs-CZ" sz="2400" dirty="0"/>
          </a:p>
          <a:p>
            <a:r>
              <a:rPr lang="cs-CZ" sz="2400" dirty="0" err="1"/>
              <a:t>E.g</a:t>
            </a:r>
            <a:r>
              <a:rPr lang="cs-CZ" sz="2400" dirty="0"/>
              <a:t>. BDTJ – </a:t>
            </a:r>
            <a:r>
              <a:rPr lang="cs-CZ" sz="2400" dirty="0" err="1"/>
              <a:t>Batery</a:t>
            </a:r>
            <a:r>
              <a:rPr lang="cs-CZ" sz="2400" dirty="0"/>
              <a:t> </a:t>
            </a:r>
            <a:r>
              <a:rPr lang="cs-CZ" sz="2400" dirty="0" err="1"/>
              <a:t>of</a:t>
            </a:r>
            <a:r>
              <a:rPr lang="cs-CZ" sz="2400" dirty="0"/>
              <a:t> </a:t>
            </a:r>
            <a:r>
              <a:rPr lang="cs-CZ" sz="2400" dirty="0" err="1"/>
              <a:t>diagnistic</a:t>
            </a:r>
            <a:r>
              <a:rPr lang="cs-CZ" sz="2400" dirty="0"/>
              <a:t> </a:t>
            </a:r>
            <a:r>
              <a:rPr lang="cs-CZ" sz="2400" dirty="0" err="1"/>
              <a:t>language</a:t>
            </a:r>
            <a:r>
              <a:rPr lang="cs-CZ" sz="2400" dirty="0"/>
              <a:t> </a:t>
            </a:r>
            <a:r>
              <a:rPr lang="cs-CZ" sz="2400" dirty="0" err="1"/>
              <a:t>tests</a:t>
            </a:r>
            <a:r>
              <a:rPr lang="cs-CZ" sz="2400" dirty="0"/>
              <a:t> (Development </a:t>
            </a:r>
            <a:r>
              <a:rPr lang="cs-CZ" sz="2400" dirty="0" err="1"/>
              <a:t>of</a:t>
            </a:r>
            <a:r>
              <a:rPr lang="cs-CZ" sz="2400" dirty="0"/>
              <a:t> </a:t>
            </a:r>
            <a:r>
              <a:rPr lang="cs-CZ" sz="2400" dirty="0" err="1"/>
              <a:t>Psychological</a:t>
            </a:r>
            <a:r>
              <a:rPr lang="cs-CZ" sz="2400" dirty="0"/>
              <a:t> </a:t>
            </a:r>
            <a:r>
              <a:rPr lang="cs-CZ" sz="2400" dirty="0" err="1"/>
              <a:t>psychotests</a:t>
            </a:r>
            <a:r>
              <a:rPr lang="cs-CZ" sz="2400" dirty="0"/>
              <a:t> in </a:t>
            </a:r>
            <a:r>
              <a:rPr lang="cs-CZ" sz="2400" dirty="0" err="1"/>
              <a:t>language</a:t>
            </a:r>
            <a:r>
              <a:rPr lang="cs-CZ" sz="2400" dirty="0"/>
              <a:t> </a:t>
            </a:r>
            <a:r>
              <a:rPr lang="cs-CZ" sz="2400" dirty="0" err="1"/>
              <a:t>skills</a:t>
            </a:r>
            <a:r>
              <a:rPr lang="cs-CZ" sz="2400" dirty="0"/>
              <a:t> in </a:t>
            </a:r>
            <a:r>
              <a:rPr lang="cs-CZ" sz="2400" dirty="0" err="1"/>
              <a:t>children</a:t>
            </a:r>
            <a:r>
              <a:rPr lang="cs-CZ" sz="2400" dirty="0"/>
              <a:t>)</a:t>
            </a:r>
            <a:endParaRPr lang="en-GB" sz="2400" dirty="0"/>
          </a:p>
        </p:txBody>
      </p:sp>
    </p:spTree>
    <p:extLst>
      <p:ext uri="{BB962C8B-B14F-4D97-AF65-F5344CB8AC3E}">
        <p14:creationId xmlns:p14="http://schemas.microsoft.com/office/powerpoint/2010/main" val="1873227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2E551-DD3A-405C-9BF6-4186F3E250AE}"/>
              </a:ext>
            </a:extLst>
          </p:cNvPr>
          <p:cNvSpPr>
            <a:spLocks noGrp="1"/>
          </p:cNvSpPr>
          <p:nvPr>
            <p:ph type="title"/>
          </p:nvPr>
        </p:nvSpPr>
        <p:spPr>
          <a:xfrm>
            <a:off x="1066800" y="2284857"/>
            <a:ext cx="10058400" cy="1609344"/>
          </a:xfrm>
        </p:spPr>
        <p:txBody>
          <a:bodyPr/>
          <a:lstStyle/>
          <a:p>
            <a:pPr algn="ctr"/>
            <a:r>
              <a:rPr lang="en-GB" dirty="0"/>
              <a:t>Coffee Break 10 mins</a:t>
            </a:r>
          </a:p>
        </p:txBody>
      </p:sp>
    </p:spTree>
    <p:extLst>
      <p:ext uri="{BB962C8B-B14F-4D97-AF65-F5344CB8AC3E}">
        <p14:creationId xmlns:p14="http://schemas.microsoft.com/office/powerpoint/2010/main" val="306249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80B69-5ACF-4616-B109-B51BAE6C6C3D}"/>
              </a:ext>
            </a:extLst>
          </p:cNvPr>
          <p:cNvSpPr>
            <a:spLocks noGrp="1"/>
          </p:cNvSpPr>
          <p:nvPr>
            <p:ph type="title"/>
          </p:nvPr>
        </p:nvSpPr>
        <p:spPr>
          <a:xfrm>
            <a:off x="1069848" y="137391"/>
            <a:ext cx="10058400" cy="834882"/>
          </a:xfrm>
        </p:spPr>
        <p:txBody>
          <a:bodyPr/>
          <a:lstStyle/>
          <a:p>
            <a:pPr algn="ctr"/>
            <a:r>
              <a:rPr lang="en-GB" dirty="0"/>
              <a:t>Semi-Structured interviews</a:t>
            </a:r>
          </a:p>
        </p:txBody>
      </p:sp>
      <p:sp>
        <p:nvSpPr>
          <p:cNvPr id="3" name="Zástupný obsah 2">
            <a:extLst>
              <a:ext uri="{FF2B5EF4-FFF2-40B4-BE49-F238E27FC236}">
                <a16:creationId xmlns:a16="http://schemas.microsoft.com/office/drawing/2014/main" id="{3EE9A69A-A502-45BB-ABDC-DF650F9FD76B}"/>
              </a:ext>
            </a:extLst>
          </p:cNvPr>
          <p:cNvSpPr>
            <a:spLocks noGrp="1"/>
          </p:cNvSpPr>
          <p:nvPr>
            <p:ph idx="1"/>
          </p:nvPr>
        </p:nvSpPr>
        <p:spPr>
          <a:xfrm>
            <a:off x="984787" y="972273"/>
            <a:ext cx="10923678" cy="5748336"/>
          </a:xfrm>
        </p:spPr>
        <p:txBody>
          <a:bodyPr>
            <a:normAutofit fontScale="92500" lnSpcReduction="10000"/>
          </a:bodyPr>
          <a:lstStyle/>
          <a:p>
            <a:r>
              <a:rPr lang="en-GB" dirty="0"/>
              <a:t>Partly structured based on:</a:t>
            </a:r>
          </a:p>
          <a:p>
            <a:r>
              <a:rPr lang="en-GB" dirty="0"/>
              <a:t>Questions, </a:t>
            </a:r>
          </a:p>
          <a:p>
            <a:r>
              <a:rPr lang="en-GB" dirty="0"/>
              <a:t>Themes,</a:t>
            </a:r>
          </a:p>
          <a:p>
            <a:r>
              <a:rPr lang="en-GB" dirty="0"/>
              <a:t>Literature gaps – themes</a:t>
            </a:r>
          </a:p>
          <a:p>
            <a:r>
              <a:rPr lang="en-GB" dirty="0"/>
              <a:t>Vary in the level of structure and level of the space for the research respondent provided for their expression </a:t>
            </a:r>
          </a:p>
          <a:p>
            <a:r>
              <a:rPr lang="en-GB" dirty="0"/>
              <a:t>Questions – the more questions, the more structure and less authentic experience is derived from the interview</a:t>
            </a:r>
          </a:p>
          <a:p>
            <a:r>
              <a:rPr lang="en-GB" dirty="0"/>
              <a:t>Themes – you have your own structure based on the knowledge of literature. Leaving the respondent to talk and listening to the themes that are being covered</a:t>
            </a:r>
          </a:p>
          <a:p>
            <a:r>
              <a:rPr lang="en-GB" dirty="0"/>
              <a:t>-&gt; Rich data describing one’s subjective experiences with the given phenomena. Less leading, more authentic. More work in analysis</a:t>
            </a:r>
          </a:p>
          <a:p>
            <a:r>
              <a:rPr lang="en-GB" b="1" dirty="0"/>
              <a:t>Meaning of the data and the order is seeked in analysis</a:t>
            </a:r>
            <a:r>
              <a:rPr lang="en-GB" dirty="0"/>
              <a:t>.  </a:t>
            </a:r>
          </a:p>
          <a:p>
            <a:r>
              <a:rPr lang="en-GB" dirty="0"/>
              <a:t>Excellent knowledge of the literature review is needed for less structured interviews to make it meaningful as a result of the process</a:t>
            </a:r>
          </a:p>
          <a:p>
            <a:r>
              <a:rPr lang="en-GB" dirty="0"/>
              <a:t>Interpretation of meaning based on your literature/background philosophy/approach to the data – need to be acknowledged in the Methods chapter.</a:t>
            </a:r>
          </a:p>
          <a:p>
            <a:endParaRPr lang="en-GB" dirty="0"/>
          </a:p>
        </p:txBody>
      </p:sp>
    </p:spTree>
    <p:extLst>
      <p:ext uri="{BB962C8B-B14F-4D97-AF65-F5344CB8AC3E}">
        <p14:creationId xmlns:p14="http://schemas.microsoft.com/office/powerpoint/2010/main" val="111923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39A76E-23AD-42AA-A0CF-BC3056B0A3F8}"/>
              </a:ext>
            </a:extLst>
          </p:cNvPr>
          <p:cNvSpPr>
            <a:spLocks noGrp="1"/>
          </p:cNvSpPr>
          <p:nvPr>
            <p:ph type="title"/>
          </p:nvPr>
        </p:nvSpPr>
        <p:spPr>
          <a:xfrm>
            <a:off x="1863523" y="0"/>
            <a:ext cx="8414795" cy="869606"/>
          </a:xfrm>
        </p:spPr>
        <p:txBody>
          <a:bodyPr>
            <a:normAutofit/>
          </a:bodyPr>
          <a:lstStyle/>
          <a:p>
            <a:pPr algn="ctr"/>
            <a:r>
              <a:rPr lang="en-GB" dirty="0"/>
              <a:t>!!! S. </a:t>
            </a:r>
            <a:r>
              <a:rPr lang="en-GB" dirty="0" err="1"/>
              <a:t>Kvale</a:t>
            </a:r>
            <a:r>
              <a:rPr lang="en-GB" dirty="0"/>
              <a:t>: </a:t>
            </a:r>
            <a:r>
              <a:rPr lang="en-GB" dirty="0" err="1"/>
              <a:t>InterViews</a:t>
            </a:r>
            <a:r>
              <a:rPr lang="en-GB" dirty="0"/>
              <a:t> </a:t>
            </a:r>
            <a:r>
              <a:rPr lang="cs-CZ" dirty="0"/>
              <a:t>!!!</a:t>
            </a:r>
            <a:endParaRPr lang="en-GB" dirty="0"/>
          </a:p>
        </p:txBody>
      </p:sp>
      <p:sp>
        <p:nvSpPr>
          <p:cNvPr id="3" name="Zástupný obsah 2">
            <a:extLst>
              <a:ext uri="{FF2B5EF4-FFF2-40B4-BE49-F238E27FC236}">
                <a16:creationId xmlns:a16="http://schemas.microsoft.com/office/drawing/2014/main" id="{3F43572E-FCD3-4888-9FEF-DCAA55BC0176}"/>
              </a:ext>
            </a:extLst>
          </p:cNvPr>
          <p:cNvSpPr>
            <a:spLocks noGrp="1"/>
          </p:cNvSpPr>
          <p:nvPr>
            <p:ph idx="1"/>
          </p:nvPr>
        </p:nvSpPr>
        <p:spPr>
          <a:xfrm>
            <a:off x="266217" y="869607"/>
            <a:ext cx="11759879" cy="5866860"/>
          </a:xfrm>
        </p:spPr>
        <p:txBody>
          <a:bodyPr>
            <a:normAutofit fontScale="92500" lnSpcReduction="20000"/>
          </a:bodyPr>
          <a:lstStyle/>
          <a:p>
            <a:pPr algn="l"/>
            <a:r>
              <a:rPr lang="en-GB" sz="2800" dirty="0">
                <a:latin typeface="Cambria" panose="02040503050406030204" pitchFamily="18" charset="0"/>
              </a:rPr>
              <a:t>P</a:t>
            </a:r>
            <a:r>
              <a:rPr lang="en-GB" sz="2800" b="0" i="0" u="none" strike="noStrike" baseline="0" dirty="0">
                <a:latin typeface="Cambria" panose="02040503050406030204" pitchFamily="18" charset="0"/>
              </a:rPr>
              <a:t>henomenological approach to interviewing </a:t>
            </a:r>
          </a:p>
          <a:p>
            <a:pPr algn="l"/>
            <a:r>
              <a:rPr lang="en-GB" sz="2800" b="0" i="0" u="none" strike="noStrike" baseline="0" dirty="0" err="1">
                <a:latin typeface="Cambria" panose="02040503050406030204" pitchFamily="18" charset="0"/>
              </a:rPr>
              <a:t>Kvale</a:t>
            </a:r>
            <a:r>
              <a:rPr lang="en-GB" sz="2800" b="0" i="0" u="none" strike="noStrike" baseline="0" dirty="0">
                <a:latin typeface="Cambria" panose="02040503050406030204" pitchFamily="18" charset="0"/>
              </a:rPr>
              <a:t> views the interview as facilitating empathetic access to the world of the interviewee (</a:t>
            </a:r>
            <a:r>
              <a:rPr lang="en-GB" sz="2800" b="0" i="0" u="none" strike="noStrike" baseline="0" dirty="0" err="1">
                <a:latin typeface="Cambria" panose="02040503050406030204" pitchFamily="18" charset="0"/>
              </a:rPr>
              <a:t>Kvale</a:t>
            </a:r>
            <a:r>
              <a:rPr lang="en-GB" sz="2800" b="0" i="0" u="none" strike="noStrike" baseline="0" dirty="0">
                <a:latin typeface="Cambria" panose="02040503050406030204" pitchFamily="18" charset="0"/>
              </a:rPr>
              <a:t>, 1996: 125).</a:t>
            </a:r>
          </a:p>
          <a:p>
            <a:pPr marL="0" indent="0" algn="l">
              <a:buNone/>
            </a:pPr>
            <a:r>
              <a:rPr lang="en-GB" sz="2800" b="1" i="0" u="none" strike="noStrike" baseline="0" dirty="0">
                <a:latin typeface="Cambria" panose="02040503050406030204" pitchFamily="18" charset="0"/>
              </a:rPr>
              <a:t>…the sequence of themes to be covered about the explored experience as well as suggested questions. At the same time, there is an openness to changes of sequence and forms of questions in order to follow up the answers given and the stories told by the subject. (Kvale,1996:124)</a:t>
            </a:r>
          </a:p>
          <a:p>
            <a:r>
              <a:rPr lang="en-GB" sz="2800" b="0" i="0" u="none" strike="noStrike" baseline="0" dirty="0">
                <a:latin typeface="Cambria" panose="02040503050406030204" pitchFamily="18" charset="0"/>
              </a:rPr>
              <a:t> The themes of interviews can be focused on exploring the experiences and understanding, attitudes, perceptions, stereotypes, and other subjectivities</a:t>
            </a:r>
          </a:p>
          <a:p>
            <a:r>
              <a:rPr lang="en-GB" sz="2800" b="0" i="0" u="none" strike="noStrike" baseline="0" dirty="0">
                <a:latin typeface="Cambria" panose="02040503050406030204" pitchFamily="18" charset="0"/>
              </a:rPr>
              <a:t> </a:t>
            </a:r>
            <a:r>
              <a:rPr lang="en-GB" sz="2800" dirty="0">
                <a:latin typeface="Cambria" panose="02040503050406030204" pitchFamily="18" charset="0"/>
              </a:rPr>
              <a:t>Perception/Experiences of d</a:t>
            </a:r>
            <a:r>
              <a:rPr lang="en-GB" sz="2800" b="0" i="0" u="none" strike="noStrike" baseline="0" dirty="0">
                <a:latin typeface="Cambria" panose="02040503050406030204" pitchFamily="18" charset="0"/>
              </a:rPr>
              <a:t>ifferent roles, stages in life/relationships/experience</a:t>
            </a:r>
          </a:p>
          <a:p>
            <a:r>
              <a:rPr lang="en-GB" sz="2800" b="0" i="0" u="none" strike="noStrike" baseline="0" dirty="0">
                <a:latin typeface="Cambria" panose="02040503050406030204" pitchFamily="18" charset="0"/>
              </a:rPr>
              <a:t>dynamics, characteristics of given phenomena in the experience of the respondent </a:t>
            </a:r>
            <a:r>
              <a:rPr lang="en-GB" sz="2800" dirty="0">
                <a:latin typeface="Cambria" panose="02040503050406030204" pitchFamily="18" charset="0"/>
              </a:rPr>
              <a:t>(</a:t>
            </a:r>
            <a:r>
              <a:rPr lang="en-GB" sz="2800" b="0" i="0" u="none" strike="noStrike" baseline="0" dirty="0">
                <a:latin typeface="Cambria" panose="02040503050406030204" pitchFamily="18" charset="0"/>
              </a:rPr>
              <a:t>mentoring relationships)</a:t>
            </a:r>
          </a:p>
          <a:p>
            <a:r>
              <a:rPr lang="en-GB" sz="2800" b="0" i="0" u="none" strike="noStrike" baseline="0" dirty="0">
                <a:latin typeface="Cambria" panose="02040503050406030204" pitchFamily="18" charset="0"/>
              </a:rPr>
              <a:t> in different context/setting </a:t>
            </a:r>
          </a:p>
          <a:p>
            <a:r>
              <a:rPr lang="en-GB" sz="2800" b="0" i="0" u="none" strike="noStrike" baseline="0" dirty="0">
                <a:latin typeface="Cambria" panose="02040503050406030204" pitchFamily="18" charset="0"/>
              </a:rPr>
              <a:t>e.g. mentoring relationships, experience of health care in AIDS patients, experience of protest leaders in elderly movement in Ireland etc.)</a:t>
            </a:r>
            <a:r>
              <a:rPr lang="en-GB" sz="1800" b="0" i="0" u="none" strike="noStrike" baseline="0" dirty="0">
                <a:latin typeface="Cambria" panose="02040503050406030204" pitchFamily="18" charset="0"/>
              </a:rPr>
              <a:t>.</a:t>
            </a:r>
            <a:endParaRPr lang="en-GB" dirty="0"/>
          </a:p>
        </p:txBody>
      </p:sp>
    </p:spTree>
    <p:extLst>
      <p:ext uri="{BB962C8B-B14F-4D97-AF65-F5344CB8AC3E}">
        <p14:creationId xmlns:p14="http://schemas.microsoft.com/office/powerpoint/2010/main" val="308478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8BF1FD-9DF3-48D1-8327-026BA441E2D5}"/>
              </a:ext>
            </a:extLst>
          </p:cNvPr>
          <p:cNvSpPr>
            <a:spLocks noGrp="1"/>
          </p:cNvSpPr>
          <p:nvPr>
            <p:ph type="title"/>
          </p:nvPr>
        </p:nvSpPr>
        <p:spPr>
          <a:xfrm>
            <a:off x="1060704" y="138493"/>
            <a:ext cx="10058400" cy="1048893"/>
          </a:xfrm>
        </p:spPr>
        <p:txBody>
          <a:bodyPr/>
          <a:lstStyle/>
          <a:p>
            <a:pPr algn="ctr"/>
            <a:r>
              <a:rPr lang="en-GB" dirty="0"/>
              <a:t>Block 1: Outline</a:t>
            </a:r>
          </a:p>
        </p:txBody>
      </p:sp>
      <p:sp>
        <p:nvSpPr>
          <p:cNvPr id="3" name="Zástupný obsah 2">
            <a:extLst>
              <a:ext uri="{FF2B5EF4-FFF2-40B4-BE49-F238E27FC236}">
                <a16:creationId xmlns:a16="http://schemas.microsoft.com/office/drawing/2014/main" id="{7F0DCE61-6F4E-4E8D-812F-B0BC14408CAE}"/>
              </a:ext>
            </a:extLst>
          </p:cNvPr>
          <p:cNvSpPr>
            <a:spLocks noGrp="1"/>
          </p:cNvSpPr>
          <p:nvPr>
            <p:ph sz="half" idx="1"/>
          </p:nvPr>
        </p:nvSpPr>
        <p:spPr>
          <a:xfrm>
            <a:off x="161925" y="1187387"/>
            <a:ext cx="5656707" cy="5532120"/>
          </a:xfrm>
        </p:spPr>
        <p:txBody>
          <a:bodyPr>
            <a:normAutofit lnSpcReduction="10000"/>
          </a:bodyPr>
          <a:lstStyle/>
          <a:p>
            <a:pPr marL="0" indent="0">
              <a:buNone/>
            </a:pPr>
            <a:r>
              <a:rPr lang="en-GB" b="1" dirty="0">
                <a:solidFill>
                  <a:srgbClr val="FF0000"/>
                </a:solidFill>
              </a:rPr>
              <a:t>Lecture 1:</a:t>
            </a:r>
          </a:p>
          <a:p>
            <a:pPr algn="l"/>
            <a:r>
              <a:rPr lang="en-GB" b="0" i="0" dirty="0">
                <a:solidFill>
                  <a:srgbClr val="000000"/>
                </a:solidFill>
                <a:effectLst/>
                <a:latin typeface="Verdana" panose="020B0604030504040204" pitchFamily="34" charset="0"/>
              </a:rPr>
              <a:t>Introduction to research methodology and methods, epistemology and ontology in research</a:t>
            </a:r>
          </a:p>
          <a:p>
            <a:pPr algn="l"/>
            <a:r>
              <a:rPr lang="en-GB" b="0" i="0" dirty="0">
                <a:solidFill>
                  <a:srgbClr val="000000"/>
                </a:solidFill>
                <a:effectLst/>
                <a:latin typeface="Verdana" panose="020B0604030504040204" pitchFamily="34" charset="0"/>
              </a:rPr>
              <a:t>Epistemological assumptions of qualitative research methodology in Social Sciences </a:t>
            </a:r>
          </a:p>
          <a:p>
            <a:pPr marL="0" indent="0" algn="l">
              <a:buNone/>
            </a:pPr>
            <a:r>
              <a:rPr lang="en-GB" b="1" dirty="0">
                <a:solidFill>
                  <a:srgbClr val="FF0000"/>
                </a:solidFill>
                <a:latin typeface="Verdana" panose="020B0604030504040204" pitchFamily="34" charset="0"/>
              </a:rPr>
              <a:t>Lecture 2:</a:t>
            </a:r>
            <a:r>
              <a:rPr lang="en-GB" dirty="0">
                <a:solidFill>
                  <a:srgbClr val="000000"/>
                </a:solidFill>
                <a:latin typeface="Verdana" panose="020B0604030504040204" pitchFamily="34" charset="0"/>
              </a:rPr>
              <a:t> </a:t>
            </a:r>
          </a:p>
          <a:p>
            <a:r>
              <a:rPr lang="en-GB" dirty="0">
                <a:solidFill>
                  <a:srgbClr val="000000"/>
                </a:solidFill>
                <a:latin typeface="Verdana" panose="020B0604030504040204" pitchFamily="34" charset="0"/>
              </a:rPr>
              <a:t>Process of the research – Stages of research project</a:t>
            </a:r>
            <a:endParaRPr lang="en-GB" b="0" i="0" dirty="0">
              <a:solidFill>
                <a:srgbClr val="000000"/>
              </a:solidFill>
              <a:effectLst/>
              <a:latin typeface="Verdana" panose="020B0604030504040204" pitchFamily="34" charset="0"/>
            </a:endParaRPr>
          </a:p>
          <a:p>
            <a:r>
              <a:rPr lang="en-GB" b="0" i="0" dirty="0">
                <a:solidFill>
                  <a:srgbClr val="000000"/>
                </a:solidFill>
                <a:effectLst/>
                <a:latin typeface="Verdana" panose="020B0604030504040204" pitchFamily="34" charset="0"/>
              </a:rPr>
              <a:t>Literature review</a:t>
            </a:r>
            <a:r>
              <a:rPr lang="en-GB" dirty="0">
                <a:solidFill>
                  <a:srgbClr val="000000"/>
                </a:solidFill>
                <a:latin typeface="Verdana" panose="020B0604030504040204" pitchFamily="34" charset="0"/>
              </a:rPr>
              <a:t> </a:t>
            </a:r>
          </a:p>
          <a:p>
            <a:r>
              <a:rPr lang="en-GB" dirty="0">
                <a:solidFill>
                  <a:srgbClr val="000000"/>
                </a:solidFill>
                <a:latin typeface="Verdana" panose="020B0604030504040204" pitchFamily="34" charset="0"/>
              </a:rPr>
              <a:t>Research questions</a:t>
            </a:r>
            <a:endParaRPr lang="en-GB" b="0" i="0" dirty="0">
              <a:solidFill>
                <a:srgbClr val="000000"/>
              </a:solidFill>
              <a:effectLst/>
              <a:latin typeface="Verdana" panose="020B0604030504040204" pitchFamily="34" charset="0"/>
            </a:endParaRPr>
          </a:p>
          <a:p>
            <a:r>
              <a:rPr lang="en-GB" b="1" i="0" dirty="0">
                <a:solidFill>
                  <a:srgbClr val="000000"/>
                </a:solidFill>
                <a:effectLst/>
                <a:latin typeface="Verdana" panose="020B0604030504040204" pitchFamily="34" charset="0"/>
              </a:rPr>
              <a:t>Referencing!</a:t>
            </a:r>
            <a:r>
              <a:rPr lang="en-GB" dirty="0">
                <a:solidFill>
                  <a:srgbClr val="000000"/>
                </a:solidFill>
                <a:latin typeface="Verdana" panose="020B0604030504040204" pitchFamily="34" charset="0"/>
              </a:rPr>
              <a:t> </a:t>
            </a:r>
            <a:endParaRPr lang="en-GB" b="1" i="0" dirty="0">
              <a:solidFill>
                <a:srgbClr val="000000"/>
              </a:solidFill>
              <a:effectLst/>
              <a:latin typeface="Verdana" panose="020B0604030504040204" pitchFamily="34" charset="0"/>
            </a:endParaRPr>
          </a:p>
          <a:p>
            <a:pPr marL="0" indent="0" algn="l">
              <a:buNone/>
            </a:pPr>
            <a:r>
              <a:rPr lang="en-GB" b="1" dirty="0">
                <a:solidFill>
                  <a:srgbClr val="FF0000"/>
                </a:solidFill>
                <a:latin typeface="Verdana" panose="020B0604030504040204" pitchFamily="34" charset="0"/>
              </a:rPr>
              <a:t>Lecture 3:</a:t>
            </a:r>
          </a:p>
          <a:p>
            <a:pPr marL="0" indent="0" algn="l">
              <a:buNone/>
            </a:pPr>
            <a:r>
              <a:rPr lang="en-GB" dirty="0">
                <a:latin typeface="Verdana" panose="020B0604030504040204" pitchFamily="34" charset="0"/>
              </a:rPr>
              <a:t>Writing the Research proposal – Part I. = Your homework</a:t>
            </a:r>
            <a:endParaRPr lang="en-GB" i="0" dirty="0">
              <a:effectLst/>
              <a:latin typeface="Verdana" panose="020B0604030504040204" pitchFamily="34" charset="0"/>
            </a:endParaRPr>
          </a:p>
          <a:p>
            <a:pPr marL="0" indent="0" algn="l">
              <a:buNone/>
            </a:pPr>
            <a:endParaRPr lang="en-GB" i="0" dirty="0">
              <a:effectLst/>
              <a:latin typeface="Verdana" panose="020B0604030504040204" pitchFamily="34" charset="0"/>
            </a:endParaRPr>
          </a:p>
          <a:p>
            <a:pPr algn="l"/>
            <a:endParaRPr lang="en-GB" b="0" i="0" dirty="0">
              <a:solidFill>
                <a:srgbClr val="000000"/>
              </a:solidFill>
              <a:effectLst/>
              <a:latin typeface="Verdana" panose="020B0604030504040204" pitchFamily="34" charset="0"/>
            </a:endParaRPr>
          </a:p>
          <a:p>
            <a:endParaRPr lang="en-GB" dirty="0"/>
          </a:p>
        </p:txBody>
      </p:sp>
      <p:sp>
        <p:nvSpPr>
          <p:cNvPr id="4" name="Zástupný obsah 3">
            <a:extLst>
              <a:ext uri="{FF2B5EF4-FFF2-40B4-BE49-F238E27FC236}">
                <a16:creationId xmlns:a16="http://schemas.microsoft.com/office/drawing/2014/main" id="{7C69E58B-2F33-4A5D-9F0D-21190D85B5B4}"/>
              </a:ext>
            </a:extLst>
          </p:cNvPr>
          <p:cNvSpPr>
            <a:spLocks noGrp="1"/>
          </p:cNvSpPr>
          <p:nvPr>
            <p:ph sz="half" idx="2"/>
          </p:nvPr>
        </p:nvSpPr>
        <p:spPr>
          <a:xfrm>
            <a:off x="5818632" y="1095375"/>
            <a:ext cx="6030468" cy="5095875"/>
          </a:xfrm>
        </p:spPr>
        <p:txBody>
          <a:bodyPr>
            <a:normAutofit lnSpcReduction="10000"/>
          </a:bodyPr>
          <a:lstStyle/>
          <a:p>
            <a:r>
              <a:rPr lang="en-GB" dirty="0"/>
              <a:t>Literature:</a:t>
            </a:r>
          </a:p>
          <a:p>
            <a:pPr algn="l"/>
            <a:r>
              <a:rPr lang="en-GB" b="0" i="0" dirty="0">
                <a:solidFill>
                  <a:srgbClr val="000000"/>
                </a:solidFill>
                <a:effectLst/>
                <a:latin typeface="Verdana" panose="020B0604030504040204" pitchFamily="34" charset="0"/>
              </a:rPr>
              <a:t>Block 1:</a:t>
            </a:r>
          </a:p>
          <a:p>
            <a:pPr marL="0" indent="0" algn="l">
              <a:buNone/>
            </a:pPr>
            <a:r>
              <a:rPr lang="en-GB" b="0" i="0" dirty="0">
                <a:solidFill>
                  <a:srgbClr val="000000"/>
                </a:solidFill>
                <a:effectLst/>
                <a:latin typeface="Verdana" panose="020B0604030504040204" pitchFamily="34" charset="0"/>
              </a:rPr>
              <a:t>Punch: Chapter 1, 2, 3, 4 and 12, Part I</a:t>
            </a:r>
          </a:p>
          <a:p>
            <a:r>
              <a:rPr lang="en-GB" dirty="0">
                <a:solidFill>
                  <a:srgbClr val="000000"/>
                </a:solidFill>
                <a:latin typeface="Verdana" panose="020B0604030504040204" pitchFamily="34" charset="0"/>
              </a:rPr>
              <a:t>Block 3: </a:t>
            </a:r>
          </a:p>
          <a:p>
            <a:pPr marL="0" indent="0">
              <a:buNone/>
            </a:pPr>
            <a:r>
              <a:rPr lang="en-GB" b="0" i="0" dirty="0">
                <a:solidFill>
                  <a:srgbClr val="000000"/>
                </a:solidFill>
                <a:effectLst/>
                <a:latin typeface="Verdana" panose="020B0604030504040204" pitchFamily="34" charset="0"/>
              </a:rPr>
              <a:t>Punch: </a:t>
            </a:r>
            <a:r>
              <a:rPr lang="en-GB" dirty="0">
                <a:solidFill>
                  <a:srgbClr val="000000"/>
                </a:solidFill>
                <a:latin typeface="Verdana" panose="020B0604030504040204" pitchFamily="34" charset="0"/>
              </a:rPr>
              <a:t>Chapter 8, 9, 10, 11 and 12, Part II</a:t>
            </a:r>
            <a:endParaRPr lang="en-GB" b="0" i="0" dirty="0">
              <a:solidFill>
                <a:srgbClr val="000000"/>
              </a:solidFill>
              <a:effectLst/>
              <a:latin typeface="Verdana" panose="020B0604030504040204" pitchFamily="34" charset="0"/>
            </a:endParaRPr>
          </a:p>
          <a:p>
            <a:endParaRPr lang="en-GB" dirty="0"/>
          </a:p>
        </p:txBody>
      </p:sp>
    </p:spTree>
    <p:extLst>
      <p:ext uri="{BB962C8B-B14F-4D97-AF65-F5344CB8AC3E}">
        <p14:creationId xmlns:p14="http://schemas.microsoft.com/office/powerpoint/2010/main" val="3745844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A4D3B7-C30A-4E32-A11F-44AC7081F2BB}"/>
              </a:ext>
            </a:extLst>
          </p:cNvPr>
          <p:cNvSpPr>
            <a:spLocks noGrp="1"/>
          </p:cNvSpPr>
          <p:nvPr>
            <p:ph type="title"/>
          </p:nvPr>
        </p:nvSpPr>
        <p:spPr>
          <a:xfrm>
            <a:off x="0" y="0"/>
            <a:ext cx="12192000" cy="776177"/>
          </a:xfrm>
        </p:spPr>
        <p:txBody>
          <a:bodyPr/>
          <a:lstStyle/>
          <a:p>
            <a:pPr algn="ctr"/>
            <a:r>
              <a:rPr lang="en-GB" dirty="0"/>
              <a:t>10 Points of Good </a:t>
            </a:r>
            <a:r>
              <a:rPr lang="en-GB" dirty="0" err="1"/>
              <a:t>InterView</a:t>
            </a:r>
            <a:endParaRPr lang="en-GB" dirty="0"/>
          </a:p>
        </p:txBody>
      </p:sp>
      <p:sp>
        <p:nvSpPr>
          <p:cNvPr id="3" name="Zástupný obsah 2">
            <a:extLst>
              <a:ext uri="{FF2B5EF4-FFF2-40B4-BE49-F238E27FC236}">
                <a16:creationId xmlns:a16="http://schemas.microsoft.com/office/drawing/2014/main" id="{B089E5B3-18C2-432B-95AA-B26D3E3101AD}"/>
              </a:ext>
            </a:extLst>
          </p:cNvPr>
          <p:cNvSpPr>
            <a:spLocks noGrp="1"/>
          </p:cNvSpPr>
          <p:nvPr>
            <p:ph idx="1"/>
          </p:nvPr>
        </p:nvSpPr>
        <p:spPr>
          <a:xfrm>
            <a:off x="372140" y="648586"/>
            <a:ext cx="11546958" cy="6209414"/>
          </a:xfrm>
        </p:spPr>
        <p:txBody>
          <a:bodyPr>
            <a:normAutofit lnSpcReduction="10000"/>
          </a:bodyPr>
          <a:lstStyle/>
          <a:p>
            <a:pPr marL="0" indent="0">
              <a:buNone/>
            </a:pPr>
            <a:r>
              <a:rPr lang="en-GB" dirty="0"/>
              <a:t>YouTube videos on how to do a good/avoid bad interviews, e.g. </a:t>
            </a:r>
            <a:r>
              <a:rPr lang="en-GB" dirty="0">
                <a:hlinkClick r:id="rId2"/>
              </a:rPr>
              <a:t>https://www.youtube.com/watch?v=9t_hYjAKww&amp;ab_channel=GrahamRGibbs</a:t>
            </a:r>
            <a:r>
              <a:rPr lang="en-GB" dirty="0"/>
              <a:t> </a:t>
            </a:r>
          </a:p>
          <a:p>
            <a:r>
              <a:rPr lang="en-GB" dirty="0"/>
              <a:t>S. </a:t>
            </a:r>
            <a:r>
              <a:rPr lang="en-GB" dirty="0" err="1"/>
              <a:t>Kvale</a:t>
            </a:r>
            <a:r>
              <a:rPr lang="en-GB" dirty="0"/>
              <a:t> (1996): </a:t>
            </a:r>
            <a:r>
              <a:rPr lang="en-GB" dirty="0" err="1"/>
              <a:t>InterViews</a:t>
            </a:r>
            <a:r>
              <a:rPr lang="en-GB" dirty="0"/>
              <a:t> (Your Bible of good in-depth Interviewing)</a:t>
            </a:r>
          </a:p>
          <a:p>
            <a:pPr marL="0" indent="0">
              <a:buNone/>
            </a:pPr>
            <a:r>
              <a:rPr lang="en-GB" b="1" dirty="0"/>
              <a:t>10 Points of good </a:t>
            </a:r>
            <a:r>
              <a:rPr lang="en-GB" b="1" dirty="0" err="1"/>
              <a:t>InterView</a:t>
            </a:r>
            <a:endParaRPr lang="en-GB" b="1" dirty="0"/>
          </a:p>
          <a:p>
            <a:pPr marL="457200" indent="-457200">
              <a:buAutoNum type="arabicPeriod"/>
            </a:pPr>
            <a:r>
              <a:rPr lang="en-GB" b="1" dirty="0"/>
              <a:t>Introduction of the interview: </a:t>
            </a:r>
            <a:r>
              <a:rPr lang="en-GB" dirty="0"/>
              <a:t>Welcome the respondent, say what is the interview about and introduce ethical consideration for the respondent</a:t>
            </a:r>
          </a:p>
          <a:p>
            <a:pPr marL="457200" indent="-457200">
              <a:buAutoNum type="arabicPeriod"/>
            </a:pPr>
            <a:r>
              <a:rPr lang="en-GB" dirty="0"/>
              <a:t>Keep eye-contact, try to build a rapport with the respondent, don’t just read your questions </a:t>
            </a:r>
            <a:r>
              <a:rPr lang="en-GB" dirty="0" err="1"/>
              <a:t>unpersonally</a:t>
            </a:r>
            <a:endParaRPr lang="en-GB" dirty="0"/>
          </a:p>
          <a:p>
            <a:pPr marL="457200" indent="-457200">
              <a:buAutoNum type="arabicPeriod"/>
            </a:pPr>
            <a:r>
              <a:rPr lang="en-GB" dirty="0"/>
              <a:t>Don’ t just accept short questions but do some prompts, follow up questions to get more details e.g. ‘Can you tell me more about this?’ What is (enjoyable) for you about it? Can you give me an example when it is enjoyable?</a:t>
            </a:r>
          </a:p>
          <a:p>
            <a:pPr marL="457200" indent="-457200">
              <a:buAutoNum type="arabicPeriod"/>
            </a:pPr>
            <a:r>
              <a:rPr lang="en-GB" dirty="0"/>
              <a:t>Don’t ask 2 questions in one time</a:t>
            </a:r>
          </a:p>
          <a:p>
            <a:pPr marL="457200" indent="-457200">
              <a:buAutoNum type="arabicPeriod"/>
            </a:pPr>
            <a:r>
              <a:rPr lang="en-GB" dirty="0"/>
              <a:t>Further investigate long pause in Interviewee….might be thinking about details…ask about it….</a:t>
            </a:r>
          </a:p>
          <a:p>
            <a:pPr marL="457200" indent="-457200">
              <a:buAutoNum type="arabicPeriod"/>
            </a:pPr>
            <a:r>
              <a:rPr lang="en-GB" dirty="0"/>
              <a:t>Don’t change the topics too quickly, try to explore the topic with details</a:t>
            </a:r>
          </a:p>
          <a:p>
            <a:pPr marL="457200" indent="-457200">
              <a:buAutoNum type="arabicPeriod"/>
            </a:pPr>
            <a:r>
              <a:rPr lang="en-GB" dirty="0"/>
              <a:t>Don’t ask leading questions </a:t>
            </a:r>
          </a:p>
          <a:p>
            <a:pPr marL="457200" indent="-457200">
              <a:buAutoNum type="arabicPeriod"/>
            </a:pPr>
            <a:r>
              <a:rPr lang="en-GB" dirty="0"/>
              <a:t>Don’t ask questions that only offer yes or no answers (Is it stressful?) but rather WHY, How (is it stressful) etc. Explore!</a:t>
            </a:r>
          </a:p>
          <a:p>
            <a:pPr marL="457200" indent="-457200">
              <a:buAutoNum type="arabicPeriod"/>
            </a:pPr>
            <a:endParaRPr lang="en-GB" dirty="0"/>
          </a:p>
          <a:p>
            <a:pPr marL="457200" indent="-457200">
              <a:buAutoNum type="arabicPeriod"/>
            </a:pPr>
            <a:endParaRPr lang="en-GB" dirty="0"/>
          </a:p>
          <a:p>
            <a:pPr marL="457200" indent="-457200">
              <a:buAutoNum type="arabicPeriod"/>
            </a:pPr>
            <a:endParaRPr lang="en-GB" dirty="0"/>
          </a:p>
          <a:p>
            <a:pPr marL="457200" indent="-457200">
              <a:buAutoNum type="arabicPeriod"/>
            </a:pPr>
            <a:endParaRPr lang="en-GB" dirty="0"/>
          </a:p>
        </p:txBody>
      </p:sp>
    </p:spTree>
    <p:extLst>
      <p:ext uri="{BB962C8B-B14F-4D97-AF65-F5344CB8AC3E}">
        <p14:creationId xmlns:p14="http://schemas.microsoft.com/office/powerpoint/2010/main" val="126776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E87E8A-A476-4566-9CF7-7AE939054685}"/>
              </a:ext>
            </a:extLst>
          </p:cNvPr>
          <p:cNvSpPr>
            <a:spLocks noGrp="1"/>
          </p:cNvSpPr>
          <p:nvPr>
            <p:ph type="title"/>
          </p:nvPr>
        </p:nvSpPr>
        <p:spPr>
          <a:xfrm>
            <a:off x="1069848" y="0"/>
            <a:ext cx="10058400" cy="780642"/>
          </a:xfrm>
        </p:spPr>
        <p:txBody>
          <a:bodyPr/>
          <a:lstStyle/>
          <a:p>
            <a:r>
              <a:rPr lang="en-GB" dirty="0" err="1"/>
              <a:t>Cont</a:t>
            </a:r>
            <a:r>
              <a:rPr lang="en-GB" dirty="0"/>
              <a:t>…</a:t>
            </a:r>
          </a:p>
        </p:txBody>
      </p:sp>
      <p:sp>
        <p:nvSpPr>
          <p:cNvPr id="3" name="Zástupný obsah 2">
            <a:extLst>
              <a:ext uri="{FF2B5EF4-FFF2-40B4-BE49-F238E27FC236}">
                <a16:creationId xmlns:a16="http://schemas.microsoft.com/office/drawing/2014/main" id="{F2344276-977C-4BDD-81D7-0662C4A191DE}"/>
              </a:ext>
            </a:extLst>
          </p:cNvPr>
          <p:cNvSpPr>
            <a:spLocks noGrp="1"/>
          </p:cNvSpPr>
          <p:nvPr>
            <p:ph idx="1"/>
          </p:nvPr>
        </p:nvSpPr>
        <p:spPr>
          <a:xfrm>
            <a:off x="1069848" y="1073888"/>
            <a:ext cx="10058400" cy="5385392"/>
          </a:xfrm>
        </p:spPr>
        <p:txBody>
          <a:bodyPr>
            <a:normAutofit fontScale="92500" lnSpcReduction="10000"/>
          </a:bodyPr>
          <a:lstStyle/>
          <a:p>
            <a:r>
              <a:rPr lang="en-GB" b="1" dirty="0"/>
              <a:t>Maintain a good FLOW in the interview</a:t>
            </a:r>
          </a:p>
          <a:p>
            <a:r>
              <a:rPr lang="en-GB" dirty="0"/>
              <a:t>Make an interviewee et ease, make them feel well in your presence so they feel good, engaged and animated to share their feelings, experiences, information, thoughts with you</a:t>
            </a:r>
          </a:p>
          <a:p>
            <a:r>
              <a:rPr lang="en-GB" dirty="0"/>
              <a:t>Introduction: To the interview, purpose of the interview, how long it should last</a:t>
            </a:r>
          </a:p>
          <a:p>
            <a:r>
              <a:rPr lang="en-GB" dirty="0"/>
              <a:t>Ethical issues: Stop whenever they want, take a break, doesn’t have to respond if they don’t want to, use of the data info</a:t>
            </a:r>
          </a:p>
          <a:p>
            <a:r>
              <a:rPr lang="en-GB" dirty="0"/>
              <a:t>Rapport is important: Eye contact, listen actively to what the interviewee is saying</a:t>
            </a:r>
          </a:p>
          <a:p>
            <a:r>
              <a:rPr lang="en-GB" dirty="0"/>
              <a:t>Ask probe questions to detail the answers</a:t>
            </a:r>
          </a:p>
          <a:p>
            <a:r>
              <a:rPr lang="en-GB" dirty="0"/>
              <a:t>Summarise what was said, ask for clarifications and use the summary to introduce the new question. </a:t>
            </a:r>
          </a:p>
          <a:p>
            <a:r>
              <a:rPr lang="en-GB" dirty="0"/>
              <a:t>You can give an interviewee an idea and little time to think about the next question</a:t>
            </a:r>
          </a:p>
          <a:p>
            <a:r>
              <a:rPr lang="en-GB" dirty="0"/>
              <a:t>At the end: Summarise what was said briefly and give a chance to the interviewee to clarify or add on anything else</a:t>
            </a:r>
          </a:p>
          <a:p>
            <a:endParaRPr lang="en-GB" dirty="0"/>
          </a:p>
        </p:txBody>
      </p:sp>
    </p:spTree>
    <p:extLst>
      <p:ext uri="{BB962C8B-B14F-4D97-AF65-F5344CB8AC3E}">
        <p14:creationId xmlns:p14="http://schemas.microsoft.com/office/powerpoint/2010/main" val="28699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1F5459-18D3-4868-8AC7-3693886DEA6A}"/>
              </a:ext>
            </a:extLst>
          </p:cNvPr>
          <p:cNvSpPr>
            <a:spLocks noGrp="1"/>
          </p:cNvSpPr>
          <p:nvPr>
            <p:ph type="title"/>
          </p:nvPr>
        </p:nvSpPr>
        <p:spPr/>
        <p:txBody>
          <a:bodyPr/>
          <a:lstStyle/>
          <a:p>
            <a:pPr algn="ctr"/>
            <a:r>
              <a:rPr lang="en-GB" dirty="0"/>
              <a:t>Unstructured Interviews</a:t>
            </a:r>
          </a:p>
        </p:txBody>
      </p:sp>
      <p:sp>
        <p:nvSpPr>
          <p:cNvPr id="3" name="Zástupný obsah 2">
            <a:extLst>
              <a:ext uri="{FF2B5EF4-FFF2-40B4-BE49-F238E27FC236}">
                <a16:creationId xmlns:a16="http://schemas.microsoft.com/office/drawing/2014/main" id="{D252161B-AD28-4D46-9E94-B7623BF571BA}"/>
              </a:ext>
            </a:extLst>
          </p:cNvPr>
          <p:cNvSpPr>
            <a:spLocks noGrp="1"/>
          </p:cNvSpPr>
          <p:nvPr>
            <p:ph idx="1"/>
          </p:nvPr>
        </p:nvSpPr>
        <p:spPr/>
        <p:txBody>
          <a:bodyPr/>
          <a:lstStyle/>
          <a:p>
            <a:r>
              <a:rPr lang="en-GB" dirty="0"/>
              <a:t>Narrative methods</a:t>
            </a:r>
          </a:p>
          <a:p>
            <a:r>
              <a:rPr lang="en-GB" dirty="0"/>
              <a:t>Tom </a:t>
            </a:r>
            <a:r>
              <a:rPr lang="en-GB" dirty="0" err="1"/>
              <a:t>Wengraf</a:t>
            </a:r>
            <a:r>
              <a:rPr lang="en-GB" dirty="0"/>
              <a:t>: BNIM – Biographic-Narrative Interviewing Method</a:t>
            </a:r>
          </a:p>
          <a:p>
            <a:r>
              <a:rPr lang="en-GB" dirty="0"/>
              <a:t>SQUIN: Single question at Inducing Narrative</a:t>
            </a:r>
          </a:p>
        </p:txBody>
      </p:sp>
    </p:spTree>
    <p:extLst>
      <p:ext uri="{BB962C8B-B14F-4D97-AF65-F5344CB8AC3E}">
        <p14:creationId xmlns:p14="http://schemas.microsoft.com/office/powerpoint/2010/main" val="4239943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1FFE87-FDBC-41EF-8F3E-40548DF6BBA7}"/>
              </a:ext>
            </a:extLst>
          </p:cNvPr>
          <p:cNvSpPr>
            <a:spLocks noGrp="1"/>
          </p:cNvSpPr>
          <p:nvPr>
            <p:ph type="title"/>
          </p:nvPr>
        </p:nvSpPr>
        <p:spPr>
          <a:xfrm>
            <a:off x="1066800" y="2180082"/>
            <a:ext cx="10058400" cy="1609344"/>
          </a:xfrm>
        </p:spPr>
        <p:txBody>
          <a:bodyPr/>
          <a:lstStyle/>
          <a:p>
            <a:pPr algn="ctr"/>
            <a:r>
              <a:rPr lang="en-GB" dirty="0"/>
              <a:t>Coffee break</a:t>
            </a:r>
          </a:p>
        </p:txBody>
      </p:sp>
    </p:spTree>
    <p:extLst>
      <p:ext uri="{BB962C8B-B14F-4D97-AF65-F5344CB8AC3E}">
        <p14:creationId xmlns:p14="http://schemas.microsoft.com/office/powerpoint/2010/main" val="2940744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4DDAF0-8CCB-4D9F-AF60-E63CA853F49C}"/>
              </a:ext>
            </a:extLst>
          </p:cNvPr>
          <p:cNvSpPr>
            <a:spLocks noGrp="1"/>
          </p:cNvSpPr>
          <p:nvPr>
            <p:ph type="title"/>
          </p:nvPr>
        </p:nvSpPr>
        <p:spPr>
          <a:xfrm>
            <a:off x="1069848" y="0"/>
            <a:ext cx="10058400" cy="944118"/>
          </a:xfrm>
        </p:spPr>
        <p:txBody>
          <a:bodyPr/>
          <a:lstStyle/>
          <a:p>
            <a:pPr algn="ctr"/>
            <a:r>
              <a:rPr lang="en-GB" dirty="0"/>
              <a:t>Analysis in Qual </a:t>
            </a:r>
            <a:r>
              <a:rPr lang="cs-CZ" dirty="0"/>
              <a:t>R</a:t>
            </a:r>
            <a:r>
              <a:rPr lang="en-GB" dirty="0" err="1"/>
              <a:t>esearch</a:t>
            </a:r>
            <a:endParaRPr lang="en-GB" dirty="0"/>
          </a:p>
        </p:txBody>
      </p:sp>
      <p:sp>
        <p:nvSpPr>
          <p:cNvPr id="3" name="Zástupný obsah 2">
            <a:extLst>
              <a:ext uri="{FF2B5EF4-FFF2-40B4-BE49-F238E27FC236}">
                <a16:creationId xmlns:a16="http://schemas.microsoft.com/office/drawing/2014/main" id="{BE6A8A5C-92E1-4A31-B7EA-3E8E478251B8}"/>
              </a:ext>
            </a:extLst>
          </p:cNvPr>
          <p:cNvSpPr>
            <a:spLocks noGrp="1"/>
          </p:cNvSpPr>
          <p:nvPr>
            <p:ph idx="1"/>
          </p:nvPr>
        </p:nvSpPr>
        <p:spPr>
          <a:xfrm>
            <a:off x="1069848" y="1304925"/>
            <a:ext cx="10058400" cy="4886325"/>
          </a:xfrm>
        </p:spPr>
        <p:txBody>
          <a:bodyPr/>
          <a:lstStyle/>
          <a:p>
            <a:pPr marL="0" indent="0">
              <a:buNone/>
            </a:pPr>
            <a:r>
              <a:rPr lang="en-GB" b="1" dirty="0"/>
              <a:t>Basic principles</a:t>
            </a:r>
          </a:p>
          <a:p>
            <a:pPr marL="0" indent="0">
              <a:buNone/>
            </a:pPr>
            <a:r>
              <a:rPr lang="en-GB" dirty="0"/>
              <a:t>Iterative analytical rounds/Hermeneutics</a:t>
            </a:r>
          </a:p>
          <a:p>
            <a:pPr marL="0" indent="0">
              <a:buNone/>
            </a:pPr>
            <a:r>
              <a:rPr lang="en-GB" dirty="0"/>
              <a:t>Inductive or deductive = theory-driven</a:t>
            </a:r>
          </a:p>
          <a:p>
            <a:pPr marL="0" indent="0">
              <a:buNone/>
            </a:pPr>
            <a:r>
              <a:rPr lang="en-GB" dirty="0"/>
              <a:t>Inductive = Based on data, in-depth analysis and conclusions, generalisation with relevant theory or theory that is constructed based on the findings</a:t>
            </a:r>
          </a:p>
          <a:p>
            <a:pPr marL="0" indent="0">
              <a:buNone/>
            </a:pPr>
            <a:r>
              <a:rPr lang="en-GB" dirty="0"/>
              <a:t>Thematic analysis</a:t>
            </a:r>
          </a:p>
          <a:p>
            <a:pPr marL="0" indent="0">
              <a:buNone/>
            </a:pPr>
            <a:r>
              <a:rPr lang="en-GB" dirty="0"/>
              <a:t>Content analysis = used to quant counts to the qualitative coding. Often in quantitative research designs. </a:t>
            </a:r>
          </a:p>
          <a:p>
            <a:pPr marL="0" indent="0">
              <a:buNone/>
            </a:pPr>
            <a:r>
              <a:rPr lang="en-GB" dirty="0"/>
              <a:t>Interpretive Phenomenological Analysis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126192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obsah 2">
            <a:extLst>
              <a:ext uri="{FF2B5EF4-FFF2-40B4-BE49-F238E27FC236}">
                <a16:creationId xmlns:a16="http://schemas.microsoft.com/office/drawing/2014/main" id="{2C14E533-D080-4853-858F-A05B643122BC}"/>
              </a:ext>
            </a:extLst>
          </p:cNvPr>
          <p:cNvSpPr>
            <a:spLocks noGrp="1"/>
          </p:cNvSpPr>
          <p:nvPr>
            <p:ph idx="1"/>
          </p:nvPr>
        </p:nvSpPr>
        <p:spPr>
          <a:xfrm>
            <a:off x="362268" y="0"/>
            <a:ext cx="11829731" cy="6815469"/>
          </a:xfrm>
        </p:spPr>
        <p:txBody>
          <a:bodyPr>
            <a:normAutofit fontScale="92500" lnSpcReduction="20000"/>
          </a:bodyPr>
          <a:lstStyle/>
          <a:p>
            <a:pPr marL="0" indent="0">
              <a:buNone/>
            </a:pPr>
            <a:endParaRPr lang="en-GB" sz="1000" b="1" dirty="0"/>
          </a:p>
          <a:p>
            <a:pPr marL="0" indent="0">
              <a:buNone/>
            </a:pPr>
            <a:r>
              <a:rPr lang="en-GB" b="1" dirty="0" err="1"/>
              <a:t>Salda</a:t>
            </a:r>
            <a:r>
              <a:rPr lang="cs-CZ" b="1" dirty="0" err="1"/>
              <a:t>ňa</a:t>
            </a:r>
            <a:r>
              <a:rPr lang="en-GB" b="1" dirty="0"/>
              <a:t> (2013)</a:t>
            </a:r>
            <a:r>
              <a:rPr lang="cs-CZ" b="1" dirty="0"/>
              <a:t>: </a:t>
            </a:r>
            <a:r>
              <a:rPr lang="cs-CZ" b="1" dirty="0" err="1"/>
              <a:t>Qualitative</a:t>
            </a:r>
            <a:r>
              <a:rPr lang="cs-CZ" b="1" dirty="0"/>
              <a:t> research </a:t>
            </a:r>
            <a:r>
              <a:rPr lang="cs-CZ" b="1" dirty="0" err="1"/>
              <a:t>coding</a:t>
            </a:r>
            <a:r>
              <a:rPr lang="en-GB" b="1" dirty="0"/>
              <a:t>: Basic terms in qual. Analysis process</a:t>
            </a:r>
          </a:p>
          <a:p>
            <a:r>
              <a:rPr lang="en-GB" b="1" dirty="0"/>
              <a:t>Codes</a:t>
            </a:r>
            <a:r>
              <a:rPr lang="cs-CZ" b="1" dirty="0"/>
              <a:t>: </a:t>
            </a:r>
            <a:r>
              <a:rPr lang="en-GB" dirty="0"/>
              <a:t>‘</a:t>
            </a:r>
            <a:r>
              <a:rPr lang="cs-CZ" dirty="0"/>
              <a:t>A </a:t>
            </a:r>
            <a:r>
              <a:rPr lang="cs-CZ" dirty="0" err="1"/>
              <a:t>word</a:t>
            </a:r>
            <a:r>
              <a:rPr lang="cs-CZ" dirty="0"/>
              <a:t> </a:t>
            </a:r>
            <a:r>
              <a:rPr lang="cs-CZ" dirty="0" err="1"/>
              <a:t>or</a:t>
            </a:r>
            <a:r>
              <a:rPr lang="cs-CZ" dirty="0"/>
              <a:t> </a:t>
            </a:r>
            <a:r>
              <a:rPr lang="cs-CZ" dirty="0" err="1"/>
              <a:t>short</a:t>
            </a:r>
            <a:r>
              <a:rPr lang="cs-CZ" dirty="0"/>
              <a:t> </a:t>
            </a:r>
            <a:r>
              <a:rPr lang="cs-CZ" dirty="0" err="1"/>
              <a:t>phase</a:t>
            </a:r>
            <a:r>
              <a:rPr lang="cs-CZ" dirty="0"/>
              <a:t> </a:t>
            </a:r>
            <a:r>
              <a:rPr lang="cs-CZ" dirty="0" err="1"/>
              <a:t>that</a:t>
            </a:r>
            <a:r>
              <a:rPr lang="cs-CZ" dirty="0"/>
              <a:t> s</a:t>
            </a:r>
            <a:r>
              <a:rPr lang="en-GB" dirty="0"/>
              <a:t>y</a:t>
            </a:r>
            <a:r>
              <a:rPr lang="cs-CZ" dirty="0" err="1"/>
              <a:t>mbolicall</a:t>
            </a:r>
            <a:r>
              <a:rPr lang="en-GB" dirty="0"/>
              <a:t>y</a:t>
            </a:r>
            <a:r>
              <a:rPr lang="cs-CZ" dirty="0"/>
              <a:t> </a:t>
            </a:r>
            <a:r>
              <a:rPr lang="cs-CZ" dirty="0" err="1"/>
              <a:t>assigns</a:t>
            </a:r>
            <a:r>
              <a:rPr lang="en-GB" dirty="0"/>
              <a:t> a summative salient, essence-capturing and/or evocative attribute for a portion of language-based or visual data’</a:t>
            </a:r>
            <a:r>
              <a:rPr lang="cs-CZ" dirty="0"/>
              <a:t> </a:t>
            </a:r>
            <a:endParaRPr lang="en-GB" dirty="0"/>
          </a:p>
          <a:p>
            <a:r>
              <a:rPr lang="en-GB" dirty="0"/>
              <a:t>‘A descriptor of a data segment that assigns meaning’ (Seal, 2016)</a:t>
            </a:r>
          </a:p>
          <a:p>
            <a:r>
              <a:rPr lang="en-GB" b="1" dirty="0"/>
              <a:t>Coding: </a:t>
            </a:r>
            <a:r>
              <a:rPr lang="en-GB" dirty="0"/>
              <a:t>Not just labelling but linking</a:t>
            </a:r>
          </a:p>
          <a:p>
            <a:pPr marL="0" indent="0">
              <a:buNone/>
            </a:pPr>
            <a:r>
              <a:rPr lang="en-GB" dirty="0"/>
              <a:t>= ‘it leads you from the data to the idea and from the idea to the data pertaining to that idea’</a:t>
            </a:r>
          </a:p>
          <a:p>
            <a:pPr marL="0" indent="0">
              <a:buNone/>
            </a:pPr>
            <a:r>
              <a:rPr lang="en-GB" b="1" dirty="0"/>
              <a:t>Linking codes </a:t>
            </a:r>
            <a:r>
              <a:rPr lang="en-GB" dirty="0"/>
              <a:t>= finding patterns. ‘Patterns are links in the data that tell us something significant about the research question’. Allow us to develop THEMES</a:t>
            </a:r>
          </a:p>
          <a:p>
            <a:r>
              <a:rPr lang="en-GB" b="1" dirty="0"/>
              <a:t>Themes: Theoretical construct supported by the data. ‘A theme reflects a significance of the pattern within the data in relation to the research question’ (Seal,2016). Theoretical construct, that explains similarities or variations across codes (Ibid). </a:t>
            </a:r>
          </a:p>
          <a:p>
            <a:r>
              <a:rPr lang="en-GB" b="1" dirty="0"/>
              <a:t>An abstract entity that brings meaning and identity to a recurrent patterned experience and its variant manifestation. As such, a theme captures and unifies the nature or basis of the experience into a meaningful whole (DeSantis and </a:t>
            </a:r>
            <a:r>
              <a:rPr lang="en-GB" b="1" dirty="0" err="1"/>
              <a:t>Ugurizza</a:t>
            </a:r>
            <a:r>
              <a:rPr lang="en-GB" b="1" dirty="0"/>
              <a:t>)</a:t>
            </a:r>
          </a:p>
          <a:p>
            <a:r>
              <a:rPr lang="en-GB" b="1" dirty="0"/>
              <a:t>Theme </a:t>
            </a:r>
            <a:r>
              <a:rPr lang="en-GB" dirty="0"/>
              <a:t>develops from codes via the categories</a:t>
            </a:r>
            <a:endParaRPr lang="en-GB" b="1" dirty="0"/>
          </a:p>
          <a:p>
            <a:r>
              <a:rPr lang="en-GB" b="1" dirty="0"/>
              <a:t>Categories</a:t>
            </a:r>
            <a:r>
              <a:rPr lang="en-GB" dirty="0"/>
              <a:t> – To get from the codes to the themes, categories help to narrow down and identify the patterns. Codes grouping the data under the same topic. More abstract and conceptualised than codes</a:t>
            </a:r>
          </a:p>
          <a:p>
            <a:r>
              <a:rPr lang="en-GB" b="1" dirty="0"/>
              <a:t>Sub-categories</a:t>
            </a:r>
            <a:r>
              <a:rPr lang="en-GB" dirty="0"/>
              <a:t> – codes grouped under the same category = topic</a:t>
            </a:r>
          </a:p>
          <a:p>
            <a:r>
              <a:rPr lang="en-GB" b="1" dirty="0"/>
              <a:t>Analytical memos: </a:t>
            </a:r>
            <a:r>
              <a:rPr lang="en-GB" dirty="0"/>
              <a:t>Important to write down during the process of analysis! To have a track record of what you have done for your Methodology chapter/part of your report/article. </a:t>
            </a:r>
            <a:r>
              <a:rPr lang="en-GB" b="1" dirty="0"/>
              <a:t>Very good practice!</a:t>
            </a:r>
          </a:p>
          <a:p>
            <a:endParaRPr lang="en-GB" sz="1000" dirty="0"/>
          </a:p>
          <a:p>
            <a:endParaRPr lang="en-GB" sz="1000" b="1" dirty="0"/>
          </a:p>
          <a:p>
            <a:endParaRPr lang="en-GB" sz="1000" b="1" dirty="0"/>
          </a:p>
        </p:txBody>
      </p:sp>
      <p:sp>
        <p:nvSpPr>
          <p:cNvPr id="51" name="Oval 5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3" name="Oval 5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0710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942BA8A4-9C44-4A94-A8B8-8D666FE6BB0A}"/>
              </a:ext>
            </a:extLst>
          </p:cNvPr>
          <p:cNvSpPr/>
          <p:nvPr/>
        </p:nvSpPr>
        <p:spPr>
          <a:xfrm>
            <a:off x="2728376" y="680484"/>
            <a:ext cx="185006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CODE</a:t>
            </a:r>
          </a:p>
        </p:txBody>
      </p:sp>
      <p:pic>
        <p:nvPicPr>
          <p:cNvPr id="5" name="Obrázek 4">
            <a:extLst>
              <a:ext uri="{FF2B5EF4-FFF2-40B4-BE49-F238E27FC236}">
                <a16:creationId xmlns:a16="http://schemas.microsoft.com/office/drawing/2014/main" id="{CBA0D060-985A-4C6D-A48C-7FF53FDE3AD1}"/>
              </a:ext>
            </a:extLst>
          </p:cNvPr>
          <p:cNvPicPr>
            <a:picLocks noChangeAspect="1"/>
          </p:cNvPicPr>
          <p:nvPr/>
        </p:nvPicPr>
        <p:blipFill>
          <a:blip r:embed="rId2"/>
          <a:stretch>
            <a:fillRect/>
          </a:stretch>
        </p:blipFill>
        <p:spPr>
          <a:xfrm>
            <a:off x="5056905" y="668212"/>
            <a:ext cx="1865538" cy="926672"/>
          </a:xfrm>
          <a:prstGeom prst="rect">
            <a:avLst/>
          </a:prstGeom>
        </p:spPr>
      </p:pic>
      <p:pic>
        <p:nvPicPr>
          <p:cNvPr id="6" name="Obrázek 5">
            <a:extLst>
              <a:ext uri="{FF2B5EF4-FFF2-40B4-BE49-F238E27FC236}">
                <a16:creationId xmlns:a16="http://schemas.microsoft.com/office/drawing/2014/main" id="{BF15B255-4AA9-4628-8B3E-74EE5F23F860}"/>
              </a:ext>
            </a:extLst>
          </p:cNvPr>
          <p:cNvPicPr>
            <a:picLocks noChangeAspect="1"/>
          </p:cNvPicPr>
          <p:nvPr/>
        </p:nvPicPr>
        <p:blipFill>
          <a:blip r:embed="rId2"/>
          <a:stretch>
            <a:fillRect/>
          </a:stretch>
        </p:blipFill>
        <p:spPr>
          <a:xfrm>
            <a:off x="7370614" y="680484"/>
            <a:ext cx="1865538" cy="926672"/>
          </a:xfrm>
          <a:prstGeom prst="rect">
            <a:avLst/>
          </a:prstGeom>
        </p:spPr>
      </p:pic>
      <p:pic>
        <p:nvPicPr>
          <p:cNvPr id="7" name="Obrázek 6">
            <a:extLst>
              <a:ext uri="{FF2B5EF4-FFF2-40B4-BE49-F238E27FC236}">
                <a16:creationId xmlns:a16="http://schemas.microsoft.com/office/drawing/2014/main" id="{B54A192E-8480-4D00-968A-2DBFFAD72F1B}"/>
              </a:ext>
            </a:extLst>
          </p:cNvPr>
          <p:cNvPicPr>
            <a:picLocks noChangeAspect="1"/>
          </p:cNvPicPr>
          <p:nvPr/>
        </p:nvPicPr>
        <p:blipFill>
          <a:blip r:embed="rId2"/>
          <a:stretch>
            <a:fillRect/>
          </a:stretch>
        </p:blipFill>
        <p:spPr>
          <a:xfrm>
            <a:off x="165280" y="680484"/>
            <a:ext cx="1865538" cy="926672"/>
          </a:xfrm>
          <a:prstGeom prst="rect">
            <a:avLst/>
          </a:prstGeom>
        </p:spPr>
      </p:pic>
      <p:cxnSp>
        <p:nvCxnSpPr>
          <p:cNvPr id="9" name="Přímá spojnice se šipkou 8">
            <a:extLst>
              <a:ext uri="{FF2B5EF4-FFF2-40B4-BE49-F238E27FC236}">
                <a16:creationId xmlns:a16="http://schemas.microsoft.com/office/drawing/2014/main" id="{AA0755FB-FA29-4FA9-8B15-D94E099CBA8F}"/>
              </a:ext>
            </a:extLst>
          </p:cNvPr>
          <p:cNvCxnSpPr/>
          <p:nvPr/>
        </p:nvCxnSpPr>
        <p:spPr>
          <a:xfrm>
            <a:off x="1297172" y="1607156"/>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95279916-938E-4A2F-9473-AAB104580958}"/>
              </a:ext>
            </a:extLst>
          </p:cNvPr>
          <p:cNvCxnSpPr/>
          <p:nvPr/>
        </p:nvCxnSpPr>
        <p:spPr>
          <a:xfrm>
            <a:off x="5826642" y="1607156"/>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0EF9DD2E-A2BC-4988-A91E-8C8FE844C50C}"/>
              </a:ext>
            </a:extLst>
          </p:cNvPr>
          <p:cNvCxnSpPr>
            <a:cxnSpLocks/>
          </p:cNvCxnSpPr>
          <p:nvPr/>
        </p:nvCxnSpPr>
        <p:spPr>
          <a:xfrm flipH="1">
            <a:off x="2916949" y="1655823"/>
            <a:ext cx="734772" cy="871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a:extLst>
              <a:ext uri="{FF2B5EF4-FFF2-40B4-BE49-F238E27FC236}">
                <a16:creationId xmlns:a16="http://schemas.microsoft.com/office/drawing/2014/main" id="{EA78F33C-D627-4887-8C6A-DB7C7CF6E4A0}"/>
              </a:ext>
            </a:extLst>
          </p:cNvPr>
          <p:cNvCxnSpPr>
            <a:cxnSpLocks/>
          </p:cNvCxnSpPr>
          <p:nvPr/>
        </p:nvCxnSpPr>
        <p:spPr>
          <a:xfrm flipH="1">
            <a:off x="7814930" y="1594884"/>
            <a:ext cx="624905" cy="926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Obdélník 24">
            <a:extLst>
              <a:ext uri="{FF2B5EF4-FFF2-40B4-BE49-F238E27FC236}">
                <a16:creationId xmlns:a16="http://schemas.microsoft.com/office/drawing/2014/main" id="{0EECF279-FE88-4091-81A4-33B5C0E36968}"/>
              </a:ext>
            </a:extLst>
          </p:cNvPr>
          <p:cNvSpPr/>
          <p:nvPr/>
        </p:nvSpPr>
        <p:spPr>
          <a:xfrm>
            <a:off x="1754372" y="2533828"/>
            <a:ext cx="1632661"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CATEGORY</a:t>
            </a:r>
          </a:p>
        </p:txBody>
      </p:sp>
      <p:pic>
        <p:nvPicPr>
          <p:cNvPr id="27" name="Obrázek 26">
            <a:extLst>
              <a:ext uri="{FF2B5EF4-FFF2-40B4-BE49-F238E27FC236}">
                <a16:creationId xmlns:a16="http://schemas.microsoft.com/office/drawing/2014/main" id="{B9E46CC7-7325-4C33-AA9A-DE9C197A2881}"/>
              </a:ext>
            </a:extLst>
          </p:cNvPr>
          <p:cNvPicPr>
            <a:picLocks noChangeAspect="1"/>
          </p:cNvPicPr>
          <p:nvPr/>
        </p:nvPicPr>
        <p:blipFill>
          <a:blip r:embed="rId3"/>
          <a:stretch>
            <a:fillRect/>
          </a:stretch>
        </p:blipFill>
        <p:spPr>
          <a:xfrm>
            <a:off x="6465370" y="2533828"/>
            <a:ext cx="1646063" cy="926672"/>
          </a:xfrm>
          <a:prstGeom prst="rect">
            <a:avLst/>
          </a:prstGeom>
        </p:spPr>
      </p:pic>
      <p:sp>
        <p:nvSpPr>
          <p:cNvPr id="29" name="Šipka: dolů 28">
            <a:extLst>
              <a:ext uri="{FF2B5EF4-FFF2-40B4-BE49-F238E27FC236}">
                <a16:creationId xmlns:a16="http://schemas.microsoft.com/office/drawing/2014/main" id="{FD87D810-B1BD-42FB-A0D7-28BEB7B80B88}"/>
              </a:ext>
            </a:extLst>
          </p:cNvPr>
          <p:cNvSpPr/>
          <p:nvPr/>
        </p:nvSpPr>
        <p:spPr>
          <a:xfrm rot="19716326">
            <a:off x="3315548" y="4151296"/>
            <a:ext cx="484632" cy="97840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0" name="Šipka: dolů 29">
            <a:extLst>
              <a:ext uri="{FF2B5EF4-FFF2-40B4-BE49-F238E27FC236}">
                <a16:creationId xmlns:a16="http://schemas.microsoft.com/office/drawing/2014/main" id="{B8FA2113-10B3-418B-B070-4949F0EE6682}"/>
              </a:ext>
            </a:extLst>
          </p:cNvPr>
          <p:cNvSpPr/>
          <p:nvPr/>
        </p:nvSpPr>
        <p:spPr>
          <a:xfrm rot="1692324">
            <a:off x="6298441" y="4117424"/>
            <a:ext cx="484632" cy="97840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Obdélník 30">
            <a:extLst>
              <a:ext uri="{FF2B5EF4-FFF2-40B4-BE49-F238E27FC236}">
                <a16:creationId xmlns:a16="http://schemas.microsoft.com/office/drawing/2014/main" id="{2E9AA90B-7E90-4095-9D63-C1E40EA7AFE9}"/>
              </a:ext>
            </a:extLst>
          </p:cNvPr>
          <p:cNvSpPr/>
          <p:nvPr/>
        </p:nvSpPr>
        <p:spPr>
          <a:xfrm>
            <a:off x="3096182" y="5031182"/>
            <a:ext cx="41148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a:solidFill>
                  <a:srgbClr val="0070C0"/>
                </a:solidFill>
              </a:rPr>
              <a:t>THEME</a:t>
            </a:r>
          </a:p>
        </p:txBody>
      </p:sp>
      <p:sp>
        <p:nvSpPr>
          <p:cNvPr id="32" name="Obdélník: se zakulacenými rohy 31">
            <a:extLst>
              <a:ext uri="{FF2B5EF4-FFF2-40B4-BE49-F238E27FC236}">
                <a16:creationId xmlns:a16="http://schemas.microsoft.com/office/drawing/2014/main" id="{19F9BE27-C87F-4AE4-AC31-DA46240D7742}"/>
              </a:ext>
            </a:extLst>
          </p:cNvPr>
          <p:cNvSpPr/>
          <p:nvPr/>
        </p:nvSpPr>
        <p:spPr>
          <a:xfrm>
            <a:off x="165280" y="0"/>
            <a:ext cx="9070871" cy="58094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dirty="0"/>
              <a:t>DESCRIPTOR OF A DATA SEGMENT THAT ASSIGNS MEANING</a:t>
            </a:r>
          </a:p>
        </p:txBody>
      </p:sp>
      <p:sp>
        <p:nvSpPr>
          <p:cNvPr id="33" name="Obdélník: se zakulacenými rohy 32">
            <a:extLst>
              <a:ext uri="{FF2B5EF4-FFF2-40B4-BE49-F238E27FC236}">
                <a16:creationId xmlns:a16="http://schemas.microsoft.com/office/drawing/2014/main" id="{77E6359A-66BE-46A3-8D35-DE14E3BF6B33}"/>
              </a:ext>
            </a:extLst>
          </p:cNvPr>
          <p:cNvSpPr/>
          <p:nvPr/>
        </p:nvSpPr>
        <p:spPr>
          <a:xfrm>
            <a:off x="1754372" y="3547769"/>
            <a:ext cx="6357061" cy="6404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Derived from codes, more conceptual and abstract</a:t>
            </a:r>
          </a:p>
        </p:txBody>
      </p:sp>
      <p:sp>
        <p:nvSpPr>
          <p:cNvPr id="34" name="Obdélník: se zakulacenými rohy 33">
            <a:extLst>
              <a:ext uri="{FF2B5EF4-FFF2-40B4-BE49-F238E27FC236}">
                <a16:creationId xmlns:a16="http://schemas.microsoft.com/office/drawing/2014/main" id="{621E495B-5340-48DC-B267-C8A1F0EC55F7}"/>
              </a:ext>
            </a:extLst>
          </p:cNvPr>
          <p:cNvSpPr/>
          <p:nvPr/>
        </p:nvSpPr>
        <p:spPr>
          <a:xfrm>
            <a:off x="1754372" y="5943601"/>
            <a:ext cx="6357061" cy="9143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Theoretical construct that explains similarities, patters or variations across codes</a:t>
            </a:r>
          </a:p>
        </p:txBody>
      </p:sp>
    </p:spTree>
    <p:extLst>
      <p:ext uri="{BB962C8B-B14F-4D97-AF65-F5344CB8AC3E}">
        <p14:creationId xmlns:p14="http://schemas.microsoft.com/office/powerpoint/2010/main" val="910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31" grpId="0" animBg="1"/>
      <p:bldP spid="32" grpId="0" animBg="1"/>
      <p:bldP spid="33" grpId="0"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721F4B-8DAF-41CB-B364-CAB2F17E9EC6}"/>
              </a:ext>
            </a:extLst>
          </p:cNvPr>
          <p:cNvSpPr>
            <a:spLocks noGrp="1"/>
          </p:cNvSpPr>
          <p:nvPr>
            <p:ph type="title"/>
          </p:nvPr>
        </p:nvSpPr>
        <p:spPr/>
        <p:txBody>
          <a:bodyPr/>
          <a:lstStyle/>
          <a:p>
            <a:r>
              <a:rPr lang="en-GB" dirty="0"/>
              <a:t>Examples of codes, categories, sub-categories - Exercise</a:t>
            </a:r>
          </a:p>
        </p:txBody>
      </p:sp>
      <p:sp>
        <p:nvSpPr>
          <p:cNvPr id="3" name="Zástupný obsah 2">
            <a:extLst>
              <a:ext uri="{FF2B5EF4-FFF2-40B4-BE49-F238E27FC236}">
                <a16:creationId xmlns:a16="http://schemas.microsoft.com/office/drawing/2014/main" id="{4E0C08CB-DEFA-49D1-BAAA-1B363C9C1392}"/>
              </a:ext>
            </a:extLst>
          </p:cNvPr>
          <p:cNvSpPr>
            <a:spLocks noGrp="1"/>
          </p:cNvSpPr>
          <p:nvPr>
            <p:ph idx="1"/>
          </p:nvPr>
        </p:nvSpPr>
        <p:spPr/>
        <p:txBody>
          <a:bodyPr/>
          <a:lstStyle/>
          <a:p>
            <a:r>
              <a:rPr lang="en-GB" dirty="0"/>
              <a:t>I: How are you doing in Corona online teaching?</a:t>
            </a:r>
          </a:p>
          <a:p>
            <a:r>
              <a:rPr lang="en-GB" dirty="0"/>
              <a:t>Teacher: It is very demanding mode of teaching, different concentration and it is going for too long these days, everyone involved is close to a burn-out and I am starting to give up too. We all need holidays at this stage of the year (Laugh)</a:t>
            </a:r>
          </a:p>
          <a:p>
            <a:r>
              <a:rPr lang="en-GB" dirty="0"/>
              <a:t>Open codes: </a:t>
            </a:r>
          </a:p>
          <a:p>
            <a:r>
              <a:rPr lang="en-GB" dirty="0"/>
              <a:t>Categories:</a:t>
            </a:r>
          </a:p>
          <a:p>
            <a:r>
              <a:rPr lang="en-GB" dirty="0"/>
              <a:t>Subcategories:</a:t>
            </a:r>
          </a:p>
          <a:p>
            <a:r>
              <a:rPr lang="en-GB" dirty="0"/>
              <a:t>Themes:</a:t>
            </a:r>
          </a:p>
        </p:txBody>
      </p:sp>
    </p:spTree>
    <p:extLst>
      <p:ext uri="{BB962C8B-B14F-4D97-AF65-F5344CB8AC3E}">
        <p14:creationId xmlns:p14="http://schemas.microsoft.com/office/powerpoint/2010/main" val="1756363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C1F8559-3FA1-4AEE-B1AD-D94F7D8FE16B}"/>
              </a:ext>
            </a:extLst>
          </p:cNvPr>
          <p:cNvSpPr>
            <a:spLocks noGrp="1"/>
          </p:cNvSpPr>
          <p:nvPr>
            <p:ph idx="1"/>
          </p:nvPr>
        </p:nvSpPr>
        <p:spPr>
          <a:xfrm>
            <a:off x="159488" y="542259"/>
            <a:ext cx="10968760" cy="6145619"/>
          </a:xfrm>
        </p:spPr>
        <p:txBody>
          <a:bodyPr>
            <a:normAutofit/>
          </a:bodyPr>
          <a:lstStyle/>
          <a:p>
            <a:r>
              <a:rPr lang="en-GB" b="1" dirty="0"/>
              <a:t>I: How are you doing in Corona online teaching?</a:t>
            </a:r>
          </a:p>
          <a:p>
            <a:r>
              <a:rPr lang="en-GB" b="1" dirty="0"/>
              <a:t>Teacher:</a:t>
            </a:r>
            <a:r>
              <a:rPr lang="en-GB" dirty="0"/>
              <a:t> </a:t>
            </a:r>
            <a:r>
              <a:rPr lang="en-GB" dirty="0">
                <a:solidFill>
                  <a:srgbClr val="FF0000"/>
                </a:solidFill>
              </a:rPr>
              <a:t>It is very demanding mode of teaching</a:t>
            </a:r>
            <a:r>
              <a:rPr lang="en-GB" dirty="0"/>
              <a:t>, </a:t>
            </a:r>
            <a:r>
              <a:rPr lang="en-GB" dirty="0">
                <a:solidFill>
                  <a:srgbClr val="00B050"/>
                </a:solidFill>
              </a:rPr>
              <a:t>different concentration </a:t>
            </a:r>
            <a:r>
              <a:rPr lang="en-GB" dirty="0"/>
              <a:t>and </a:t>
            </a:r>
            <a:r>
              <a:rPr lang="en-GB" dirty="0">
                <a:solidFill>
                  <a:srgbClr val="C00000"/>
                </a:solidFill>
              </a:rPr>
              <a:t>it is going for too long these days</a:t>
            </a:r>
            <a:r>
              <a:rPr lang="en-GB" dirty="0"/>
              <a:t>, </a:t>
            </a:r>
            <a:r>
              <a:rPr lang="en-GB" dirty="0">
                <a:solidFill>
                  <a:srgbClr val="0070C0"/>
                </a:solidFill>
              </a:rPr>
              <a:t>everyone involved is close to a burn-out and I am starting to give up too</a:t>
            </a:r>
            <a:r>
              <a:rPr lang="en-GB" dirty="0"/>
              <a:t>. </a:t>
            </a:r>
            <a:r>
              <a:rPr lang="en-GB" dirty="0">
                <a:solidFill>
                  <a:srgbClr val="FF0000"/>
                </a:solidFill>
              </a:rPr>
              <a:t>We all need holidays at this stage of the year (Laugh)</a:t>
            </a:r>
          </a:p>
          <a:p>
            <a:r>
              <a:rPr lang="en-GB" b="1" dirty="0"/>
              <a:t>Open codes: Red, green and blue</a:t>
            </a:r>
          </a:p>
          <a:p>
            <a:pPr marL="0" indent="0">
              <a:buNone/>
            </a:pPr>
            <a:r>
              <a:rPr lang="en-GB" dirty="0">
                <a:solidFill>
                  <a:srgbClr val="C00000"/>
                </a:solidFill>
              </a:rPr>
              <a:t>Red: Demanding</a:t>
            </a:r>
          </a:p>
          <a:p>
            <a:pPr marL="0" indent="0">
              <a:buNone/>
            </a:pPr>
            <a:r>
              <a:rPr lang="en-GB" dirty="0">
                <a:solidFill>
                  <a:srgbClr val="00B050"/>
                </a:solidFill>
              </a:rPr>
              <a:t>Green: Different teaching </a:t>
            </a:r>
          </a:p>
          <a:p>
            <a:pPr marL="0" indent="0">
              <a:buNone/>
            </a:pPr>
            <a:r>
              <a:rPr lang="en-GB" dirty="0">
                <a:solidFill>
                  <a:srgbClr val="0070C0"/>
                </a:solidFill>
              </a:rPr>
              <a:t>Blue: Feeling exhausted</a:t>
            </a:r>
          </a:p>
          <a:p>
            <a:r>
              <a:rPr lang="en-GB" b="1" dirty="0"/>
              <a:t>Categories:</a:t>
            </a:r>
            <a:r>
              <a:rPr lang="en-GB" dirty="0"/>
              <a:t> </a:t>
            </a:r>
          </a:p>
          <a:p>
            <a:pPr marL="457200" indent="-457200">
              <a:buAutoNum type="arabicPeriod"/>
            </a:pPr>
            <a:r>
              <a:rPr lang="en-GB" dirty="0"/>
              <a:t>Teaching environment</a:t>
            </a:r>
          </a:p>
          <a:p>
            <a:pPr marL="457200" indent="-457200">
              <a:buAutoNum type="arabicPeriod"/>
            </a:pPr>
            <a:r>
              <a:rPr lang="en-GB" dirty="0"/>
              <a:t>Personal experience of online teaching</a:t>
            </a:r>
          </a:p>
          <a:p>
            <a:r>
              <a:rPr lang="en-GB" b="1" dirty="0"/>
              <a:t>Theme</a:t>
            </a:r>
            <a:r>
              <a:rPr lang="en-GB" dirty="0"/>
              <a:t>: </a:t>
            </a:r>
          </a:p>
          <a:p>
            <a:pPr marL="0" indent="0">
              <a:buNone/>
            </a:pPr>
            <a:r>
              <a:rPr lang="en-GB" dirty="0"/>
              <a:t>Online teaching experience</a:t>
            </a:r>
          </a:p>
        </p:txBody>
      </p:sp>
    </p:spTree>
    <p:extLst>
      <p:ext uri="{BB962C8B-B14F-4D97-AF65-F5344CB8AC3E}">
        <p14:creationId xmlns:p14="http://schemas.microsoft.com/office/powerpoint/2010/main" val="413219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par>
                                <p:cTn id="10" presetID="30" presetClass="emph" presetSubtype="0" fill="hold" nodeType="withEffect">
                                  <p:stCondLst>
                                    <p:cond delay="0"/>
                                  </p:stCondLst>
                                  <p:childTnLst>
                                    <p:animClr clrSpc="hsl" dir="cw">
                                      <p:cBhvr override="childStyle">
                                        <p:cTn id="11" dur="500" fill="hold"/>
                                        <p:tgtEl>
                                          <p:spTgt spid="3">
                                            <p:txEl>
                                              <p:pRg st="1" end="1"/>
                                            </p:txEl>
                                          </p:spTgt>
                                        </p:tgtEl>
                                        <p:attrNameLst>
                                          <p:attrName>style.color</p:attrName>
                                        </p:attrNameLst>
                                      </p:cBhvr>
                                      <p:by>
                                        <p:hsl h="0" s="12549" l="25098"/>
                                      </p:by>
                                    </p:animClr>
                                    <p:animClr clrSpc="hsl" dir="cw">
                                      <p:cBhvr>
                                        <p:cTn id="12" dur="500" fill="hold"/>
                                        <p:tgtEl>
                                          <p:spTgt spid="3">
                                            <p:txEl>
                                              <p:pRg st="1" end="1"/>
                                            </p:txEl>
                                          </p:spTgt>
                                        </p:tgtEl>
                                        <p:attrNameLst>
                                          <p:attrName>fillcolor</p:attrName>
                                        </p:attrNameLst>
                                      </p:cBhvr>
                                      <p:by>
                                        <p:hsl h="0" s="12549" l="25098"/>
                                      </p:by>
                                    </p:animClr>
                                    <p:animClr clrSpc="hsl" dir="cw">
                                      <p:cBhvr>
                                        <p:cTn id="13" dur="500" fill="hold"/>
                                        <p:tgtEl>
                                          <p:spTgt spid="3">
                                            <p:txEl>
                                              <p:pRg st="1" end="1"/>
                                            </p:txEl>
                                          </p:spTgt>
                                        </p:tgtEl>
                                        <p:attrNameLst>
                                          <p:attrName>stroke.color</p:attrName>
                                        </p:attrNameLst>
                                      </p:cBhvr>
                                      <p:by>
                                        <p:hsl h="0" s="12549" l="25098"/>
                                      </p:by>
                                    </p:animClr>
                                    <p:set>
                                      <p:cBhvr>
                                        <p:cTn id="14" dur="500" fill="hold"/>
                                        <p:tgtEl>
                                          <p:spTgt spid="3">
                                            <p:txEl>
                                              <p:pRg st="1" end="1"/>
                                            </p:txEl>
                                          </p:spTgt>
                                        </p:tgtEl>
                                        <p:attrNameLst>
                                          <p:attrName>fill.type</p:attrName>
                                        </p:attrNameLst>
                                      </p:cBhvr>
                                      <p:to>
                                        <p:strVal val="solid"/>
                                      </p:to>
                                    </p:set>
                                  </p:childTnLst>
                                </p:cTn>
                              </p:par>
                              <p:par>
                                <p:cTn id="15" presetID="30" presetClass="emph" presetSubtype="0" fill="hold" nodeType="withEffect">
                                  <p:stCondLst>
                                    <p:cond delay="0"/>
                                  </p:stCondLst>
                                  <p:childTnLst>
                                    <p:animClr clrSpc="hsl" dir="cw">
                                      <p:cBhvr override="childStyle">
                                        <p:cTn id="16" dur="500" fill="hold"/>
                                        <p:tgtEl>
                                          <p:spTgt spid="3">
                                            <p:txEl>
                                              <p:pRg st="2" end="2"/>
                                            </p:txEl>
                                          </p:spTgt>
                                        </p:tgtEl>
                                        <p:attrNameLst>
                                          <p:attrName>style.color</p:attrName>
                                        </p:attrNameLst>
                                      </p:cBhvr>
                                      <p:by>
                                        <p:hsl h="0" s="12549" l="25098"/>
                                      </p:by>
                                    </p:animClr>
                                    <p:animClr clrSpc="hsl" dir="cw">
                                      <p:cBhvr>
                                        <p:cTn id="17" dur="500" fill="hold"/>
                                        <p:tgtEl>
                                          <p:spTgt spid="3">
                                            <p:txEl>
                                              <p:pRg st="2" end="2"/>
                                            </p:txEl>
                                          </p:spTgt>
                                        </p:tgtEl>
                                        <p:attrNameLst>
                                          <p:attrName>fillcolor</p:attrName>
                                        </p:attrNameLst>
                                      </p:cBhvr>
                                      <p:by>
                                        <p:hsl h="0" s="12549" l="25098"/>
                                      </p:by>
                                    </p:animClr>
                                    <p:animClr clrSpc="hsl" dir="cw">
                                      <p:cBhvr>
                                        <p:cTn id="18" dur="500" fill="hold"/>
                                        <p:tgtEl>
                                          <p:spTgt spid="3">
                                            <p:txEl>
                                              <p:pRg st="2" end="2"/>
                                            </p:txEl>
                                          </p:spTgt>
                                        </p:tgtEl>
                                        <p:attrNameLst>
                                          <p:attrName>stroke.color</p:attrName>
                                        </p:attrNameLst>
                                      </p:cBhvr>
                                      <p:by>
                                        <p:hsl h="0" s="12549" l="25098"/>
                                      </p:by>
                                    </p:animClr>
                                    <p:set>
                                      <p:cBhvr>
                                        <p:cTn id="19" dur="500" fill="hold"/>
                                        <p:tgtEl>
                                          <p:spTgt spid="3">
                                            <p:txEl>
                                              <p:pRg st="2" end="2"/>
                                            </p:txEl>
                                          </p:spTgt>
                                        </p:tgtEl>
                                        <p:attrNameLst>
                                          <p:attrName>fill.type</p:attrName>
                                        </p:attrNameLst>
                                      </p:cBhvr>
                                      <p:to>
                                        <p:strVal val="solid"/>
                                      </p:to>
                                    </p:se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ACCBA7-88A3-490C-A03A-F760AD063E80}"/>
              </a:ext>
            </a:extLst>
          </p:cNvPr>
          <p:cNvSpPr>
            <a:spLocks noGrp="1"/>
          </p:cNvSpPr>
          <p:nvPr>
            <p:ph type="title"/>
          </p:nvPr>
        </p:nvSpPr>
        <p:spPr/>
        <p:txBody>
          <a:bodyPr/>
          <a:lstStyle/>
          <a:p>
            <a:r>
              <a:rPr lang="en-GB" dirty="0"/>
              <a:t>Types of codes</a:t>
            </a:r>
          </a:p>
        </p:txBody>
      </p:sp>
      <p:sp>
        <p:nvSpPr>
          <p:cNvPr id="3" name="Zástupný obsah 2">
            <a:extLst>
              <a:ext uri="{FF2B5EF4-FFF2-40B4-BE49-F238E27FC236}">
                <a16:creationId xmlns:a16="http://schemas.microsoft.com/office/drawing/2014/main" id="{B3CC790E-96B7-447F-B068-8F74D5A7F376}"/>
              </a:ext>
            </a:extLst>
          </p:cNvPr>
          <p:cNvSpPr>
            <a:spLocks noGrp="1"/>
          </p:cNvSpPr>
          <p:nvPr>
            <p:ph idx="1"/>
          </p:nvPr>
        </p:nvSpPr>
        <p:spPr>
          <a:xfrm>
            <a:off x="846565" y="2322576"/>
            <a:ext cx="10058400" cy="4050792"/>
          </a:xfrm>
        </p:spPr>
        <p:txBody>
          <a:bodyPr/>
          <a:lstStyle/>
          <a:p>
            <a:r>
              <a:rPr lang="en-GB" b="1" dirty="0"/>
              <a:t>Descriptive codes:  </a:t>
            </a:r>
            <a:r>
              <a:rPr lang="en-GB" dirty="0"/>
              <a:t>Different teaching</a:t>
            </a:r>
          </a:p>
          <a:p>
            <a:r>
              <a:rPr lang="en-GB" b="1" dirty="0"/>
              <a:t>In Vivo codes: </a:t>
            </a:r>
            <a:r>
              <a:rPr lang="en-GB" dirty="0"/>
              <a:t>Burn-out, Demanding, Give-up etc….</a:t>
            </a:r>
          </a:p>
          <a:p>
            <a:r>
              <a:rPr lang="en-GB" b="1" dirty="0"/>
              <a:t>Emotion codes: </a:t>
            </a:r>
            <a:r>
              <a:rPr lang="en-GB" dirty="0"/>
              <a:t>Feeling exhausted. Interpretation of the underlying feelings that captures the in-vivo codes</a:t>
            </a:r>
          </a:p>
          <a:p>
            <a:endParaRPr lang="en-GB" dirty="0"/>
          </a:p>
          <a:p>
            <a:endParaRPr lang="en-GB" dirty="0"/>
          </a:p>
          <a:p>
            <a:pPr marL="0" indent="0">
              <a:buNone/>
            </a:pPr>
            <a:endParaRPr lang="en-GB" dirty="0"/>
          </a:p>
          <a:p>
            <a:r>
              <a:rPr lang="en-GB" dirty="0"/>
              <a:t>Try this </a:t>
            </a:r>
            <a:r>
              <a:rPr lang="en-GB" dirty="0" err="1"/>
              <a:t>explaning</a:t>
            </a:r>
            <a:r>
              <a:rPr lang="en-GB" dirty="0"/>
              <a:t> </a:t>
            </a:r>
            <a:r>
              <a:rPr lang="en-GB" dirty="0" err="1"/>
              <a:t>youtube</a:t>
            </a:r>
            <a:r>
              <a:rPr lang="en-GB" dirty="0"/>
              <a:t> video:</a:t>
            </a:r>
          </a:p>
          <a:p>
            <a:r>
              <a:rPr lang="en-GB" dirty="0">
                <a:hlinkClick r:id="rId2"/>
              </a:rPr>
              <a:t>https://www.youtube.com/watch?v=YP3yAX5w6x8&amp;ab_channel=NicoleKipar</a:t>
            </a:r>
            <a:r>
              <a:rPr lang="en-GB" dirty="0"/>
              <a:t> </a:t>
            </a:r>
          </a:p>
        </p:txBody>
      </p:sp>
    </p:spTree>
    <p:extLst>
      <p:ext uri="{BB962C8B-B14F-4D97-AF65-F5344CB8AC3E}">
        <p14:creationId xmlns:p14="http://schemas.microsoft.com/office/powerpoint/2010/main" val="81940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974598" y="0"/>
            <a:ext cx="10058400" cy="1010793"/>
          </a:xfrm>
        </p:spPr>
        <p:txBody>
          <a:bodyPr/>
          <a:lstStyle/>
          <a:p>
            <a:pPr algn="ctr"/>
            <a:r>
              <a:rPr lang="en-GB" dirty="0" err="1"/>
              <a:t>Homeworks</a:t>
            </a:r>
            <a:r>
              <a:rPr lang="en-GB" dirty="0"/>
              <a:t> by 20</a:t>
            </a:r>
            <a:r>
              <a:rPr lang="en-GB" baseline="30000" dirty="0"/>
              <a:t>th</a:t>
            </a:r>
            <a:r>
              <a:rPr lang="en-GB" dirty="0"/>
              <a:t> March 2021</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1069848" y="1104900"/>
            <a:ext cx="10058400" cy="5086350"/>
          </a:xfrm>
        </p:spPr>
        <p:txBody>
          <a:bodyPr numCol="3">
            <a:normAutofit/>
          </a:bodyPr>
          <a:lstStyle/>
          <a:p>
            <a:r>
              <a:rPr lang="en-GB" dirty="0"/>
              <a:t>Think of your theme/topic to explore in the research study / write the outline of the problem. </a:t>
            </a:r>
          </a:p>
          <a:p>
            <a:r>
              <a:rPr lang="en-GB" dirty="0"/>
              <a:t>Think of aim and objectives related to your topic to explore</a:t>
            </a:r>
          </a:p>
          <a:p>
            <a:pPr marL="0" indent="0">
              <a:buNone/>
            </a:pPr>
            <a:endParaRPr lang="en-GB" dirty="0"/>
          </a:p>
          <a:p>
            <a:endParaRPr lang="en-GB" dirty="0"/>
          </a:p>
          <a:p>
            <a:endParaRPr lang="en-GB" dirty="0"/>
          </a:p>
          <a:p>
            <a:endParaRPr lang="en-GB" dirty="0"/>
          </a:p>
          <a:p>
            <a:endParaRPr lang="en-GB" dirty="0"/>
          </a:p>
          <a:p>
            <a:pPr marL="0" indent="0">
              <a:buNone/>
            </a:pPr>
            <a:endParaRPr lang="en-GB" dirty="0"/>
          </a:p>
          <a:p>
            <a:r>
              <a:rPr lang="en-GB" dirty="0"/>
              <a:t>Search and generate a list of related/relevant references to argue with in your project. Describe each of the reference briefly why is it relevant to your research topic of interest/aim and objectives/questions. Try to argue why the research questions are relevant in relation to your list of references.</a:t>
            </a:r>
          </a:p>
          <a:p>
            <a:r>
              <a:rPr lang="en-GB" dirty="0"/>
              <a:t>Formulate 3 research questions</a:t>
            </a:r>
          </a:p>
          <a:p>
            <a:pPr marL="0" indent="0">
              <a:buNone/>
            </a:pPr>
            <a:endParaRPr lang="en-GB" dirty="0"/>
          </a:p>
          <a:p>
            <a:pPr marL="0" indent="0">
              <a:buNone/>
            </a:pPr>
            <a:r>
              <a:rPr lang="en-GB" dirty="0"/>
              <a:t>Download Zotero and try to explore it in terms of referencing: Use it in the text for references and then generate list of references in Harvard referencing style. Write a short report (500 words) on your experience to share next MS Teams meeting</a:t>
            </a:r>
          </a:p>
          <a:p>
            <a:endParaRPr lang="en-GB" dirty="0"/>
          </a:p>
        </p:txBody>
      </p:sp>
    </p:spTree>
    <p:extLst>
      <p:ext uri="{BB962C8B-B14F-4D97-AF65-F5344CB8AC3E}">
        <p14:creationId xmlns:p14="http://schemas.microsoft.com/office/powerpoint/2010/main" val="1098605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8AE20E-7F67-40B2-9D5E-4BA688E9826E}"/>
              </a:ext>
            </a:extLst>
          </p:cNvPr>
          <p:cNvSpPr>
            <a:spLocks noGrp="1"/>
          </p:cNvSpPr>
          <p:nvPr>
            <p:ph type="title"/>
          </p:nvPr>
        </p:nvSpPr>
        <p:spPr>
          <a:xfrm>
            <a:off x="163286" y="0"/>
            <a:ext cx="11915300" cy="584791"/>
          </a:xfrm>
        </p:spPr>
        <p:txBody>
          <a:bodyPr>
            <a:normAutofit fontScale="90000"/>
          </a:bodyPr>
          <a:lstStyle/>
          <a:p>
            <a:pPr algn="ctr"/>
            <a:r>
              <a:rPr lang="en-GB" dirty="0"/>
              <a:t>Thematic analysis</a:t>
            </a:r>
          </a:p>
        </p:txBody>
      </p:sp>
      <p:sp>
        <p:nvSpPr>
          <p:cNvPr id="3" name="Zástupný obsah 2">
            <a:extLst>
              <a:ext uri="{FF2B5EF4-FFF2-40B4-BE49-F238E27FC236}">
                <a16:creationId xmlns:a16="http://schemas.microsoft.com/office/drawing/2014/main" id="{7FCDE77C-1049-4D6A-A2D4-038A0BE6D045}"/>
              </a:ext>
            </a:extLst>
          </p:cNvPr>
          <p:cNvSpPr>
            <a:spLocks noGrp="1"/>
          </p:cNvSpPr>
          <p:nvPr>
            <p:ph idx="1"/>
          </p:nvPr>
        </p:nvSpPr>
        <p:spPr>
          <a:xfrm>
            <a:off x="163286" y="584791"/>
            <a:ext cx="12028714" cy="6273209"/>
          </a:xfrm>
        </p:spPr>
        <p:txBody>
          <a:bodyPr>
            <a:normAutofit fontScale="85000" lnSpcReduction="10000"/>
          </a:bodyPr>
          <a:lstStyle/>
          <a:p>
            <a:r>
              <a:rPr lang="en-GB" sz="3200" b="1" dirty="0"/>
              <a:t>Braun and Clarke, 2006</a:t>
            </a:r>
          </a:p>
          <a:p>
            <a:r>
              <a:rPr lang="en-GB" sz="2800" dirty="0"/>
              <a:t>I</a:t>
            </a:r>
            <a:r>
              <a:rPr lang="en-GB" sz="2800" dirty="0">
                <a:effectLst/>
              </a:rPr>
              <a:t>nvolves searching for and identification of themes. </a:t>
            </a:r>
          </a:p>
          <a:p>
            <a:r>
              <a:rPr lang="en-GB" sz="2800" b="1" dirty="0">
                <a:solidFill>
                  <a:srgbClr val="FF0000"/>
                </a:solidFill>
                <a:effectLst/>
              </a:rPr>
              <a:t>A theme:</a:t>
            </a:r>
            <a:r>
              <a:rPr lang="en-GB" sz="2800" b="1" dirty="0">
                <a:solidFill>
                  <a:srgbClr val="FF0000"/>
                </a:solidFill>
              </a:rPr>
              <a:t> </a:t>
            </a:r>
            <a:r>
              <a:rPr lang="en-GB" sz="2800" b="1" dirty="0">
                <a:solidFill>
                  <a:srgbClr val="FF0000"/>
                </a:solidFill>
                <a:effectLst/>
              </a:rPr>
              <a:t>“ </a:t>
            </a:r>
            <a:r>
              <a:rPr lang="en-GB" sz="2800" b="1" dirty="0">
                <a:effectLst/>
              </a:rPr>
              <a:t>. . . captures something important about the data in relation to the research question</a:t>
            </a:r>
          </a:p>
          <a:p>
            <a:r>
              <a:rPr lang="en-GB" sz="2800" b="1" dirty="0">
                <a:effectLst/>
              </a:rPr>
              <a:t>and represents some level of patterned response or meaning within the data set. . . .Furthermore, the „</a:t>
            </a:r>
            <a:r>
              <a:rPr lang="en-GB" sz="2800" b="1" dirty="0" err="1">
                <a:effectLst/>
              </a:rPr>
              <a:t>keyness</a:t>
            </a:r>
            <a:r>
              <a:rPr lang="en-GB" sz="2800" b="1" dirty="0">
                <a:effectLst/>
              </a:rPr>
              <a:t>” of a theme is not necessarily dependent on quantifiable</a:t>
            </a:r>
            <a:r>
              <a:rPr lang="en-GB" sz="2800" b="1" dirty="0"/>
              <a:t> </a:t>
            </a:r>
            <a:r>
              <a:rPr lang="en-GB" sz="2800" b="1" dirty="0">
                <a:effectLst/>
              </a:rPr>
              <a:t>measures—but in terms of whether it captures something important in relation to the overall research question”. </a:t>
            </a:r>
          </a:p>
          <a:p>
            <a:r>
              <a:rPr lang="en-GB" sz="2800" b="1" dirty="0">
                <a:effectLst/>
              </a:rPr>
              <a:t>Thematic analysis can adopt two distinctive forms. </a:t>
            </a:r>
          </a:p>
          <a:p>
            <a:pPr marL="0" indent="0">
              <a:buNone/>
            </a:pPr>
            <a:r>
              <a:rPr lang="en-GB" sz="2800" b="1" dirty="0">
                <a:solidFill>
                  <a:srgbClr val="FF0000"/>
                </a:solidFill>
                <a:effectLst/>
              </a:rPr>
              <a:t>Inductive: </a:t>
            </a:r>
            <a:r>
              <a:rPr lang="en-GB" sz="2800" dirty="0">
                <a:effectLst/>
              </a:rPr>
              <a:t>Exploratory research seeking</a:t>
            </a:r>
            <a:r>
              <a:rPr lang="en-GB" sz="2800" dirty="0"/>
              <a:t> </a:t>
            </a:r>
            <a:r>
              <a:rPr lang="en-GB" sz="2800" dirty="0">
                <a:effectLst/>
              </a:rPr>
              <a:t>detailed descriptions of the entire datasets without specific theoretical or empirical research</a:t>
            </a:r>
            <a:r>
              <a:rPr lang="en-GB" sz="2800" dirty="0"/>
              <a:t> </a:t>
            </a:r>
            <a:r>
              <a:rPr lang="en-GB" sz="2800" dirty="0">
                <a:effectLst/>
              </a:rPr>
              <a:t>questions may use an inductive analysis that allows for the emergence of the key themes</a:t>
            </a:r>
            <a:r>
              <a:rPr lang="en-GB" sz="2800" dirty="0"/>
              <a:t> </a:t>
            </a:r>
            <a:r>
              <a:rPr lang="en-GB" sz="2800" dirty="0">
                <a:effectLst/>
              </a:rPr>
              <a:t>across the whole dataset, thus, giving the audience a comprehensive overview of all the</a:t>
            </a:r>
            <a:r>
              <a:rPr lang="en-GB" sz="2800" dirty="0"/>
              <a:t> </a:t>
            </a:r>
            <a:r>
              <a:rPr lang="en-GB" sz="2800" dirty="0">
                <a:effectLst/>
              </a:rPr>
              <a:t>recurrent themes occurring in the data. </a:t>
            </a:r>
          </a:p>
          <a:p>
            <a:pPr marL="0" indent="0">
              <a:buNone/>
            </a:pPr>
            <a:r>
              <a:rPr lang="en-GB" sz="2800" b="1" dirty="0">
                <a:solidFill>
                  <a:srgbClr val="FF0000"/>
                </a:solidFill>
              </a:rPr>
              <a:t>T</a:t>
            </a:r>
            <a:r>
              <a:rPr lang="en-GB" sz="2800" b="1" dirty="0">
                <a:solidFill>
                  <a:srgbClr val="FF0000"/>
                </a:solidFill>
                <a:effectLst/>
              </a:rPr>
              <a:t>heory-driven TA: </a:t>
            </a:r>
            <a:r>
              <a:rPr lang="en-GB" sz="2800" dirty="0">
                <a:effectLst/>
              </a:rPr>
              <a:t>tends to be much more focused on specific aspect(s) of the dataset guided by the researchers’</a:t>
            </a:r>
            <a:r>
              <a:rPr lang="en-GB" sz="2800" dirty="0"/>
              <a:t> </a:t>
            </a:r>
            <a:r>
              <a:rPr lang="en-GB" sz="2800" dirty="0">
                <a:effectLst/>
              </a:rPr>
              <a:t>theoretical interests, while paying less attention to themes unrelated to the research question in the overall dataset. </a:t>
            </a:r>
          </a:p>
          <a:p>
            <a:pPr marL="0" indent="0">
              <a:buNone/>
            </a:pPr>
            <a:endParaRPr lang="en-GB" sz="2800" dirty="0">
              <a:effectLst/>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35253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A3B1959-6C50-43B7-B513-10214DCAD1BE}"/>
              </a:ext>
            </a:extLst>
          </p:cNvPr>
          <p:cNvSpPr>
            <a:spLocks noGrp="1"/>
          </p:cNvSpPr>
          <p:nvPr>
            <p:ph sz="half" idx="1"/>
          </p:nvPr>
        </p:nvSpPr>
        <p:spPr>
          <a:xfrm>
            <a:off x="382772" y="667193"/>
            <a:ext cx="5582093" cy="5861198"/>
          </a:xfrm>
        </p:spPr>
        <p:txBody>
          <a:bodyPr>
            <a:normAutofit fontScale="32500" lnSpcReduction="20000"/>
          </a:bodyPr>
          <a:lstStyle/>
          <a:p>
            <a:pPr marL="0" indent="0">
              <a:buNone/>
            </a:pPr>
            <a:r>
              <a:rPr lang="en-GB" sz="7400" b="1" dirty="0">
                <a:effectLst/>
              </a:rPr>
              <a:t>The analytic process: </a:t>
            </a:r>
          </a:p>
          <a:p>
            <a:pPr marL="0" indent="0">
              <a:buNone/>
            </a:pPr>
            <a:r>
              <a:rPr lang="en-GB" sz="7400" dirty="0">
                <a:effectLst/>
              </a:rPr>
              <a:t>1. The iterative cycles of data coding, </a:t>
            </a:r>
          </a:p>
          <a:p>
            <a:pPr marL="0" indent="0">
              <a:buNone/>
            </a:pPr>
            <a:endParaRPr lang="en-GB" sz="7400" dirty="0">
              <a:effectLst/>
            </a:endParaRPr>
          </a:p>
          <a:p>
            <a:pPr marL="0" indent="0">
              <a:buNone/>
            </a:pPr>
            <a:r>
              <a:rPr lang="en-GB" sz="7400" dirty="0">
                <a:effectLst/>
              </a:rPr>
              <a:t>2. Analysis</a:t>
            </a:r>
          </a:p>
          <a:p>
            <a:pPr marL="0" indent="0">
              <a:buNone/>
            </a:pPr>
            <a:endParaRPr lang="en-GB" sz="7400" dirty="0">
              <a:effectLst/>
            </a:endParaRPr>
          </a:p>
          <a:p>
            <a:pPr marL="0" indent="0">
              <a:buNone/>
            </a:pPr>
            <a:r>
              <a:rPr lang="en-GB" sz="7400" dirty="0">
                <a:effectLst/>
              </a:rPr>
              <a:t>3. thematic aggregation</a:t>
            </a:r>
          </a:p>
          <a:p>
            <a:pPr marL="0" indent="0">
              <a:buNone/>
            </a:pPr>
            <a:endParaRPr lang="en-GB" sz="7400" dirty="0">
              <a:effectLst/>
            </a:endParaRPr>
          </a:p>
          <a:p>
            <a:pPr marL="0" indent="0">
              <a:buNone/>
            </a:pPr>
            <a:r>
              <a:rPr lang="en-GB" sz="7400" dirty="0"/>
              <a:t>4. </a:t>
            </a:r>
            <a:r>
              <a:rPr lang="en-GB" sz="7400" dirty="0">
                <a:effectLst/>
              </a:rPr>
              <a:t>clarification </a:t>
            </a:r>
          </a:p>
          <a:p>
            <a:pPr marL="0" indent="0">
              <a:buNone/>
            </a:pPr>
            <a:endParaRPr lang="en-GB" sz="7400" dirty="0">
              <a:effectLst/>
            </a:endParaRPr>
          </a:p>
          <a:p>
            <a:pPr marL="0" indent="0">
              <a:buNone/>
            </a:pPr>
            <a:r>
              <a:rPr lang="en-GB" sz="7400" dirty="0">
                <a:effectLst/>
              </a:rPr>
              <a:t>5. re-coding </a:t>
            </a:r>
          </a:p>
          <a:p>
            <a:pPr marL="0" indent="0">
              <a:buNone/>
            </a:pPr>
            <a:endParaRPr lang="en-GB" sz="7400" dirty="0">
              <a:effectLst/>
            </a:endParaRPr>
          </a:p>
          <a:p>
            <a:pPr marL="0" indent="0">
              <a:buNone/>
            </a:pPr>
            <a:r>
              <a:rPr lang="en-GB" sz="7400" dirty="0">
                <a:effectLst/>
              </a:rPr>
              <a:t>as described by Braun and Clarke</a:t>
            </a:r>
            <a:r>
              <a:rPr lang="en-GB" sz="4900" dirty="0">
                <a:effectLst/>
              </a:rPr>
              <a:t>.</a:t>
            </a:r>
          </a:p>
          <a:p>
            <a:pPr marL="0" indent="0">
              <a:buNone/>
            </a:pPr>
            <a:endParaRPr lang="en-GB" dirty="0"/>
          </a:p>
        </p:txBody>
      </p:sp>
      <p:sp>
        <p:nvSpPr>
          <p:cNvPr id="4" name="Zástupný obsah 3">
            <a:extLst>
              <a:ext uri="{FF2B5EF4-FFF2-40B4-BE49-F238E27FC236}">
                <a16:creationId xmlns:a16="http://schemas.microsoft.com/office/drawing/2014/main" id="{D403C026-BE64-4A72-BBFD-C469FDB96388}"/>
              </a:ext>
            </a:extLst>
          </p:cNvPr>
          <p:cNvSpPr>
            <a:spLocks noGrp="1"/>
          </p:cNvSpPr>
          <p:nvPr>
            <p:ph sz="half" idx="2"/>
          </p:nvPr>
        </p:nvSpPr>
        <p:spPr>
          <a:xfrm>
            <a:off x="5624623" y="85059"/>
            <a:ext cx="6326372" cy="6677247"/>
          </a:xfrm>
        </p:spPr>
        <p:txBody>
          <a:bodyPr>
            <a:normAutofit fontScale="32500" lnSpcReduction="20000"/>
          </a:bodyPr>
          <a:lstStyle/>
          <a:p>
            <a:pPr algn="just"/>
            <a:r>
              <a:rPr lang="en-GB" sz="7400" dirty="0">
                <a:effectLst/>
              </a:rPr>
              <a:t>‘The dataset was initially read through in detail before engaging in open coding for any</a:t>
            </a:r>
            <a:r>
              <a:rPr lang="en-GB" sz="7400" dirty="0"/>
              <a:t> </a:t>
            </a:r>
            <a:r>
              <a:rPr lang="en-GB" sz="7400" dirty="0">
                <a:effectLst/>
              </a:rPr>
              <a:t>aspects of the texts the researchers considered of relevance to the topic of interest. At this</a:t>
            </a:r>
            <a:r>
              <a:rPr lang="en-GB" sz="7400" dirty="0"/>
              <a:t> </a:t>
            </a:r>
            <a:r>
              <a:rPr lang="en-GB" sz="7400" dirty="0">
                <a:effectLst/>
              </a:rPr>
              <a:t>stage, while focusing on the elements of interest (rather than coding the entire dataset with</a:t>
            </a:r>
            <a:r>
              <a:rPr lang="en-GB" sz="7400" dirty="0"/>
              <a:t> </a:t>
            </a:r>
            <a:r>
              <a:rPr lang="en-GB" sz="7400" dirty="0">
                <a:effectLst/>
              </a:rPr>
              <a:t>an equal focus), the codes were kept as close to the original texts as possible. This process</a:t>
            </a:r>
            <a:r>
              <a:rPr lang="en-GB" sz="7400" dirty="0"/>
              <a:t> </a:t>
            </a:r>
            <a:r>
              <a:rPr lang="en-GB" sz="7400" dirty="0">
                <a:effectLst/>
              </a:rPr>
              <a:t>was followed by the aggregation of the initial codes into emergent categories based on</a:t>
            </a:r>
            <a:r>
              <a:rPr lang="en-GB" sz="7400" dirty="0"/>
              <a:t> </a:t>
            </a:r>
            <a:r>
              <a:rPr lang="en-GB" sz="7400" dirty="0">
                <a:effectLst/>
              </a:rPr>
              <a:t>similarity and relevance to the research question. The emergent categories were then examined</a:t>
            </a:r>
            <a:r>
              <a:rPr lang="en-GB" sz="7400" dirty="0"/>
              <a:t> </a:t>
            </a:r>
            <a:r>
              <a:rPr lang="en-GB" sz="7400" dirty="0">
                <a:effectLst/>
              </a:rPr>
              <a:t>in detail and, using the analytical strategies of abstraction, subsumption, polarisation,</a:t>
            </a:r>
            <a:r>
              <a:rPr lang="en-GB" sz="7400" dirty="0"/>
              <a:t> </a:t>
            </a:r>
            <a:r>
              <a:rPr lang="en-GB" sz="7400" dirty="0">
                <a:effectLst/>
              </a:rPr>
              <a:t>numeration and contextualization, integrated into a series of themes sensitised by the</a:t>
            </a:r>
            <a:r>
              <a:rPr lang="en-GB" sz="7400" dirty="0"/>
              <a:t> </a:t>
            </a:r>
            <a:r>
              <a:rPr lang="en-GB" sz="7400" dirty="0">
                <a:effectLst/>
              </a:rPr>
              <a:t>conceptual discussion of…’ (Javornicky, M.; Macken-Walsh, Á.; Naughton, A., 2021:1489)</a:t>
            </a:r>
          </a:p>
          <a:p>
            <a:pPr marL="0" indent="0" algn="just">
              <a:buNone/>
            </a:pPr>
            <a:endParaRPr lang="en-GB" sz="3400" dirty="0"/>
          </a:p>
          <a:p>
            <a:pPr algn="just"/>
            <a:r>
              <a:rPr lang="en-GB" sz="3400" i="1" dirty="0">
                <a:effectLst/>
              </a:rPr>
              <a:t>Citation: Javornicky, M.; Macken-Walsh, Á.; Naughton, A. Emerging Beef Producer Organisations (POs) in the Irish Beef Sector: An Analysis of Media Coverage in the Context of</a:t>
            </a:r>
            <a:r>
              <a:rPr lang="en-GB" sz="3400" i="1" dirty="0"/>
              <a:t> </a:t>
            </a:r>
            <a:r>
              <a:rPr lang="en-GB" sz="3400" i="1" dirty="0">
                <a:effectLst/>
              </a:rPr>
              <a:t>Nationwide Beef Producer Protests. Sustainability 2021, 13, 1489. </a:t>
            </a:r>
            <a:r>
              <a:rPr lang="en-GB" sz="3400" i="1" dirty="0">
                <a:effectLst/>
                <a:hlinkClick r:id="rId2"/>
              </a:rPr>
              <a:t>https://doi.org/10.3390/su13031489</a:t>
            </a:r>
            <a:r>
              <a:rPr lang="en-GB" sz="3400" i="1" dirty="0">
                <a:effectLst/>
              </a:rPr>
              <a:t>  </a:t>
            </a:r>
          </a:p>
          <a:p>
            <a:endParaRPr lang="en-GB" sz="3300" dirty="0">
              <a:effectLst/>
              <a:latin typeface="Arial" panose="020B0604020202020204" pitchFamily="34" charset="0"/>
            </a:endParaRPr>
          </a:p>
          <a:p>
            <a:endParaRPr lang="en-GB" sz="3300" dirty="0">
              <a:effectLst/>
              <a:latin typeface="Arial" panose="020B0604020202020204" pitchFamily="34" charset="0"/>
            </a:endParaRPr>
          </a:p>
          <a:p>
            <a:endParaRPr lang="en-GB" dirty="0"/>
          </a:p>
        </p:txBody>
      </p:sp>
    </p:spTree>
    <p:extLst>
      <p:ext uri="{BB962C8B-B14F-4D97-AF65-F5344CB8AC3E}">
        <p14:creationId xmlns:p14="http://schemas.microsoft.com/office/powerpoint/2010/main" val="41685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E6C75A5-F4B8-415F-B4EA-A9AD45087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3D9CC178-C06A-480F-AAFC-127638C29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77235C6D-8D65-4BC6-AE0E-523AB3C8D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4" name="Picture 56" descr="A screenshot of a cell phone&#10;&#10;Description automatically generated">
            <a:extLst>
              <a:ext uri="{FF2B5EF4-FFF2-40B4-BE49-F238E27FC236}">
                <a16:creationId xmlns:a16="http://schemas.microsoft.com/office/drawing/2014/main" id="{8F128F4A-7323-4D9D-9479-4D73C317139F}"/>
              </a:ext>
            </a:extLst>
          </p:cNvPr>
          <p:cNvPicPr/>
          <p:nvPr/>
        </p:nvPicPr>
        <p:blipFill rotWithShape="1">
          <a:blip r:embed="rId4" cstate="print">
            <a:extLst>
              <a:ext uri="{28A0092B-C50C-407E-A947-70E740481C1C}">
                <a14:useLocalDpi xmlns:a14="http://schemas.microsoft.com/office/drawing/2010/main" val="0"/>
              </a:ext>
            </a:extLst>
          </a:blip>
          <a:srcRect b="1316"/>
          <a:stretch/>
        </p:blipFill>
        <p:spPr>
          <a:xfrm>
            <a:off x="20" y="10"/>
            <a:ext cx="12191980" cy="6857990"/>
          </a:xfrm>
          <a:prstGeom prst="rect">
            <a:avLst/>
          </a:prstGeom>
        </p:spPr>
      </p:pic>
    </p:spTree>
    <p:extLst>
      <p:ext uri="{BB962C8B-B14F-4D97-AF65-F5344CB8AC3E}">
        <p14:creationId xmlns:p14="http://schemas.microsoft.com/office/powerpoint/2010/main" val="1980683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C9B814D-0A09-4DA7-94AB-37AD7AD5B4DD}"/>
              </a:ext>
            </a:extLst>
          </p:cNvPr>
          <p:cNvPicPr>
            <a:picLocks noChangeAspect="1"/>
          </p:cNvPicPr>
          <p:nvPr/>
        </p:nvPicPr>
        <p:blipFill>
          <a:blip r:embed="rId2"/>
          <a:stretch>
            <a:fillRect/>
          </a:stretch>
        </p:blipFill>
        <p:spPr>
          <a:xfrm>
            <a:off x="0" y="2379526"/>
            <a:ext cx="2476808" cy="4478473"/>
          </a:xfrm>
          <a:prstGeom prst="rect">
            <a:avLst/>
          </a:prstGeom>
        </p:spPr>
      </p:pic>
      <p:sp>
        <p:nvSpPr>
          <p:cNvPr id="6" name="TextBox 11">
            <a:extLst>
              <a:ext uri="{FF2B5EF4-FFF2-40B4-BE49-F238E27FC236}">
                <a16:creationId xmlns:a16="http://schemas.microsoft.com/office/drawing/2014/main" id="{57F7CDFB-4DA7-4A74-8465-7D9DB68E8863}"/>
              </a:ext>
            </a:extLst>
          </p:cNvPr>
          <p:cNvSpPr txBox="1"/>
          <p:nvPr/>
        </p:nvSpPr>
        <p:spPr>
          <a:xfrm>
            <a:off x="100512" y="2112096"/>
            <a:ext cx="2514599" cy="276999"/>
          </a:xfrm>
          <a:prstGeom prst="rect">
            <a:avLst/>
          </a:prstGeom>
          <a:noFill/>
        </p:spPr>
        <p:txBody>
          <a:bodyPr wrap="square" rtlCol="0">
            <a:spAutoFit/>
          </a:bodyPr>
          <a:lstStyle/>
          <a:p>
            <a:pPr algn="ctr"/>
            <a:r>
              <a:rPr lang="en-IE" sz="1200" b="1" dirty="0">
                <a:solidFill>
                  <a:schemeClr val="tx1">
                    <a:lumMod val="50000"/>
                    <a:lumOff val="50000"/>
                  </a:schemeClr>
                </a:solidFill>
                <a:latin typeface="Helvetica" panose="020B0604020202020204" pitchFamily="34" charset="0"/>
                <a:cs typeface="Helvetica" panose="020B0604020202020204" pitchFamily="34" charset="0"/>
              </a:rPr>
              <a:t>Brainy Scientist</a:t>
            </a:r>
          </a:p>
        </p:txBody>
      </p:sp>
      <p:pic>
        <p:nvPicPr>
          <p:cNvPr id="7" name="Obrázek 6">
            <a:extLst>
              <a:ext uri="{FF2B5EF4-FFF2-40B4-BE49-F238E27FC236}">
                <a16:creationId xmlns:a16="http://schemas.microsoft.com/office/drawing/2014/main" id="{F1204AE6-DB36-4C7A-87A9-8D11C57ECF67}"/>
              </a:ext>
            </a:extLst>
          </p:cNvPr>
          <p:cNvPicPr>
            <a:picLocks noChangeAspect="1"/>
          </p:cNvPicPr>
          <p:nvPr/>
        </p:nvPicPr>
        <p:blipFill>
          <a:blip r:embed="rId3"/>
          <a:stretch>
            <a:fillRect/>
          </a:stretch>
        </p:blipFill>
        <p:spPr>
          <a:xfrm>
            <a:off x="460695" y="157370"/>
            <a:ext cx="1567542" cy="1871633"/>
          </a:xfrm>
          <a:prstGeom prst="rect">
            <a:avLst/>
          </a:prstGeom>
        </p:spPr>
      </p:pic>
      <p:pic>
        <p:nvPicPr>
          <p:cNvPr id="8" name="Obrázek 7">
            <a:extLst>
              <a:ext uri="{FF2B5EF4-FFF2-40B4-BE49-F238E27FC236}">
                <a16:creationId xmlns:a16="http://schemas.microsoft.com/office/drawing/2014/main" id="{BF633BB5-FE21-49BA-A777-D5F494C076C8}"/>
              </a:ext>
            </a:extLst>
          </p:cNvPr>
          <p:cNvPicPr>
            <a:picLocks noChangeAspect="1"/>
          </p:cNvPicPr>
          <p:nvPr/>
        </p:nvPicPr>
        <p:blipFill>
          <a:blip r:embed="rId4"/>
          <a:stretch>
            <a:fillRect/>
          </a:stretch>
        </p:blipFill>
        <p:spPr>
          <a:xfrm>
            <a:off x="3104332" y="157370"/>
            <a:ext cx="1428243" cy="1896360"/>
          </a:xfrm>
          <a:prstGeom prst="rect">
            <a:avLst/>
          </a:prstGeom>
        </p:spPr>
      </p:pic>
      <p:pic>
        <p:nvPicPr>
          <p:cNvPr id="9" name="Obrázek 8">
            <a:extLst>
              <a:ext uri="{FF2B5EF4-FFF2-40B4-BE49-F238E27FC236}">
                <a16:creationId xmlns:a16="http://schemas.microsoft.com/office/drawing/2014/main" id="{C396E2AF-7DF1-4F7E-9FA4-84EB37CF24D7}"/>
              </a:ext>
            </a:extLst>
          </p:cNvPr>
          <p:cNvPicPr>
            <a:picLocks noChangeAspect="1"/>
          </p:cNvPicPr>
          <p:nvPr/>
        </p:nvPicPr>
        <p:blipFill>
          <a:blip r:embed="rId5"/>
          <a:stretch>
            <a:fillRect/>
          </a:stretch>
        </p:blipFill>
        <p:spPr>
          <a:xfrm>
            <a:off x="2493906" y="2389095"/>
            <a:ext cx="2434012" cy="4468904"/>
          </a:xfrm>
          <a:prstGeom prst="rect">
            <a:avLst/>
          </a:prstGeom>
        </p:spPr>
      </p:pic>
      <p:pic>
        <p:nvPicPr>
          <p:cNvPr id="10" name="Obrázek 9">
            <a:extLst>
              <a:ext uri="{FF2B5EF4-FFF2-40B4-BE49-F238E27FC236}">
                <a16:creationId xmlns:a16="http://schemas.microsoft.com/office/drawing/2014/main" id="{B1935E5E-4832-4039-90F2-188A0F038239}"/>
              </a:ext>
            </a:extLst>
          </p:cNvPr>
          <p:cNvPicPr>
            <a:picLocks noChangeAspect="1"/>
          </p:cNvPicPr>
          <p:nvPr/>
        </p:nvPicPr>
        <p:blipFill>
          <a:blip r:embed="rId6"/>
          <a:stretch>
            <a:fillRect/>
          </a:stretch>
        </p:blipFill>
        <p:spPr>
          <a:xfrm>
            <a:off x="5213464" y="0"/>
            <a:ext cx="2225233" cy="2112096"/>
          </a:xfrm>
          <a:prstGeom prst="rect">
            <a:avLst/>
          </a:prstGeom>
        </p:spPr>
      </p:pic>
      <p:pic>
        <p:nvPicPr>
          <p:cNvPr id="11" name="Obrázek 10">
            <a:extLst>
              <a:ext uri="{FF2B5EF4-FFF2-40B4-BE49-F238E27FC236}">
                <a16:creationId xmlns:a16="http://schemas.microsoft.com/office/drawing/2014/main" id="{4C2B9924-6BD4-4859-B64F-6ED59CF971B0}"/>
              </a:ext>
            </a:extLst>
          </p:cNvPr>
          <p:cNvPicPr>
            <a:picLocks noChangeAspect="1"/>
          </p:cNvPicPr>
          <p:nvPr/>
        </p:nvPicPr>
        <p:blipFill>
          <a:blip r:embed="rId7"/>
          <a:stretch>
            <a:fillRect/>
          </a:stretch>
        </p:blipFill>
        <p:spPr>
          <a:xfrm>
            <a:off x="4927918" y="2389094"/>
            <a:ext cx="2510779" cy="4468905"/>
          </a:xfrm>
          <a:prstGeom prst="rect">
            <a:avLst/>
          </a:prstGeom>
        </p:spPr>
      </p:pic>
      <p:pic>
        <p:nvPicPr>
          <p:cNvPr id="12" name="Obrázek 11">
            <a:extLst>
              <a:ext uri="{FF2B5EF4-FFF2-40B4-BE49-F238E27FC236}">
                <a16:creationId xmlns:a16="http://schemas.microsoft.com/office/drawing/2014/main" id="{EB2E78E2-E3B4-4218-8BAC-71AFEEB5DEC6}"/>
              </a:ext>
            </a:extLst>
          </p:cNvPr>
          <p:cNvPicPr>
            <a:picLocks noChangeAspect="1"/>
          </p:cNvPicPr>
          <p:nvPr/>
        </p:nvPicPr>
        <p:blipFill>
          <a:blip r:embed="rId8"/>
          <a:stretch>
            <a:fillRect/>
          </a:stretch>
        </p:blipFill>
        <p:spPr>
          <a:xfrm>
            <a:off x="7900355" y="157370"/>
            <a:ext cx="2135038" cy="1871633"/>
          </a:xfrm>
          <a:prstGeom prst="rect">
            <a:avLst/>
          </a:prstGeom>
        </p:spPr>
      </p:pic>
      <p:pic>
        <p:nvPicPr>
          <p:cNvPr id="13" name="Obrázek 12">
            <a:extLst>
              <a:ext uri="{FF2B5EF4-FFF2-40B4-BE49-F238E27FC236}">
                <a16:creationId xmlns:a16="http://schemas.microsoft.com/office/drawing/2014/main" id="{C6381F65-0116-4CED-8243-27A7DF5312CC}"/>
              </a:ext>
            </a:extLst>
          </p:cNvPr>
          <p:cNvPicPr>
            <a:picLocks noChangeAspect="1"/>
          </p:cNvPicPr>
          <p:nvPr/>
        </p:nvPicPr>
        <p:blipFill>
          <a:blip r:embed="rId9"/>
          <a:stretch>
            <a:fillRect/>
          </a:stretch>
        </p:blipFill>
        <p:spPr>
          <a:xfrm>
            <a:off x="7736383" y="2119794"/>
            <a:ext cx="2048434" cy="329213"/>
          </a:xfrm>
          <a:prstGeom prst="rect">
            <a:avLst/>
          </a:prstGeom>
        </p:spPr>
      </p:pic>
      <p:pic>
        <p:nvPicPr>
          <p:cNvPr id="14" name="Obrázek 13">
            <a:extLst>
              <a:ext uri="{FF2B5EF4-FFF2-40B4-BE49-F238E27FC236}">
                <a16:creationId xmlns:a16="http://schemas.microsoft.com/office/drawing/2014/main" id="{5BF3A499-2CFD-4C1F-8310-D37D439B963C}"/>
              </a:ext>
            </a:extLst>
          </p:cNvPr>
          <p:cNvPicPr>
            <a:picLocks noChangeAspect="1"/>
          </p:cNvPicPr>
          <p:nvPr/>
        </p:nvPicPr>
        <p:blipFill>
          <a:blip r:embed="rId10"/>
          <a:stretch>
            <a:fillRect/>
          </a:stretch>
        </p:blipFill>
        <p:spPr>
          <a:xfrm>
            <a:off x="7437654" y="2389094"/>
            <a:ext cx="2732242" cy="4468905"/>
          </a:xfrm>
          <a:prstGeom prst="rect">
            <a:avLst/>
          </a:prstGeom>
        </p:spPr>
      </p:pic>
      <p:pic>
        <p:nvPicPr>
          <p:cNvPr id="15" name="Obrázek 14">
            <a:extLst>
              <a:ext uri="{FF2B5EF4-FFF2-40B4-BE49-F238E27FC236}">
                <a16:creationId xmlns:a16="http://schemas.microsoft.com/office/drawing/2014/main" id="{31360A40-606A-4E08-9B10-60567563F5CD}"/>
              </a:ext>
            </a:extLst>
          </p:cNvPr>
          <p:cNvPicPr>
            <a:picLocks noChangeAspect="1"/>
          </p:cNvPicPr>
          <p:nvPr/>
        </p:nvPicPr>
        <p:blipFill>
          <a:blip r:embed="rId11"/>
          <a:stretch>
            <a:fillRect/>
          </a:stretch>
        </p:blipFill>
        <p:spPr>
          <a:xfrm>
            <a:off x="10772128" y="157371"/>
            <a:ext cx="1261981" cy="1954726"/>
          </a:xfrm>
          <a:prstGeom prst="rect">
            <a:avLst/>
          </a:prstGeom>
        </p:spPr>
      </p:pic>
      <p:pic>
        <p:nvPicPr>
          <p:cNvPr id="16" name="Obrázek 15">
            <a:extLst>
              <a:ext uri="{FF2B5EF4-FFF2-40B4-BE49-F238E27FC236}">
                <a16:creationId xmlns:a16="http://schemas.microsoft.com/office/drawing/2014/main" id="{EE8F677D-D9EA-472A-B518-73B575FBB214}"/>
              </a:ext>
            </a:extLst>
          </p:cNvPr>
          <p:cNvPicPr>
            <a:picLocks noChangeAspect="1"/>
          </p:cNvPicPr>
          <p:nvPr/>
        </p:nvPicPr>
        <p:blipFill>
          <a:blip r:embed="rId12"/>
          <a:stretch>
            <a:fillRect/>
          </a:stretch>
        </p:blipFill>
        <p:spPr>
          <a:xfrm>
            <a:off x="10169896" y="2389094"/>
            <a:ext cx="1987005" cy="4422785"/>
          </a:xfrm>
          <a:prstGeom prst="rect">
            <a:avLst/>
          </a:prstGeom>
        </p:spPr>
      </p:pic>
      <p:pic>
        <p:nvPicPr>
          <p:cNvPr id="17" name="Obrázek 16">
            <a:extLst>
              <a:ext uri="{FF2B5EF4-FFF2-40B4-BE49-F238E27FC236}">
                <a16:creationId xmlns:a16="http://schemas.microsoft.com/office/drawing/2014/main" id="{46A062F4-D1C0-4A8A-ABEA-C4510EE5D4C2}"/>
              </a:ext>
            </a:extLst>
          </p:cNvPr>
          <p:cNvPicPr>
            <a:picLocks noChangeAspect="1"/>
          </p:cNvPicPr>
          <p:nvPr/>
        </p:nvPicPr>
        <p:blipFill>
          <a:blip r:embed="rId13"/>
          <a:stretch>
            <a:fillRect/>
          </a:stretch>
        </p:blipFill>
        <p:spPr>
          <a:xfrm>
            <a:off x="10484972" y="2089037"/>
            <a:ext cx="1707028" cy="323116"/>
          </a:xfrm>
          <a:prstGeom prst="rect">
            <a:avLst/>
          </a:prstGeom>
        </p:spPr>
      </p:pic>
      <p:pic>
        <p:nvPicPr>
          <p:cNvPr id="18" name="Obrázek 17">
            <a:extLst>
              <a:ext uri="{FF2B5EF4-FFF2-40B4-BE49-F238E27FC236}">
                <a16:creationId xmlns:a16="http://schemas.microsoft.com/office/drawing/2014/main" id="{B24573EC-0385-4DEF-A93B-6249D3A86EDD}"/>
              </a:ext>
            </a:extLst>
          </p:cNvPr>
          <p:cNvPicPr>
            <a:picLocks noChangeAspect="1"/>
          </p:cNvPicPr>
          <p:nvPr/>
        </p:nvPicPr>
        <p:blipFill>
          <a:blip r:embed="rId14"/>
          <a:stretch>
            <a:fillRect/>
          </a:stretch>
        </p:blipFill>
        <p:spPr>
          <a:xfrm>
            <a:off x="5372122" y="2112096"/>
            <a:ext cx="2347163" cy="323116"/>
          </a:xfrm>
          <a:prstGeom prst="rect">
            <a:avLst/>
          </a:prstGeom>
        </p:spPr>
      </p:pic>
      <p:pic>
        <p:nvPicPr>
          <p:cNvPr id="19" name="Obrázek 18">
            <a:extLst>
              <a:ext uri="{FF2B5EF4-FFF2-40B4-BE49-F238E27FC236}">
                <a16:creationId xmlns:a16="http://schemas.microsoft.com/office/drawing/2014/main" id="{4FBC967F-FF2C-4BE9-B57C-624C3CA23AF5}"/>
              </a:ext>
            </a:extLst>
          </p:cNvPr>
          <p:cNvPicPr>
            <a:picLocks noChangeAspect="1"/>
          </p:cNvPicPr>
          <p:nvPr/>
        </p:nvPicPr>
        <p:blipFill>
          <a:blip r:embed="rId15"/>
          <a:stretch>
            <a:fillRect/>
          </a:stretch>
        </p:blipFill>
        <p:spPr>
          <a:xfrm>
            <a:off x="2964939" y="2112096"/>
            <a:ext cx="1707028" cy="323116"/>
          </a:xfrm>
          <a:prstGeom prst="rect">
            <a:avLst/>
          </a:prstGeom>
        </p:spPr>
      </p:pic>
    </p:spTree>
    <p:extLst>
      <p:ext uri="{BB962C8B-B14F-4D97-AF65-F5344CB8AC3E}">
        <p14:creationId xmlns:p14="http://schemas.microsoft.com/office/powerpoint/2010/main" val="385051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F10989-C6D5-4B8B-88DF-BDC3F2DA600D}"/>
              </a:ext>
            </a:extLst>
          </p:cNvPr>
          <p:cNvSpPr>
            <a:spLocks noGrp="1"/>
          </p:cNvSpPr>
          <p:nvPr>
            <p:ph type="title"/>
          </p:nvPr>
        </p:nvSpPr>
        <p:spPr/>
        <p:txBody>
          <a:bodyPr/>
          <a:lstStyle/>
          <a:p>
            <a:pPr algn="ctr"/>
            <a:r>
              <a:rPr lang="en-GB" dirty="0"/>
              <a:t>Interpretive phenomenological analysis</a:t>
            </a:r>
          </a:p>
        </p:txBody>
      </p:sp>
      <p:sp>
        <p:nvSpPr>
          <p:cNvPr id="3" name="Zástupný obsah 2">
            <a:extLst>
              <a:ext uri="{FF2B5EF4-FFF2-40B4-BE49-F238E27FC236}">
                <a16:creationId xmlns:a16="http://schemas.microsoft.com/office/drawing/2014/main" id="{57B9291D-2470-4DB7-B4F0-38BE01C58EBD}"/>
              </a:ext>
            </a:extLst>
          </p:cNvPr>
          <p:cNvSpPr>
            <a:spLocks noGrp="1"/>
          </p:cNvSpPr>
          <p:nvPr>
            <p:ph idx="1"/>
          </p:nvPr>
        </p:nvSpPr>
        <p:spPr/>
        <p:txBody>
          <a:bodyPr/>
          <a:lstStyle/>
          <a:p>
            <a:r>
              <a:rPr lang="en-GB" dirty="0"/>
              <a:t>Smith, Larkin and Flowers</a:t>
            </a:r>
          </a:p>
          <a:p>
            <a:r>
              <a:rPr lang="en-GB" dirty="0"/>
              <a:t>3 principles: </a:t>
            </a:r>
            <a:r>
              <a:rPr lang="en-GB" dirty="0" err="1"/>
              <a:t>Idiography</a:t>
            </a:r>
            <a:r>
              <a:rPr lang="en-GB" dirty="0"/>
              <a:t>, Hermeneutics, Phenomenology</a:t>
            </a:r>
          </a:p>
          <a:p>
            <a:r>
              <a:rPr lang="en-GB" b="1" dirty="0" err="1"/>
              <a:t>Idiography</a:t>
            </a:r>
            <a:r>
              <a:rPr lang="en-GB" b="1" dirty="0"/>
              <a:t>: </a:t>
            </a:r>
            <a:r>
              <a:rPr lang="en-GB" dirty="0"/>
              <a:t>Means in-depth focus on a only few representative cases of the phenomena in question</a:t>
            </a:r>
          </a:p>
          <a:p>
            <a:r>
              <a:rPr lang="en-GB" b="1" dirty="0"/>
              <a:t>Phenomenology: </a:t>
            </a:r>
            <a:r>
              <a:rPr lang="en-GB" dirty="0"/>
              <a:t>Philosophical background in IPA argues for subjectivity in experiences of phenomena in question. Heidegger</a:t>
            </a:r>
          </a:p>
          <a:p>
            <a:r>
              <a:rPr lang="en-GB" b="1" dirty="0"/>
              <a:t>Hermeneutics: </a:t>
            </a:r>
            <a:r>
              <a:rPr lang="en-GB" sz="1800" dirty="0">
                <a:effectLst/>
                <a:latin typeface="Segoe UI" panose="020B0502040204020203" pitchFamily="34" charset="0"/>
              </a:rPr>
              <a:t>the analysis follows an iterative and inductive cycle. Aim is to merge individualized interpretations into larger themes</a:t>
            </a:r>
            <a:endParaRPr lang="en-GB" sz="1800" dirty="0">
              <a:effectLst/>
              <a:latin typeface="Arial" panose="020B0604020202020204" pitchFamily="34" charset="0"/>
            </a:endParaRPr>
          </a:p>
          <a:p>
            <a:endParaRPr lang="en-GB" sz="1800" dirty="0">
              <a:effectLst/>
              <a:latin typeface="Arial" panose="020B0604020202020204" pitchFamily="34" charset="0"/>
            </a:endParaRPr>
          </a:p>
          <a:p>
            <a:endParaRPr lang="en-GB" dirty="0"/>
          </a:p>
        </p:txBody>
      </p:sp>
    </p:spTree>
    <p:extLst>
      <p:ext uri="{BB962C8B-B14F-4D97-AF65-F5344CB8AC3E}">
        <p14:creationId xmlns:p14="http://schemas.microsoft.com/office/powerpoint/2010/main" val="40929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B4D8263B-AF8A-4879-8C45-A159AFF41780}"/>
              </a:ext>
            </a:extLst>
          </p:cNvPr>
          <p:cNvSpPr txBox="1"/>
          <p:nvPr/>
        </p:nvSpPr>
        <p:spPr>
          <a:xfrm>
            <a:off x="1" y="146115"/>
            <a:ext cx="3553428" cy="1477328"/>
          </a:xfrm>
          <a:prstGeom prst="rect">
            <a:avLst/>
          </a:prstGeom>
          <a:noFill/>
        </p:spPr>
        <p:txBody>
          <a:bodyPr wrap="square">
            <a:spAutoFit/>
          </a:bodyPr>
          <a:lstStyle/>
          <a:p>
            <a:r>
              <a:rPr lang="en-GB" b="1" dirty="0"/>
              <a:t>AIM: </a:t>
            </a:r>
            <a:r>
              <a:rPr lang="en-GB" dirty="0"/>
              <a:t>To Explore the Experience and</a:t>
            </a:r>
          </a:p>
          <a:p>
            <a:r>
              <a:rPr lang="en-GB" dirty="0"/>
              <a:t>Understanding of Mentoring Roles</a:t>
            </a:r>
          </a:p>
          <a:p>
            <a:r>
              <a:rPr lang="en-GB" dirty="0"/>
              <a:t>and their Impact on FYMR</a:t>
            </a:r>
          </a:p>
        </p:txBody>
      </p:sp>
      <p:sp>
        <p:nvSpPr>
          <p:cNvPr id="8" name="Ovál 7">
            <a:extLst>
              <a:ext uri="{FF2B5EF4-FFF2-40B4-BE49-F238E27FC236}">
                <a16:creationId xmlns:a16="http://schemas.microsoft.com/office/drawing/2014/main" id="{56F88E8A-A361-45C0-B80D-0B4BB07C1EA6}"/>
              </a:ext>
            </a:extLst>
          </p:cNvPr>
          <p:cNvSpPr/>
          <p:nvPr/>
        </p:nvSpPr>
        <p:spPr>
          <a:xfrm>
            <a:off x="4375230" y="130075"/>
            <a:ext cx="3872079" cy="12003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Research Objectives (Main Research Question)</a:t>
            </a:r>
          </a:p>
        </p:txBody>
      </p:sp>
      <p:sp>
        <p:nvSpPr>
          <p:cNvPr id="9" name="Šipka: doprava 8">
            <a:extLst>
              <a:ext uri="{FF2B5EF4-FFF2-40B4-BE49-F238E27FC236}">
                <a16:creationId xmlns:a16="http://schemas.microsoft.com/office/drawing/2014/main" id="{0AB8C7E8-D241-4355-9ED9-803ABFA68B06}"/>
              </a:ext>
            </a:extLst>
          </p:cNvPr>
          <p:cNvSpPr/>
          <p:nvPr/>
        </p:nvSpPr>
        <p:spPr>
          <a:xfrm>
            <a:off x="3553429" y="492278"/>
            <a:ext cx="67133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Šipka: dolů 9">
            <a:extLst>
              <a:ext uri="{FF2B5EF4-FFF2-40B4-BE49-F238E27FC236}">
                <a16:creationId xmlns:a16="http://schemas.microsoft.com/office/drawing/2014/main" id="{7E40273E-3ABE-45ED-90F7-DABFD9306069}"/>
              </a:ext>
            </a:extLst>
          </p:cNvPr>
          <p:cNvSpPr/>
          <p:nvPr/>
        </p:nvSpPr>
        <p:spPr>
          <a:xfrm rot="16200000">
            <a:off x="8527877" y="366039"/>
            <a:ext cx="484632" cy="737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ovéPole 11">
            <a:extLst>
              <a:ext uri="{FF2B5EF4-FFF2-40B4-BE49-F238E27FC236}">
                <a16:creationId xmlns:a16="http://schemas.microsoft.com/office/drawing/2014/main" id="{2FE77922-2B06-4CC9-8FB5-61516ABF67E2}"/>
              </a:ext>
            </a:extLst>
          </p:cNvPr>
          <p:cNvSpPr txBox="1"/>
          <p:nvPr/>
        </p:nvSpPr>
        <p:spPr>
          <a:xfrm>
            <a:off x="9138748" y="11684"/>
            <a:ext cx="2960654" cy="2031325"/>
          </a:xfrm>
          <a:prstGeom prst="rect">
            <a:avLst/>
          </a:prstGeom>
          <a:noFill/>
        </p:spPr>
        <p:txBody>
          <a:bodyPr wrap="square">
            <a:spAutoFit/>
          </a:bodyPr>
          <a:lstStyle/>
          <a:p>
            <a:r>
              <a:rPr lang="en-GB" b="1" dirty="0"/>
              <a:t>Step 1: Interpretive Description of Mentoring experiences by Mentoring</a:t>
            </a:r>
          </a:p>
          <a:p>
            <a:r>
              <a:rPr lang="en-GB" b="1" dirty="0"/>
              <a:t>Participants. </a:t>
            </a:r>
            <a:r>
              <a:rPr lang="en-GB" dirty="0"/>
              <a:t>Clarified by the Researcher </a:t>
            </a:r>
            <a:r>
              <a:rPr lang="en-GB" b="1" dirty="0"/>
              <a:t>in</a:t>
            </a:r>
          </a:p>
          <a:p>
            <a:r>
              <a:rPr lang="en-GB" b="1" dirty="0"/>
              <a:t>Interviews</a:t>
            </a:r>
          </a:p>
        </p:txBody>
      </p:sp>
      <p:sp>
        <p:nvSpPr>
          <p:cNvPr id="13" name="Šipka: dolů 12">
            <a:extLst>
              <a:ext uri="{FF2B5EF4-FFF2-40B4-BE49-F238E27FC236}">
                <a16:creationId xmlns:a16="http://schemas.microsoft.com/office/drawing/2014/main" id="{B5732DF1-B255-434D-845A-9CE483104CBF}"/>
              </a:ext>
            </a:extLst>
          </p:cNvPr>
          <p:cNvSpPr/>
          <p:nvPr/>
        </p:nvSpPr>
        <p:spPr>
          <a:xfrm>
            <a:off x="10397336" y="2784802"/>
            <a:ext cx="484632" cy="644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ál 13">
            <a:extLst>
              <a:ext uri="{FF2B5EF4-FFF2-40B4-BE49-F238E27FC236}">
                <a16:creationId xmlns:a16="http://schemas.microsoft.com/office/drawing/2014/main" id="{9A2B5F31-F51E-499A-92E2-AF5C4C896DB1}"/>
              </a:ext>
            </a:extLst>
          </p:cNvPr>
          <p:cNvSpPr/>
          <p:nvPr/>
        </p:nvSpPr>
        <p:spPr>
          <a:xfrm>
            <a:off x="9666038" y="3550163"/>
            <a:ext cx="1947228" cy="1322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Analysis of Transcripts</a:t>
            </a:r>
          </a:p>
        </p:txBody>
      </p:sp>
      <p:sp>
        <p:nvSpPr>
          <p:cNvPr id="15" name="Šipka: doprava 14">
            <a:extLst>
              <a:ext uri="{FF2B5EF4-FFF2-40B4-BE49-F238E27FC236}">
                <a16:creationId xmlns:a16="http://schemas.microsoft.com/office/drawing/2014/main" id="{405F6CE0-109C-438C-8BEE-7A800B2EEB6D}"/>
              </a:ext>
            </a:extLst>
          </p:cNvPr>
          <p:cNvSpPr/>
          <p:nvPr/>
        </p:nvSpPr>
        <p:spPr>
          <a:xfrm rot="10800000">
            <a:off x="8960734" y="3823985"/>
            <a:ext cx="6772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ovéPole 16">
            <a:extLst>
              <a:ext uri="{FF2B5EF4-FFF2-40B4-BE49-F238E27FC236}">
                <a16:creationId xmlns:a16="http://schemas.microsoft.com/office/drawing/2014/main" id="{2CF48371-2A83-4ED3-9DF1-249A3B831179}"/>
              </a:ext>
            </a:extLst>
          </p:cNvPr>
          <p:cNvSpPr txBox="1"/>
          <p:nvPr/>
        </p:nvSpPr>
        <p:spPr>
          <a:xfrm>
            <a:off x="6095999" y="2900394"/>
            <a:ext cx="2864735" cy="2308324"/>
          </a:xfrm>
          <a:prstGeom prst="rect">
            <a:avLst/>
          </a:prstGeom>
          <a:noFill/>
        </p:spPr>
        <p:txBody>
          <a:bodyPr wrap="square">
            <a:spAutoFit/>
          </a:bodyPr>
          <a:lstStyle/>
          <a:p>
            <a:r>
              <a:rPr lang="en-GB" b="1" dirty="0"/>
              <a:t>Step 2: Open Coding (</a:t>
            </a:r>
            <a:r>
              <a:rPr lang="en-GB" dirty="0"/>
              <a:t>on Mentoring</a:t>
            </a:r>
          </a:p>
          <a:p>
            <a:r>
              <a:rPr lang="en-GB" dirty="0"/>
              <a:t>Experiences and Understandings of</a:t>
            </a:r>
          </a:p>
          <a:p>
            <a:r>
              <a:rPr lang="en-GB" dirty="0"/>
              <a:t>Research Respondents): </a:t>
            </a:r>
            <a:r>
              <a:rPr lang="en-GB" b="1" dirty="0"/>
              <a:t>Analytical</a:t>
            </a:r>
          </a:p>
          <a:p>
            <a:r>
              <a:rPr lang="en-GB" b="1" dirty="0"/>
              <a:t>Memos and Open Codes</a:t>
            </a:r>
          </a:p>
        </p:txBody>
      </p:sp>
      <p:sp>
        <p:nvSpPr>
          <p:cNvPr id="18" name="Šipka: doprava 17">
            <a:extLst>
              <a:ext uri="{FF2B5EF4-FFF2-40B4-BE49-F238E27FC236}">
                <a16:creationId xmlns:a16="http://schemas.microsoft.com/office/drawing/2014/main" id="{763156BC-458B-4CFD-8AD7-A6B51EA7F115}"/>
              </a:ext>
            </a:extLst>
          </p:cNvPr>
          <p:cNvSpPr/>
          <p:nvPr/>
        </p:nvSpPr>
        <p:spPr>
          <a:xfrm rot="10800000">
            <a:off x="5278055" y="3812239"/>
            <a:ext cx="7419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ovéPole 19">
            <a:extLst>
              <a:ext uri="{FF2B5EF4-FFF2-40B4-BE49-F238E27FC236}">
                <a16:creationId xmlns:a16="http://schemas.microsoft.com/office/drawing/2014/main" id="{9421B51E-E9AA-4310-8F3F-051986B71632}"/>
              </a:ext>
            </a:extLst>
          </p:cNvPr>
          <p:cNvSpPr txBox="1"/>
          <p:nvPr/>
        </p:nvSpPr>
        <p:spPr>
          <a:xfrm>
            <a:off x="2512883" y="3315891"/>
            <a:ext cx="2765171" cy="1477328"/>
          </a:xfrm>
          <a:prstGeom prst="rect">
            <a:avLst/>
          </a:prstGeom>
          <a:noFill/>
        </p:spPr>
        <p:txBody>
          <a:bodyPr wrap="square">
            <a:spAutoFit/>
          </a:bodyPr>
          <a:lstStyle/>
          <a:p>
            <a:r>
              <a:rPr lang="en-GB" b="1" dirty="0"/>
              <a:t>Step 3: Developing and Generating</a:t>
            </a:r>
          </a:p>
          <a:p>
            <a:r>
              <a:rPr lang="en-GB" b="1" dirty="0"/>
              <a:t>Emergent Themes </a:t>
            </a:r>
            <a:r>
              <a:rPr lang="en-GB" dirty="0"/>
              <a:t>– Idiographic In-Depth Analysis by cases</a:t>
            </a:r>
          </a:p>
        </p:txBody>
      </p:sp>
      <p:sp>
        <p:nvSpPr>
          <p:cNvPr id="21" name="Šipka: dolů 20">
            <a:extLst>
              <a:ext uri="{FF2B5EF4-FFF2-40B4-BE49-F238E27FC236}">
                <a16:creationId xmlns:a16="http://schemas.microsoft.com/office/drawing/2014/main" id="{9B601B91-6757-4338-9C5F-CDC56524AEF7}"/>
              </a:ext>
            </a:extLst>
          </p:cNvPr>
          <p:cNvSpPr/>
          <p:nvPr/>
        </p:nvSpPr>
        <p:spPr>
          <a:xfrm rot="5400000">
            <a:off x="2118917" y="3846017"/>
            <a:ext cx="484632" cy="4170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ovéPole 22">
            <a:extLst>
              <a:ext uri="{FF2B5EF4-FFF2-40B4-BE49-F238E27FC236}">
                <a16:creationId xmlns:a16="http://schemas.microsoft.com/office/drawing/2014/main" id="{2C7B922B-3E05-43DD-B329-DF22BEA1A60B}"/>
              </a:ext>
            </a:extLst>
          </p:cNvPr>
          <p:cNvSpPr txBox="1"/>
          <p:nvPr/>
        </p:nvSpPr>
        <p:spPr>
          <a:xfrm>
            <a:off x="10784" y="2796575"/>
            <a:ext cx="2339012" cy="2031325"/>
          </a:xfrm>
          <a:prstGeom prst="rect">
            <a:avLst/>
          </a:prstGeom>
          <a:noFill/>
        </p:spPr>
        <p:txBody>
          <a:bodyPr wrap="square">
            <a:spAutoFit/>
          </a:bodyPr>
          <a:lstStyle/>
          <a:p>
            <a:r>
              <a:rPr lang="en-GB" b="1" dirty="0"/>
              <a:t>Step 4: Searching for Connecting</a:t>
            </a:r>
          </a:p>
          <a:p>
            <a:r>
              <a:rPr lang="en-GB" b="1" dirty="0"/>
              <a:t>Themes of Mentors‘ Experiences </a:t>
            </a:r>
            <a:r>
              <a:rPr lang="en-GB" dirty="0"/>
              <a:t>– 10</a:t>
            </a:r>
          </a:p>
          <a:p>
            <a:r>
              <a:rPr lang="en-GB" dirty="0"/>
              <a:t>Main Themes of Mentors Selected</a:t>
            </a:r>
          </a:p>
        </p:txBody>
      </p:sp>
      <p:sp>
        <p:nvSpPr>
          <p:cNvPr id="24" name="Šipka: dolů 23">
            <a:extLst>
              <a:ext uri="{FF2B5EF4-FFF2-40B4-BE49-F238E27FC236}">
                <a16:creationId xmlns:a16="http://schemas.microsoft.com/office/drawing/2014/main" id="{73C98B7A-9131-4BB6-AC14-14D0D6C0E308}"/>
              </a:ext>
            </a:extLst>
          </p:cNvPr>
          <p:cNvSpPr/>
          <p:nvPr/>
        </p:nvSpPr>
        <p:spPr>
          <a:xfrm>
            <a:off x="578734" y="4873051"/>
            <a:ext cx="484632" cy="729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ovéPole 25">
            <a:extLst>
              <a:ext uri="{FF2B5EF4-FFF2-40B4-BE49-F238E27FC236}">
                <a16:creationId xmlns:a16="http://schemas.microsoft.com/office/drawing/2014/main" id="{F3D65FFD-7C92-49C0-977A-CD381804D3AE}"/>
              </a:ext>
            </a:extLst>
          </p:cNvPr>
          <p:cNvSpPr txBox="1"/>
          <p:nvPr/>
        </p:nvSpPr>
        <p:spPr>
          <a:xfrm>
            <a:off x="174264" y="5551054"/>
            <a:ext cx="7300424" cy="1200329"/>
          </a:xfrm>
          <a:prstGeom prst="rect">
            <a:avLst/>
          </a:prstGeom>
          <a:noFill/>
        </p:spPr>
        <p:txBody>
          <a:bodyPr wrap="square">
            <a:spAutoFit/>
          </a:bodyPr>
          <a:lstStyle/>
          <a:p>
            <a:r>
              <a:rPr lang="en-GB" b="1" dirty="0"/>
              <a:t>Step 5: Comparing and Contrasting Themes of Mentoring Experience</a:t>
            </a:r>
            <a:r>
              <a:rPr lang="en-GB" dirty="0"/>
              <a:t> – Two types of Mentoring Relationships</a:t>
            </a:r>
          </a:p>
          <a:p>
            <a:r>
              <a:rPr lang="en-GB" dirty="0"/>
              <a:t>Identified: Controlling and Autonomy</a:t>
            </a:r>
          </a:p>
          <a:p>
            <a:r>
              <a:rPr lang="en-GB" dirty="0"/>
              <a:t>Supportive. SDT Theory applied</a:t>
            </a:r>
          </a:p>
        </p:txBody>
      </p:sp>
      <p:sp>
        <p:nvSpPr>
          <p:cNvPr id="27" name="Šipka: doprava 26">
            <a:extLst>
              <a:ext uri="{FF2B5EF4-FFF2-40B4-BE49-F238E27FC236}">
                <a16:creationId xmlns:a16="http://schemas.microsoft.com/office/drawing/2014/main" id="{ECC01817-8A2E-467B-95D1-E5FDF331891C}"/>
              </a:ext>
            </a:extLst>
          </p:cNvPr>
          <p:cNvSpPr/>
          <p:nvPr/>
        </p:nvSpPr>
        <p:spPr>
          <a:xfrm>
            <a:off x="7268901" y="5886720"/>
            <a:ext cx="52086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ovéPole 28">
            <a:extLst>
              <a:ext uri="{FF2B5EF4-FFF2-40B4-BE49-F238E27FC236}">
                <a16:creationId xmlns:a16="http://schemas.microsoft.com/office/drawing/2014/main" id="{4C2B4286-2A9C-4651-ADEA-AA8B3133D296}"/>
              </a:ext>
            </a:extLst>
          </p:cNvPr>
          <p:cNvSpPr txBox="1"/>
          <p:nvPr/>
        </p:nvSpPr>
        <p:spPr>
          <a:xfrm>
            <a:off x="7881715" y="5237653"/>
            <a:ext cx="3912692" cy="1477328"/>
          </a:xfrm>
          <a:prstGeom prst="rect">
            <a:avLst/>
          </a:prstGeom>
          <a:noFill/>
        </p:spPr>
        <p:txBody>
          <a:bodyPr wrap="square">
            <a:spAutoFit/>
          </a:bodyPr>
          <a:lstStyle/>
          <a:p>
            <a:r>
              <a:rPr lang="en-GB" b="1" dirty="0"/>
              <a:t>Step 6: Write-Up: </a:t>
            </a:r>
            <a:r>
              <a:rPr lang="en-GB" dirty="0"/>
              <a:t>SDT Applied and Discussed against the Research Findings. Data Reduced to Quotes that were Most Representative</a:t>
            </a:r>
          </a:p>
        </p:txBody>
      </p:sp>
    </p:spTree>
    <p:extLst>
      <p:ext uri="{BB962C8B-B14F-4D97-AF65-F5344CB8AC3E}">
        <p14:creationId xmlns:p14="http://schemas.microsoft.com/office/powerpoint/2010/main" val="384082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p:bldP spid="14" grpId="0" animBg="1"/>
      <p:bldP spid="17" grpId="0"/>
      <p:bldP spid="20" grpId="0"/>
      <p:bldP spid="23" grpId="0"/>
      <p:bldP spid="26" grpId="0"/>
      <p:bldP spid="2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1CBD55-4DEE-4A59-BA72-B9CC0A881894}"/>
              </a:ext>
            </a:extLst>
          </p:cNvPr>
          <p:cNvSpPr>
            <a:spLocks noGrp="1"/>
          </p:cNvSpPr>
          <p:nvPr>
            <p:ph type="title"/>
          </p:nvPr>
        </p:nvSpPr>
        <p:spPr/>
        <p:txBody>
          <a:bodyPr/>
          <a:lstStyle/>
          <a:p>
            <a:pPr algn="ctr"/>
            <a:r>
              <a:rPr lang="en-GB" dirty="0"/>
              <a:t>Pros and cons of IPA</a:t>
            </a:r>
          </a:p>
        </p:txBody>
      </p:sp>
      <p:sp>
        <p:nvSpPr>
          <p:cNvPr id="3" name="Zástupný obsah 2">
            <a:extLst>
              <a:ext uri="{FF2B5EF4-FFF2-40B4-BE49-F238E27FC236}">
                <a16:creationId xmlns:a16="http://schemas.microsoft.com/office/drawing/2014/main" id="{D944050A-B8F6-430C-BD1A-DC35E820BAD3}"/>
              </a:ext>
            </a:extLst>
          </p:cNvPr>
          <p:cNvSpPr>
            <a:spLocks noGrp="1"/>
          </p:cNvSpPr>
          <p:nvPr>
            <p:ph idx="1"/>
          </p:nvPr>
        </p:nvSpPr>
        <p:spPr/>
        <p:txBody>
          <a:bodyPr/>
          <a:lstStyle/>
          <a:p>
            <a:r>
              <a:rPr lang="en-GB" dirty="0"/>
              <a:t>Small number of cases</a:t>
            </a:r>
          </a:p>
          <a:p>
            <a:r>
              <a:rPr lang="en-GB" dirty="0"/>
              <a:t>Very in-depth analysis, needs skills and good analytical experience</a:t>
            </a:r>
          </a:p>
          <a:p>
            <a:r>
              <a:rPr lang="en-GB" dirty="0"/>
              <a:t>Ideally needs NVivo 12 or another analytical software to curb the data efficiently</a:t>
            </a:r>
          </a:p>
          <a:p>
            <a:r>
              <a:rPr lang="en-GB" dirty="0"/>
              <a:t>Can result in in-depth illustration of underlying processes – can be very illuminating</a:t>
            </a:r>
          </a:p>
          <a:p>
            <a:r>
              <a:rPr lang="en-GB" dirty="0"/>
              <a:t>Good to study relationships, subjective experiences, attitudes, identities, perceptions, and changes and dynamics in these</a:t>
            </a:r>
          </a:p>
          <a:p>
            <a:r>
              <a:rPr lang="en-GB" dirty="0"/>
              <a:t>Specific experiences of the specifically focused group in question</a:t>
            </a:r>
          </a:p>
          <a:p>
            <a:endParaRPr lang="en-GB" dirty="0"/>
          </a:p>
        </p:txBody>
      </p:sp>
    </p:spTree>
    <p:extLst>
      <p:ext uri="{BB962C8B-B14F-4D97-AF65-F5344CB8AC3E}">
        <p14:creationId xmlns:p14="http://schemas.microsoft.com/office/powerpoint/2010/main" val="250193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B33080-45F7-4FCA-8E1E-89F020C93D78}"/>
              </a:ext>
            </a:extLst>
          </p:cNvPr>
          <p:cNvSpPr>
            <a:spLocks noGrp="1"/>
          </p:cNvSpPr>
          <p:nvPr>
            <p:ph type="title"/>
          </p:nvPr>
        </p:nvSpPr>
        <p:spPr>
          <a:xfrm>
            <a:off x="1165098" y="0"/>
            <a:ext cx="10058400" cy="1609344"/>
          </a:xfrm>
        </p:spPr>
        <p:txBody>
          <a:bodyPr/>
          <a:lstStyle/>
          <a:p>
            <a:pPr algn="ctr"/>
            <a:r>
              <a:rPr lang="en-GB" dirty="0"/>
              <a:t>Writing up qualitative findings and results</a:t>
            </a:r>
          </a:p>
        </p:txBody>
      </p:sp>
      <p:sp>
        <p:nvSpPr>
          <p:cNvPr id="3" name="Zástupný obsah 2">
            <a:extLst>
              <a:ext uri="{FF2B5EF4-FFF2-40B4-BE49-F238E27FC236}">
                <a16:creationId xmlns:a16="http://schemas.microsoft.com/office/drawing/2014/main" id="{74EF502C-1CD1-4BDB-90EF-EF132017B0E8}"/>
              </a:ext>
            </a:extLst>
          </p:cNvPr>
          <p:cNvSpPr>
            <a:spLocks noGrp="1"/>
          </p:cNvSpPr>
          <p:nvPr>
            <p:ph idx="1"/>
          </p:nvPr>
        </p:nvSpPr>
        <p:spPr>
          <a:xfrm>
            <a:off x="414337" y="1733550"/>
            <a:ext cx="11363325" cy="4648199"/>
          </a:xfrm>
        </p:spPr>
        <p:txBody>
          <a:bodyPr>
            <a:normAutofit fontScale="77500" lnSpcReduction="20000"/>
          </a:bodyPr>
          <a:lstStyle/>
          <a:p>
            <a:r>
              <a:rPr lang="en-GB" sz="2800" b="1" dirty="0"/>
              <a:t>Write down in details how you have done your research implementation:</a:t>
            </a:r>
          </a:p>
          <a:p>
            <a:r>
              <a:rPr lang="en-GB" sz="2800" dirty="0"/>
              <a:t>Aim and Objectives</a:t>
            </a:r>
          </a:p>
          <a:p>
            <a:r>
              <a:rPr lang="en-GB" sz="2800" dirty="0"/>
              <a:t>Sampling</a:t>
            </a:r>
          </a:p>
          <a:p>
            <a:r>
              <a:rPr lang="en-GB" sz="2800" dirty="0"/>
              <a:t>Research design</a:t>
            </a:r>
          </a:p>
          <a:p>
            <a:r>
              <a:rPr lang="en-GB" sz="2800" dirty="0"/>
              <a:t>Method of data collection</a:t>
            </a:r>
          </a:p>
          <a:p>
            <a:r>
              <a:rPr lang="en-GB" sz="2800" dirty="0"/>
              <a:t>Method of analysis</a:t>
            </a:r>
          </a:p>
          <a:p>
            <a:r>
              <a:rPr lang="en-GB" sz="2800" dirty="0"/>
              <a:t>Findings: Reporting your data analysis results with your comments</a:t>
            </a:r>
          </a:p>
          <a:p>
            <a:r>
              <a:rPr lang="en-GB" sz="2800" dirty="0"/>
              <a:t>Results: Conclusion of Findings</a:t>
            </a:r>
          </a:p>
          <a:p>
            <a:r>
              <a:rPr lang="en-GB" sz="2800" dirty="0"/>
              <a:t>Discussion – discuss results with literature</a:t>
            </a:r>
          </a:p>
          <a:p>
            <a:r>
              <a:rPr lang="en-GB" sz="2800" dirty="0"/>
              <a:t>Conclusions</a:t>
            </a:r>
          </a:p>
          <a:p>
            <a:r>
              <a:rPr lang="en-GB" sz="2800" dirty="0"/>
              <a:t>Recommendations: Further research to follow your results, application in theory and practice</a:t>
            </a:r>
            <a:endParaRPr lang="en-GB" dirty="0"/>
          </a:p>
        </p:txBody>
      </p:sp>
    </p:spTree>
    <p:extLst>
      <p:ext uri="{BB962C8B-B14F-4D97-AF65-F5344CB8AC3E}">
        <p14:creationId xmlns:p14="http://schemas.microsoft.com/office/powerpoint/2010/main" val="15125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E0462B-2071-42F6-9296-A66B9CF6404E}"/>
              </a:ext>
            </a:extLst>
          </p:cNvPr>
          <p:cNvSpPr>
            <a:spLocks noGrp="1"/>
          </p:cNvSpPr>
          <p:nvPr>
            <p:ph type="title"/>
          </p:nvPr>
        </p:nvSpPr>
        <p:spPr>
          <a:xfrm>
            <a:off x="0" y="0"/>
            <a:ext cx="12192000" cy="810768"/>
          </a:xfrm>
        </p:spPr>
        <p:txBody>
          <a:bodyPr/>
          <a:lstStyle/>
          <a:p>
            <a:pPr algn="ctr"/>
            <a:r>
              <a:rPr lang="en-GB" dirty="0"/>
              <a:t>Course closure: Project Essay</a:t>
            </a:r>
          </a:p>
        </p:txBody>
      </p:sp>
      <p:sp>
        <p:nvSpPr>
          <p:cNvPr id="3" name="Zástupný obsah 2">
            <a:extLst>
              <a:ext uri="{FF2B5EF4-FFF2-40B4-BE49-F238E27FC236}">
                <a16:creationId xmlns:a16="http://schemas.microsoft.com/office/drawing/2014/main" id="{BCCCE4B1-AAF1-4D5B-919C-E9D3AA28E0C0}"/>
              </a:ext>
            </a:extLst>
          </p:cNvPr>
          <p:cNvSpPr>
            <a:spLocks noGrp="1"/>
          </p:cNvSpPr>
          <p:nvPr>
            <p:ph idx="1"/>
          </p:nvPr>
        </p:nvSpPr>
        <p:spPr>
          <a:xfrm>
            <a:off x="138223" y="810768"/>
            <a:ext cx="12053777" cy="6047232"/>
          </a:xfrm>
        </p:spPr>
        <p:txBody>
          <a:bodyPr>
            <a:normAutofit fontScale="92500" lnSpcReduction="20000"/>
          </a:bodyPr>
          <a:lstStyle/>
          <a:p>
            <a:pPr marL="0" indent="0">
              <a:buNone/>
            </a:pPr>
            <a:r>
              <a:rPr lang="en-GB" dirty="0"/>
              <a:t>Use your homework from 7.3. Design the methods of data collection and methods of analysis for your aim/objectives/research questions and </a:t>
            </a:r>
            <a:r>
              <a:rPr lang="en-GB" dirty="0" err="1"/>
              <a:t>lit.review</a:t>
            </a:r>
            <a:r>
              <a:rPr lang="en-GB" dirty="0"/>
              <a:t> from 7.3. Do 3 interviews on your research aims/objectives/questions. Transcribe in verbatim. Do initial rounds of open coding and categorization and subcategories in your 3 interviews</a:t>
            </a:r>
            <a:r>
              <a:rPr lang="en-GB"/>
              <a:t>. Write </a:t>
            </a:r>
            <a:r>
              <a:rPr lang="en-GB" dirty="0"/>
              <a:t>a short research report on the project describing:</a:t>
            </a:r>
          </a:p>
          <a:p>
            <a:r>
              <a:rPr lang="en-GB" dirty="0"/>
              <a:t>Theme with the literature review and rationale</a:t>
            </a:r>
          </a:p>
          <a:p>
            <a:r>
              <a:rPr lang="en-GB" dirty="0"/>
              <a:t>Aim and objectives</a:t>
            </a:r>
          </a:p>
          <a:p>
            <a:r>
              <a:rPr lang="en-GB" dirty="0"/>
              <a:t>Sample</a:t>
            </a:r>
          </a:p>
          <a:p>
            <a:r>
              <a:rPr lang="en-GB" dirty="0"/>
              <a:t>Method of data collection: Interviews</a:t>
            </a:r>
          </a:p>
          <a:p>
            <a:r>
              <a:rPr lang="en-GB" dirty="0"/>
              <a:t>Ethical aspects to consider</a:t>
            </a:r>
          </a:p>
          <a:p>
            <a:r>
              <a:rPr lang="en-GB" dirty="0"/>
              <a:t>Method of analysis </a:t>
            </a:r>
          </a:p>
          <a:p>
            <a:r>
              <a:rPr lang="en-GB" dirty="0"/>
              <a:t>Findings, results</a:t>
            </a:r>
          </a:p>
          <a:p>
            <a:r>
              <a:rPr lang="en-GB" dirty="0"/>
              <a:t>Short conclusions </a:t>
            </a:r>
          </a:p>
          <a:p>
            <a:r>
              <a:rPr lang="en-GB" dirty="0"/>
              <a:t>Appendix: Transcripts of your 3 interviews with coding, categories and themes you made</a:t>
            </a:r>
          </a:p>
          <a:p>
            <a:r>
              <a:rPr lang="en-GB" dirty="0"/>
              <a:t>Short reflection on your learning: How was your experience or doing this research project? What did you find surprising? What did you find challenging? What can you use for the future research from your learning/how can you further continue and build-up on your experience? </a:t>
            </a:r>
          </a:p>
          <a:p>
            <a:pPr marL="0" indent="0">
              <a:buNone/>
            </a:pPr>
            <a:endParaRPr lang="en-GB" dirty="0"/>
          </a:p>
          <a:p>
            <a:r>
              <a:rPr lang="en-GB" dirty="0"/>
              <a:t>5000 words by 14</a:t>
            </a:r>
            <a:r>
              <a:rPr lang="en-GB" baseline="30000" dirty="0"/>
              <a:t>th</a:t>
            </a:r>
            <a:r>
              <a:rPr lang="en-GB" dirty="0"/>
              <a:t> May 2021. 4500 words for the project, 500 words for the reflection.</a:t>
            </a:r>
          </a:p>
        </p:txBody>
      </p:sp>
    </p:spTree>
    <p:extLst>
      <p:ext uri="{BB962C8B-B14F-4D97-AF65-F5344CB8AC3E}">
        <p14:creationId xmlns:p14="http://schemas.microsoft.com/office/powerpoint/2010/main" val="369662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76200" y="0"/>
            <a:ext cx="12115800" cy="1190625"/>
          </a:xfrm>
        </p:spPr>
        <p:txBody>
          <a:bodyPr>
            <a:normAutofit fontScale="90000"/>
          </a:bodyPr>
          <a:lstStyle/>
          <a:p>
            <a:pPr algn="ctr"/>
            <a:r>
              <a:rPr lang="en-GB" dirty="0"/>
              <a:t>Epistemology in Research in Social Sciences</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161925" y="1190625"/>
            <a:ext cx="11887200" cy="5600700"/>
          </a:xfrm>
        </p:spPr>
        <p:txBody>
          <a:bodyPr>
            <a:normAutofit lnSpcReduction="10000"/>
          </a:bodyPr>
          <a:lstStyle/>
          <a:p>
            <a:r>
              <a:rPr lang="en-GB" dirty="0"/>
              <a:t>Background of qual and quant approaches. Development from 1960s</a:t>
            </a:r>
          </a:p>
          <a:p>
            <a:r>
              <a:rPr lang="en-GB" b="1" dirty="0"/>
              <a:t>Paradigms in social sciences research: </a:t>
            </a:r>
            <a:r>
              <a:rPr lang="en-GB" dirty="0"/>
              <a:t>Positivism (quant) vs. Constructivism, Interpretivism and other approaches (Qual)</a:t>
            </a:r>
          </a:p>
          <a:p>
            <a:r>
              <a:rPr lang="en-GB" dirty="0"/>
              <a:t>Paradigm issues:</a:t>
            </a:r>
          </a:p>
          <a:p>
            <a:pPr marL="0" indent="0">
              <a:buNone/>
            </a:pPr>
            <a:r>
              <a:rPr lang="en-GB" b="1" dirty="0"/>
              <a:t>What is the source of knowledge? </a:t>
            </a:r>
          </a:p>
          <a:p>
            <a:r>
              <a:rPr lang="en-GB" dirty="0"/>
              <a:t>Objective reality vs Subjective experience</a:t>
            </a:r>
          </a:p>
          <a:p>
            <a:pPr marL="0" indent="0">
              <a:buNone/>
            </a:pPr>
            <a:r>
              <a:rPr lang="en-GB" b="1" dirty="0"/>
              <a:t>How is knowledge developed? </a:t>
            </a:r>
          </a:p>
          <a:p>
            <a:r>
              <a:rPr lang="en-GB" dirty="0"/>
              <a:t>Interpretation of data, </a:t>
            </a:r>
          </a:p>
          <a:p>
            <a:r>
              <a:rPr lang="en-GB" dirty="0"/>
              <a:t>Approach to respondents/participants/research subjects – Autonomy/Authenticity of our </a:t>
            </a:r>
            <a:r>
              <a:rPr lang="en-GB" dirty="0" err="1"/>
              <a:t>datasource</a:t>
            </a:r>
            <a:endParaRPr lang="en-GB" dirty="0"/>
          </a:p>
          <a:p>
            <a:pPr marL="0" indent="0">
              <a:buNone/>
            </a:pPr>
            <a:r>
              <a:rPr lang="en-GB" b="1" dirty="0"/>
              <a:t>How are questions asked and answered? </a:t>
            </a:r>
          </a:p>
          <a:p>
            <a:r>
              <a:rPr lang="en-GB" dirty="0"/>
              <a:t>Induction vs. Deduction</a:t>
            </a:r>
          </a:p>
          <a:p>
            <a:pPr marL="0" indent="0">
              <a:buNone/>
            </a:pPr>
            <a:r>
              <a:rPr lang="en-GB" b="1" dirty="0"/>
              <a:t>Qualitative research: </a:t>
            </a:r>
            <a:r>
              <a:rPr lang="en-GB" dirty="0"/>
              <a:t>‘is empirical research where the data are not in the form of numbers’ (Punch, 2005: 3). </a:t>
            </a:r>
          </a:p>
          <a:p>
            <a:r>
              <a:rPr lang="en-GB" dirty="0"/>
              <a:t>Language, visual data, arts-based data, participatory action results data etc.</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782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B0F7890E-722A-43B4-9DCA-CDCF69DF61B5}"/>
              </a:ext>
            </a:extLst>
          </p:cNvPr>
          <p:cNvSpPr>
            <a:spLocks noGrp="1"/>
          </p:cNvSpPr>
          <p:nvPr>
            <p:ph type="body" idx="1"/>
          </p:nvPr>
        </p:nvSpPr>
        <p:spPr>
          <a:xfrm>
            <a:off x="123825" y="1713124"/>
            <a:ext cx="5745480" cy="409194"/>
          </a:xfrm>
        </p:spPr>
        <p:txBody>
          <a:bodyPr>
            <a:normAutofit fontScale="25000" lnSpcReduction="20000"/>
          </a:bodyPr>
          <a:lstStyle/>
          <a:p>
            <a:endParaRPr lang="en-GB" dirty="0"/>
          </a:p>
          <a:p>
            <a:pPr algn="ctr"/>
            <a:r>
              <a:rPr lang="en-GB" sz="11200" dirty="0">
                <a:solidFill>
                  <a:srgbClr val="FF0000"/>
                </a:solidFill>
              </a:rPr>
              <a:t>Quantitative methodology: </a:t>
            </a:r>
          </a:p>
          <a:p>
            <a:endParaRPr lang="en-GB" dirty="0"/>
          </a:p>
        </p:txBody>
      </p:sp>
      <p:sp>
        <p:nvSpPr>
          <p:cNvPr id="4" name="Zástupný obsah 3">
            <a:extLst>
              <a:ext uri="{FF2B5EF4-FFF2-40B4-BE49-F238E27FC236}">
                <a16:creationId xmlns:a16="http://schemas.microsoft.com/office/drawing/2014/main" id="{7C207261-A2AE-4E9C-9E08-5EFD2B77E8D8}"/>
              </a:ext>
            </a:extLst>
          </p:cNvPr>
          <p:cNvSpPr>
            <a:spLocks noGrp="1"/>
          </p:cNvSpPr>
          <p:nvPr>
            <p:ph sz="half" idx="2"/>
          </p:nvPr>
        </p:nvSpPr>
        <p:spPr>
          <a:xfrm>
            <a:off x="123825" y="2190750"/>
            <a:ext cx="5553075" cy="4667249"/>
          </a:xfrm>
        </p:spPr>
        <p:txBody>
          <a:bodyPr>
            <a:normAutofit/>
          </a:bodyPr>
          <a:lstStyle/>
          <a:p>
            <a:r>
              <a:rPr lang="en-GB" dirty="0"/>
              <a:t>Deduction</a:t>
            </a:r>
          </a:p>
          <a:p>
            <a:r>
              <a:rPr lang="en-GB" dirty="0"/>
              <a:t>To test the hypothesis/previous research results/verify theory/conclusion previously made</a:t>
            </a:r>
          </a:p>
          <a:p>
            <a:r>
              <a:rPr lang="en-GB" dirty="0"/>
              <a:t>Work with numbers with large amount or respondents/data</a:t>
            </a:r>
          </a:p>
          <a:p>
            <a:r>
              <a:rPr lang="en-GB" dirty="0"/>
              <a:t>Statistical analysis methods</a:t>
            </a:r>
          </a:p>
          <a:p>
            <a:r>
              <a:rPr lang="en-GB" dirty="0"/>
              <a:t>Based on the objective data/objectivity of knowledge/positivist epistemology</a:t>
            </a:r>
          </a:p>
          <a:p>
            <a:endParaRPr lang="en-GB" dirty="0"/>
          </a:p>
        </p:txBody>
      </p:sp>
      <p:sp>
        <p:nvSpPr>
          <p:cNvPr id="5" name="Zástupný text 4">
            <a:extLst>
              <a:ext uri="{FF2B5EF4-FFF2-40B4-BE49-F238E27FC236}">
                <a16:creationId xmlns:a16="http://schemas.microsoft.com/office/drawing/2014/main" id="{E78F7CCD-FC30-4158-A403-82A330D56A5E}"/>
              </a:ext>
            </a:extLst>
          </p:cNvPr>
          <p:cNvSpPr>
            <a:spLocks noGrp="1"/>
          </p:cNvSpPr>
          <p:nvPr>
            <p:ph type="body" sz="quarter" idx="3"/>
          </p:nvPr>
        </p:nvSpPr>
        <p:spPr>
          <a:xfrm>
            <a:off x="6096000" y="1687745"/>
            <a:ext cx="5408676" cy="409194"/>
          </a:xfrm>
        </p:spPr>
        <p:txBody>
          <a:bodyPr>
            <a:noAutofit/>
          </a:bodyPr>
          <a:lstStyle/>
          <a:p>
            <a:pPr algn="ctr"/>
            <a:r>
              <a:rPr lang="en-GB" sz="2800" dirty="0">
                <a:solidFill>
                  <a:srgbClr val="FF0000"/>
                </a:solidFill>
              </a:rPr>
              <a:t>Qualitative </a:t>
            </a:r>
            <a:r>
              <a:rPr lang="en-GB" sz="2800" dirty="0" err="1">
                <a:solidFill>
                  <a:srgbClr val="FF0000"/>
                </a:solidFill>
              </a:rPr>
              <a:t>methodlogy</a:t>
            </a:r>
            <a:endParaRPr lang="en-GB" sz="2800" dirty="0">
              <a:solidFill>
                <a:srgbClr val="FF0000"/>
              </a:solidFill>
            </a:endParaRPr>
          </a:p>
        </p:txBody>
      </p:sp>
      <p:sp>
        <p:nvSpPr>
          <p:cNvPr id="6" name="Zástupný obsah 5">
            <a:extLst>
              <a:ext uri="{FF2B5EF4-FFF2-40B4-BE49-F238E27FC236}">
                <a16:creationId xmlns:a16="http://schemas.microsoft.com/office/drawing/2014/main" id="{F89723F6-ABA7-4721-B9EC-CB24D0C2F038}"/>
              </a:ext>
            </a:extLst>
          </p:cNvPr>
          <p:cNvSpPr>
            <a:spLocks noGrp="1"/>
          </p:cNvSpPr>
          <p:nvPr>
            <p:ph sz="quarter" idx="4"/>
          </p:nvPr>
        </p:nvSpPr>
        <p:spPr>
          <a:xfrm>
            <a:off x="6000750" y="2266950"/>
            <a:ext cx="6191250" cy="4505324"/>
          </a:xfrm>
        </p:spPr>
        <p:txBody>
          <a:bodyPr>
            <a:normAutofit/>
          </a:bodyPr>
          <a:lstStyle/>
          <a:p>
            <a:r>
              <a:rPr lang="en-GB" dirty="0"/>
              <a:t>Inductive approach</a:t>
            </a:r>
          </a:p>
          <a:p>
            <a:r>
              <a:rPr lang="en-GB" dirty="0"/>
              <a:t>To develop new understanding/fill the gaps in knowledge/develop new explanation/theory/explore new phenomena</a:t>
            </a:r>
          </a:p>
          <a:p>
            <a:r>
              <a:rPr lang="en-GB" dirty="0"/>
              <a:t>Work with several respondents and large amount of data collected from them</a:t>
            </a:r>
          </a:p>
          <a:p>
            <a:r>
              <a:rPr lang="en-GB" dirty="0"/>
              <a:t>Analysis of language/visuals/arts-based data</a:t>
            </a:r>
          </a:p>
          <a:p>
            <a:r>
              <a:rPr lang="en-GB" b="1" dirty="0"/>
              <a:t>Subjectivity of experience considered as a relevant source of knowledge in exploring phenomena</a:t>
            </a:r>
          </a:p>
          <a:p>
            <a:r>
              <a:rPr lang="en-GB" dirty="0"/>
              <a:t>Epistemology of social constructivism/post-structuralism/Interpretivism etc.</a:t>
            </a:r>
          </a:p>
          <a:p>
            <a:endParaRPr lang="en-GB" dirty="0"/>
          </a:p>
        </p:txBody>
      </p:sp>
      <p:pic>
        <p:nvPicPr>
          <p:cNvPr id="7" name="Obrázek 6">
            <a:extLst>
              <a:ext uri="{FF2B5EF4-FFF2-40B4-BE49-F238E27FC236}">
                <a16:creationId xmlns:a16="http://schemas.microsoft.com/office/drawing/2014/main" id="{7F0ACC9B-E591-4A90-8069-586928D0A4C0}"/>
              </a:ext>
            </a:extLst>
          </p:cNvPr>
          <p:cNvPicPr>
            <a:picLocks noChangeAspect="1"/>
          </p:cNvPicPr>
          <p:nvPr/>
        </p:nvPicPr>
        <p:blipFill>
          <a:blip r:embed="rId2"/>
          <a:stretch>
            <a:fillRect/>
          </a:stretch>
        </p:blipFill>
        <p:spPr>
          <a:xfrm>
            <a:off x="-2" y="0"/>
            <a:ext cx="12192001" cy="1713124"/>
          </a:xfrm>
          <a:prstGeom prst="rect">
            <a:avLst/>
          </a:prstGeom>
        </p:spPr>
      </p:pic>
    </p:spTree>
    <p:extLst>
      <p:ext uri="{BB962C8B-B14F-4D97-AF65-F5344CB8AC3E}">
        <p14:creationId xmlns:p14="http://schemas.microsoft.com/office/powerpoint/2010/main" val="1030328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F1BF33-AB2E-4312-899C-9F05400986BF}"/>
              </a:ext>
            </a:extLst>
          </p:cNvPr>
          <p:cNvSpPr>
            <a:spLocks noGrp="1"/>
          </p:cNvSpPr>
          <p:nvPr>
            <p:ph type="title"/>
          </p:nvPr>
        </p:nvSpPr>
        <p:spPr>
          <a:xfrm>
            <a:off x="0" y="-96393"/>
            <a:ext cx="12192000" cy="1277493"/>
          </a:xfrm>
        </p:spPr>
        <p:txBody>
          <a:bodyPr>
            <a:normAutofit fontScale="90000"/>
          </a:bodyPr>
          <a:lstStyle/>
          <a:p>
            <a:pPr algn="ctr"/>
            <a:r>
              <a:rPr lang="en-GB" dirty="0"/>
              <a:t>Social sciences: Core and Applied…and research</a:t>
            </a:r>
          </a:p>
        </p:txBody>
      </p:sp>
      <p:sp>
        <p:nvSpPr>
          <p:cNvPr id="3" name="Zástupný obsah 2">
            <a:extLst>
              <a:ext uri="{FF2B5EF4-FFF2-40B4-BE49-F238E27FC236}">
                <a16:creationId xmlns:a16="http://schemas.microsoft.com/office/drawing/2014/main" id="{252D6CC1-1D27-449A-9438-1BD21C0C1E5D}"/>
              </a:ext>
            </a:extLst>
          </p:cNvPr>
          <p:cNvSpPr>
            <a:spLocks noGrp="1"/>
          </p:cNvSpPr>
          <p:nvPr>
            <p:ph idx="1"/>
          </p:nvPr>
        </p:nvSpPr>
        <p:spPr>
          <a:xfrm>
            <a:off x="114300" y="1181101"/>
            <a:ext cx="11906250" cy="5581650"/>
          </a:xfrm>
        </p:spPr>
        <p:txBody>
          <a:bodyPr>
            <a:normAutofit fontScale="92500" lnSpcReduction="10000"/>
          </a:bodyPr>
          <a:lstStyle/>
          <a:p>
            <a:r>
              <a:rPr lang="en-GB" b="1" dirty="0"/>
              <a:t>Core social sciences</a:t>
            </a:r>
            <a:r>
              <a:rPr lang="en-GB" dirty="0"/>
              <a:t>: Psychology, Sociology, Anthropology, Economics and Political Science</a:t>
            </a:r>
          </a:p>
          <a:p>
            <a:r>
              <a:rPr lang="en-GB" b="1" dirty="0"/>
              <a:t>Applied social sciences</a:t>
            </a:r>
            <a:r>
              <a:rPr lang="en-GB" dirty="0"/>
              <a:t>: Education, Social work, Children’s Studies, Women’s Studies, Family Studies, Health and Nursing, Social policy, Legal and justice studies</a:t>
            </a:r>
            <a:r>
              <a:rPr lang="en-GB" b="1" dirty="0">
                <a:solidFill>
                  <a:srgbClr val="FF0000"/>
                </a:solidFill>
              </a:rPr>
              <a:t>…(Can you think of other fields)?</a:t>
            </a:r>
          </a:p>
          <a:p>
            <a:r>
              <a:rPr lang="en-GB" b="1" dirty="0">
                <a:highlight>
                  <a:srgbClr val="FFFF00"/>
                </a:highlight>
              </a:rPr>
              <a:t>Interdisciplinarity in social sciences, across social and natural sciences</a:t>
            </a:r>
          </a:p>
          <a:p>
            <a:pPr marL="0" indent="0">
              <a:buNone/>
            </a:pPr>
            <a:r>
              <a:rPr lang="en-GB" b="1" dirty="0"/>
              <a:t>Core social sciences </a:t>
            </a:r>
          </a:p>
          <a:p>
            <a:r>
              <a:rPr lang="en-GB" dirty="0"/>
              <a:t>Theory to observe as applied in the fields (e.g. Theory of Power in different social institutions, and agents’ behaviour, experiences, context)</a:t>
            </a:r>
          </a:p>
          <a:p>
            <a:r>
              <a:rPr lang="en-GB" dirty="0"/>
              <a:t>Develop new theory to explain social phenomena</a:t>
            </a:r>
          </a:p>
          <a:p>
            <a:r>
              <a:rPr lang="en-GB" dirty="0"/>
              <a:t>Test the theories </a:t>
            </a:r>
          </a:p>
          <a:p>
            <a:pPr marL="0" indent="0">
              <a:buNone/>
            </a:pPr>
            <a:r>
              <a:rPr lang="en-GB" b="1" dirty="0"/>
              <a:t>Applied social sciences</a:t>
            </a:r>
          </a:p>
          <a:p>
            <a:r>
              <a:rPr lang="en-GB" dirty="0"/>
              <a:t>Research often to address praxis based on evidence,</a:t>
            </a:r>
          </a:p>
          <a:p>
            <a:r>
              <a:rPr lang="en-GB" dirty="0"/>
              <a:t>Evaluate quality of services</a:t>
            </a:r>
          </a:p>
          <a:p>
            <a:r>
              <a:rPr lang="en-GB" dirty="0"/>
              <a:t>Fill the gaps in theoretical knowledge on different phenomena </a:t>
            </a:r>
          </a:p>
          <a:p>
            <a:r>
              <a:rPr lang="en-GB" dirty="0"/>
              <a:t>Apply theories and research impact in praxis</a:t>
            </a:r>
          </a:p>
          <a:p>
            <a:pPr marL="0" indent="0">
              <a:buNone/>
            </a:pPr>
            <a:endParaRPr lang="en-GB" dirty="0"/>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48871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362B3C-A787-4636-833B-9E8A6EABC186}"/>
              </a:ext>
            </a:extLst>
          </p:cNvPr>
          <p:cNvSpPr>
            <a:spLocks noGrp="1"/>
          </p:cNvSpPr>
          <p:nvPr>
            <p:ph type="title"/>
          </p:nvPr>
        </p:nvSpPr>
        <p:spPr>
          <a:xfrm>
            <a:off x="1066800" y="2380107"/>
            <a:ext cx="10058400" cy="1609344"/>
          </a:xfrm>
        </p:spPr>
        <p:txBody>
          <a:bodyPr/>
          <a:lstStyle/>
          <a:p>
            <a:pPr algn="ctr"/>
            <a:r>
              <a:rPr lang="en-GB" dirty="0"/>
              <a:t>Coffee break</a:t>
            </a:r>
          </a:p>
        </p:txBody>
      </p:sp>
    </p:spTree>
    <p:extLst>
      <p:ext uri="{BB962C8B-B14F-4D97-AF65-F5344CB8AC3E}">
        <p14:creationId xmlns:p14="http://schemas.microsoft.com/office/powerpoint/2010/main" val="3487993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řevo">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TM03090434[[fn=Dřevo]]</Template>
  <TotalTime>7801</TotalTime>
  <Words>5365</Words>
  <Application>Microsoft Office PowerPoint</Application>
  <PresentationFormat>Širokoúhlá obrazovka</PresentationFormat>
  <Paragraphs>551</Paragraphs>
  <Slides>58</Slides>
  <Notes>0</Notes>
  <HiddenSlides>0</HiddenSlides>
  <MMClips>0</MMClips>
  <ScaleCrop>false</ScaleCrop>
  <HeadingPairs>
    <vt:vector size="6" baseType="variant">
      <vt:variant>
        <vt:lpstr>Použitá písma</vt:lpstr>
      </vt:variant>
      <vt:variant>
        <vt:i4>12</vt:i4>
      </vt:variant>
      <vt:variant>
        <vt:lpstr>Motiv</vt:lpstr>
      </vt:variant>
      <vt:variant>
        <vt:i4>1</vt:i4>
      </vt:variant>
      <vt:variant>
        <vt:lpstr>Nadpisy snímků</vt:lpstr>
      </vt:variant>
      <vt:variant>
        <vt:i4>58</vt:i4>
      </vt:variant>
    </vt:vector>
  </HeadingPairs>
  <TitlesOfParts>
    <vt:vector size="71" baseType="lpstr">
      <vt:lpstr>Arial</vt:lpstr>
      <vt:lpstr>Bookman Old Style</vt:lpstr>
      <vt:lpstr>Calibri</vt:lpstr>
      <vt:lpstr>Cambria</vt:lpstr>
      <vt:lpstr>Century Gothic</vt:lpstr>
      <vt:lpstr>Courier New</vt:lpstr>
      <vt:lpstr>Helvetica</vt:lpstr>
      <vt:lpstr>Open Sans</vt:lpstr>
      <vt:lpstr>Rockwell Extra Bold</vt:lpstr>
      <vt:lpstr>Segoe UI</vt:lpstr>
      <vt:lpstr>Verdana</vt:lpstr>
      <vt:lpstr>Wingdings</vt:lpstr>
      <vt:lpstr>Dřevo</vt:lpstr>
      <vt:lpstr>Introduction to research methods in social sciences</vt:lpstr>
      <vt:lpstr>Process of research project</vt:lpstr>
      <vt:lpstr>Process of research project</vt:lpstr>
      <vt:lpstr>Block 1: Outline</vt:lpstr>
      <vt:lpstr>Homeworks by 20th March 2021</vt:lpstr>
      <vt:lpstr>Epistemology in Research in Social Sciences</vt:lpstr>
      <vt:lpstr>Prezentace aplikace PowerPoint</vt:lpstr>
      <vt:lpstr>Social sciences: Core and Applied…and research</vt:lpstr>
      <vt:lpstr>Coffee break</vt:lpstr>
      <vt:lpstr>Literature review – What and why?</vt:lpstr>
      <vt:lpstr>Literature review – where to look for literature</vt:lpstr>
      <vt:lpstr>Literature review cont.</vt:lpstr>
      <vt:lpstr>Aims and Objectives, Research questions</vt:lpstr>
      <vt:lpstr>Data and research questions</vt:lpstr>
      <vt:lpstr>Theory and research questions</vt:lpstr>
      <vt:lpstr>Coffee break</vt:lpstr>
      <vt:lpstr>Referencing</vt:lpstr>
      <vt:lpstr>Harvard referencing in text</vt:lpstr>
      <vt:lpstr>Harvard referencing – Journals</vt:lpstr>
      <vt:lpstr>Harvard referencing - Books</vt:lpstr>
      <vt:lpstr>Harvard referencing edited books</vt:lpstr>
      <vt:lpstr>Referencing - Summary</vt:lpstr>
      <vt:lpstr>Ethics</vt:lpstr>
      <vt:lpstr>Data Management Plan, Open science</vt:lpstr>
      <vt:lpstr>Ethics including Gender in research</vt:lpstr>
      <vt:lpstr>Introduction to Research Methods in Social Sciences – Block II. (10.4.2021)</vt:lpstr>
      <vt:lpstr>Homework check</vt:lpstr>
      <vt:lpstr>Block 4: Qualitative data collection and analysis</vt:lpstr>
      <vt:lpstr>Block 4: Qualitative data collection and analysis</vt:lpstr>
      <vt:lpstr>Research design: Case study</vt:lpstr>
      <vt:lpstr>Research design: Longitudinal study</vt:lpstr>
      <vt:lpstr>Research design: Explorative study</vt:lpstr>
      <vt:lpstr>Sampling</vt:lpstr>
      <vt:lpstr>Data collection methods</vt:lpstr>
      <vt:lpstr>Interviews</vt:lpstr>
      <vt:lpstr>Structured interviews</vt:lpstr>
      <vt:lpstr>Coffee Break 10 mins</vt:lpstr>
      <vt:lpstr>Semi-Structured interviews</vt:lpstr>
      <vt:lpstr>!!! S. Kvale: InterViews !!!</vt:lpstr>
      <vt:lpstr>10 Points of Good InterView</vt:lpstr>
      <vt:lpstr>Cont…</vt:lpstr>
      <vt:lpstr>Unstructured Interviews</vt:lpstr>
      <vt:lpstr>Coffee break</vt:lpstr>
      <vt:lpstr>Analysis in Qual Research</vt:lpstr>
      <vt:lpstr>Prezentace aplikace PowerPoint</vt:lpstr>
      <vt:lpstr>Prezentace aplikace PowerPoint</vt:lpstr>
      <vt:lpstr>Examples of codes, categories, sub-categories - Exercise</vt:lpstr>
      <vt:lpstr>Prezentace aplikace PowerPoint</vt:lpstr>
      <vt:lpstr>Types of codes</vt:lpstr>
      <vt:lpstr>Thematic analysis</vt:lpstr>
      <vt:lpstr>Prezentace aplikace PowerPoint</vt:lpstr>
      <vt:lpstr>Prezentace aplikace PowerPoint</vt:lpstr>
      <vt:lpstr>Prezentace aplikace PowerPoint</vt:lpstr>
      <vt:lpstr>Interpretive phenomenological analysis</vt:lpstr>
      <vt:lpstr>Prezentace aplikace PowerPoint</vt:lpstr>
      <vt:lpstr>Pros and cons of IPA</vt:lpstr>
      <vt:lpstr>Writing up qualitative findings and results</vt:lpstr>
      <vt:lpstr>Course closure: Project Essay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research methods in social sciences</dc:title>
  <dc:creator>Tereza Tereza</dc:creator>
  <cp:lastModifiedBy>Tereza Tereza</cp:lastModifiedBy>
  <cp:revision>171</cp:revision>
  <dcterms:created xsi:type="dcterms:W3CDTF">2021-03-05T10:39:36Z</dcterms:created>
  <dcterms:modified xsi:type="dcterms:W3CDTF">2021-04-19T22:51:22Z</dcterms:modified>
</cp:coreProperties>
</file>