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358" r:id="rId4"/>
    <p:sldId id="400" r:id="rId5"/>
    <p:sldId id="401" r:id="rId6"/>
    <p:sldId id="328" r:id="rId7"/>
    <p:sldId id="329" r:id="rId8"/>
    <p:sldId id="331" r:id="rId9"/>
    <p:sldId id="324" r:id="rId10"/>
    <p:sldId id="391" r:id="rId11"/>
    <p:sldId id="387" r:id="rId12"/>
    <p:sldId id="388" r:id="rId13"/>
    <p:sldId id="390" r:id="rId14"/>
    <p:sldId id="389" r:id="rId15"/>
    <p:sldId id="402" r:id="rId16"/>
    <p:sldId id="393" r:id="rId17"/>
    <p:sldId id="394" r:id="rId18"/>
    <p:sldId id="395" r:id="rId19"/>
    <p:sldId id="397" r:id="rId20"/>
    <p:sldId id="398" r:id="rId21"/>
    <p:sldId id="399" r:id="rId22"/>
    <p:sldId id="319" r:id="rId23"/>
    <p:sldId id="326" r:id="rId24"/>
    <p:sldId id="321" r:id="rId25"/>
    <p:sldId id="323" r:id="rId26"/>
    <p:sldId id="350" r:id="rId27"/>
    <p:sldId id="367" r:id="rId28"/>
    <p:sldId id="368" r:id="rId29"/>
    <p:sldId id="386" r:id="rId30"/>
    <p:sldId id="3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41B9-8DAA-4670-84C1-172D174A29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27C8EB-8FFC-4653-BA83-7B09E727F2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1CC68D-AAED-42ED-B923-B5FD9B2D36BB}"/>
              </a:ext>
            </a:extLst>
          </p:cNvPr>
          <p:cNvSpPr>
            <a:spLocks noGrp="1"/>
          </p:cNvSpPr>
          <p:nvPr>
            <p:ph type="dt" sz="half" idx="10"/>
          </p:nvPr>
        </p:nvSpPr>
        <p:spPr/>
        <p:txBody>
          <a:bodyPr/>
          <a:lstStyle/>
          <a:p>
            <a:fld id="{A8E63032-1FFE-465C-963B-850B453E23CB}" type="datetimeFigureOut">
              <a:rPr lang="en-GB" smtClean="0"/>
              <a:t>12/05/2021</a:t>
            </a:fld>
            <a:endParaRPr lang="en-GB"/>
          </a:p>
        </p:txBody>
      </p:sp>
      <p:sp>
        <p:nvSpPr>
          <p:cNvPr id="5" name="Footer Placeholder 4">
            <a:extLst>
              <a:ext uri="{FF2B5EF4-FFF2-40B4-BE49-F238E27FC236}">
                <a16:creationId xmlns:a16="http://schemas.microsoft.com/office/drawing/2014/main" id="{5E58FF50-D95A-4D83-8E7A-CAAF2F70DF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53A168-C5A3-438F-A969-0BC2A0C4AB64}"/>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2965768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516E-3173-4F71-88E8-7914699550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E48F63-5749-40B7-9690-9DFCFDBFCB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470DB3-3E84-44B2-9941-F660B51D2D7A}"/>
              </a:ext>
            </a:extLst>
          </p:cNvPr>
          <p:cNvSpPr>
            <a:spLocks noGrp="1"/>
          </p:cNvSpPr>
          <p:nvPr>
            <p:ph type="dt" sz="half" idx="10"/>
          </p:nvPr>
        </p:nvSpPr>
        <p:spPr/>
        <p:txBody>
          <a:bodyPr/>
          <a:lstStyle/>
          <a:p>
            <a:fld id="{A8E63032-1FFE-465C-963B-850B453E23CB}" type="datetimeFigureOut">
              <a:rPr lang="en-GB" smtClean="0"/>
              <a:t>12/05/2021</a:t>
            </a:fld>
            <a:endParaRPr lang="en-GB"/>
          </a:p>
        </p:txBody>
      </p:sp>
      <p:sp>
        <p:nvSpPr>
          <p:cNvPr id="5" name="Footer Placeholder 4">
            <a:extLst>
              <a:ext uri="{FF2B5EF4-FFF2-40B4-BE49-F238E27FC236}">
                <a16:creationId xmlns:a16="http://schemas.microsoft.com/office/drawing/2014/main" id="{9F6FF8D3-AA1E-49C0-8D16-26567167D6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2F995-5419-4FF1-827E-FB85C38E9537}"/>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131109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9B8084-3EFB-42DE-803E-3FD7628B26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CF6150-8A53-4988-BBC0-C779FFF014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C66928-2ECD-4A10-80DD-4194ED55BE6B}"/>
              </a:ext>
            </a:extLst>
          </p:cNvPr>
          <p:cNvSpPr>
            <a:spLocks noGrp="1"/>
          </p:cNvSpPr>
          <p:nvPr>
            <p:ph type="dt" sz="half" idx="10"/>
          </p:nvPr>
        </p:nvSpPr>
        <p:spPr/>
        <p:txBody>
          <a:bodyPr/>
          <a:lstStyle/>
          <a:p>
            <a:fld id="{A8E63032-1FFE-465C-963B-850B453E23CB}" type="datetimeFigureOut">
              <a:rPr lang="en-GB" smtClean="0"/>
              <a:t>12/05/2021</a:t>
            </a:fld>
            <a:endParaRPr lang="en-GB"/>
          </a:p>
        </p:txBody>
      </p:sp>
      <p:sp>
        <p:nvSpPr>
          <p:cNvPr id="5" name="Footer Placeholder 4">
            <a:extLst>
              <a:ext uri="{FF2B5EF4-FFF2-40B4-BE49-F238E27FC236}">
                <a16:creationId xmlns:a16="http://schemas.microsoft.com/office/drawing/2014/main" id="{8B522EE5-53B3-486D-B6D8-DF7ED78E5A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61A38B-06E2-4BFB-B83F-778D535BDE03}"/>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3541969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AB3A336-3C0E-4668-B5E7-7B785CA4B8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5841DF-8530-4D1C-BCCD-5DAD764310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4094B8-6F88-46E6-8182-AA728AF01602}"/>
              </a:ext>
            </a:extLst>
          </p:cNvPr>
          <p:cNvSpPr>
            <a:spLocks noGrp="1" noChangeArrowheads="1"/>
          </p:cNvSpPr>
          <p:nvPr>
            <p:ph type="sldNum" sz="quarter" idx="12"/>
          </p:nvPr>
        </p:nvSpPr>
        <p:spPr>
          <a:ln/>
        </p:spPr>
        <p:txBody>
          <a:bodyPr/>
          <a:lstStyle>
            <a:lvl1pPr>
              <a:defRPr/>
            </a:lvl1pPr>
          </a:lstStyle>
          <a:p>
            <a:fld id="{583489AB-1C1C-40C4-8829-E905C0CA9CA7}" type="slidenum">
              <a:rPr lang="en-US" altLang="en-US"/>
              <a:pPr/>
              <a:t>‹#›</a:t>
            </a:fld>
            <a:endParaRPr lang="en-US" altLang="en-US"/>
          </a:p>
        </p:txBody>
      </p:sp>
    </p:spTree>
    <p:extLst>
      <p:ext uri="{BB962C8B-B14F-4D97-AF65-F5344CB8AC3E}">
        <p14:creationId xmlns:p14="http://schemas.microsoft.com/office/powerpoint/2010/main" val="2344771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347800D-C369-43F0-8CD7-117D3401792A}" type="slidenum">
              <a:rPr lang="en-US"/>
              <a:pPr>
                <a:defRPr/>
              </a:pPr>
              <a:t>‹#›</a:t>
            </a:fld>
            <a:endParaRPr lang="en-US"/>
          </a:p>
        </p:txBody>
      </p:sp>
    </p:spTree>
    <p:extLst>
      <p:ext uri="{BB962C8B-B14F-4D97-AF65-F5344CB8AC3E}">
        <p14:creationId xmlns:p14="http://schemas.microsoft.com/office/powerpoint/2010/main" val="387296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AAE7-0308-4BFB-AD5E-E2A0A765A5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536EE7-9C84-40C5-85C0-1F1F389986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85F3FF-A103-4AF6-A45E-D5CE47F8FD39}"/>
              </a:ext>
            </a:extLst>
          </p:cNvPr>
          <p:cNvSpPr>
            <a:spLocks noGrp="1"/>
          </p:cNvSpPr>
          <p:nvPr>
            <p:ph type="dt" sz="half" idx="10"/>
          </p:nvPr>
        </p:nvSpPr>
        <p:spPr/>
        <p:txBody>
          <a:bodyPr/>
          <a:lstStyle/>
          <a:p>
            <a:fld id="{A8E63032-1FFE-465C-963B-850B453E23CB}" type="datetimeFigureOut">
              <a:rPr lang="en-GB" smtClean="0"/>
              <a:t>12/05/2021</a:t>
            </a:fld>
            <a:endParaRPr lang="en-GB"/>
          </a:p>
        </p:txBody>
      </p:sp>
      <p:sp>
        <p:nvSpPr>
          <p:cNvPr id="5" name="Footer Placeholder 4">
            <a:extLst>
              <a:ext uri="{FF2B5EF4-FFF2-40B4-BE49-F238E27FC236}">
                <a16:creationId xmlns:a16="http://schemas.microsoft.com/office/drawing/2014/main" id="{070671B7-981A-41F9-9D5E-FCF9EB9C8A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04706F-00FE-4283-A40F-69BD181EA927}"/>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105427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2EC4-F131-49E4-B694-A826DDA9FB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07DE48-FAF2-4CB3-845D-37387A1B10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C5221D-7BAC-425E-B427-EC83A2B8C88A}"/>
              </a:ext>
            </a:extLst>
          </p:cNvPr>
          <p:cNvSpPr>
            <a:spLocks noGrp="1"/>
          </p:cNvSpPr>
          <p:nvPr>
            <p:ph type="dt" sz="half" idx="10"/>
          </p:nvPr>
        </p:nvSpPr>
        <p:spPr/>
        <p:txBody>
          <a:bodyPr/>
          <a:lstStyle/>
          <a:p>
            <a:fld id="{A8E63032-1FFE-465C-963B-850B453E23CB}" type="datetimeFigureOut">
              <a:rPr lang="en-GB" smtClean="0"/>
              <a:t>12/05/2021</a:t>
            </a:fld>
            <a:endParaRPr lang="en-GB"/>
          </a:p>
        </p:txBody>
      </p:sp>
      <p:sp>
        <p:nvSpPr>
          <p:cNvPr id="5" name="Footer Placeholder 4">
            <a:extLst>
              <a:ext uri="{FF2B5EF4-FFF2-40B4-BE49-F238E27FC236}">
                <a16:creationId xmlns:a16="http://schemas.microsoft.com/office/drawing/2014/main" id="{11B18B88-1D30-4404-B0E7-CD72EED4C7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D9828C-F07B-413A-AAE9-C9D2D7091A69}"/>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165548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7647-4594-4EEC-885F-51078A78B9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55E6BE-3660-4FE1-9429-187CBD4D63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4BE56D-6A58-4737-A6BC-6C3A653856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3A9157-8BE9-4479-B3D0-F0126AFACF7F}"/>
              </a:ext>
            </a:extLst>
          </p:cNvPr>
          <p:cNvSpPr>
            <a:spLocks noGrp="1"/>
          </p:cNvSpPr>
          <p:nvPr>
            <p:ph type="dt" sz="half" idx="10"/>
          </p:nvPr>
        </p:nvSpPr>
        <p:spPr/>
        <p:txBody>
          <a:bodyPr/>
          <a:lstStyle/>
          <a:p>
            <a:fld id="{A8E63032-1FFE-465C-963B-850B453E23CB}" type="datetimeFigureOut">
              <a:rPr lang="en-GB" smtClean="0"/>
              <a:t>12/05/2021</a:t>
            </a:fld>
            <a:endParaRPr lang="en-GB"/>
          </a:p>
        </p:txBody>
      </p:sp>
      <p:sp>
        <p:nvSpPr>
          <p:cNvPr id="6" name="Footer Placeholder 5">
            <a:extLst>
              <a:ext uri="{FF2B5EF4-FFF2-40B4-BE49-F238E27FC236}">
                <a16:creationId xmlns:a16="http://schemas.microsoft.com/office/drawing/2014/main" id="{38B92675-5EC8-44B1-9B17-C87BC40253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262FE5-6B22-4B9B-A08D-F7E0C9A91F0D}"/>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329349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9CA4-ED43-441C-8A23-3A6C6C9FEB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F0C355-AEC7-4C7C-9659-E0216063B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071A2B-E276-4023-AE63-AADD50B946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78407F-27DC-4929-957D-9D6DCE55AB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D3CD30-E14F-4C19-B710-705B9DBD4F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3647C5-978C-4EB7-8799-371C4C77E5F3}"/>
              </a:ext>
            </a:extLst>
          </p:cNvPr>
          <p:cNvSpPr>
            <a:spLocks noGrp="1"/>
          </p:cNvSpPr>
          <p:nvPr>
            <p:ph type="dt" sz="half" idx="10"/>
          </p:nvPr>
        </p:nvSpPr>
        <p:spPr/>
        <p:txBody>
          <a:bodyPr/>
          <a:lstStyle/>
          <a:p>
            <a:fld id="{A8E63032-1FFE-465C-963B-850B453E23CB}" type="datetimeFigureOut">
              <a:rPr lang="en-GB" smtClean="0"/>
              <a:t>12/05/2021</a:t>
            </a:fld>
            <a:endParaRPr lang="en-GB"/>
          </a:p>
        </p:txBody>
      </p:sp>
      <p:sp>
        <p:nvSpPr>
          <p:cNvPr id="8" name="Footer Placeholder 7">
            <a:extLst>
              <a:ext uri="{FF2B5EF4-FFF2-40B4-BE49-F238E27FC236}">
                <a16:creationId xmlns:a16="http://schemas.microsoft.com/office/drawing/2014/main" id="{808AB229-79B8-4F32-85B9-57CACEDC58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D862A0-7226-42A1-AD01-C350B1FBBECC}"/>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125884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D965-3028-455A-B1B5-D3EC6031947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80A80C-F2BA-4916-9F22-6971B42876A6}"/>
              </a:ext>
            </a:extLst>
          </p:cNvPr>
          <p:cNvSpPr>
            <a:spLocks noGrp="1"/>
          </p:cNvSpPr>
          <p:nvPr>
            <p:ph type="dt" sz="half" idx="10"/>
          </p:nvPr>
        </p:nvSpPr>
        <p:spPr/>
        <p:txBody>
          <a:bodyPr/>
          <a:lstStyle/>
          <a:p>
            <a:fld id="{A8E63032-1FFE-465C-963B-850B453E23CB}" type="datetimeFigureOut">
              <a:rPr lang="en-GB" smtClean="0"/>
              <a:t>12/05/2021</a:t>
            </a:fld>
            <a:endParaRPr lang="en-GB"/>
          </a:p>
        </p:txBody>
      </p:sp>
      <p:sp>
        <p:nvSpPr>
          <p:cNvPr id="4" name="Footer Placeholder 3">
            <a:extLst>
              <a:ext uri="{FF2B5EF4-FFF2-40B4-BE49-F238E27FC236}">
                <a16:creationId xmlns:a16="http://schemas.microsoft.com/office/drawing/2014/main" id="{5A13580E-176B-4967-8F6C-918FE984E8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4EA475-F4E7-4B35-A0F6-14DF0ADCDB2F}"/>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231830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E4C47-16B1-4ACE-A1CF-C5F970818D72}"/>
              </a:ext>
            </a:extLst>
          </p:cNvPr>
          <p:cNvSpPr>
            <a:spLocks noGrp="1"/>
          </p:cNvSpPr>
          <p:nvPr>
            <p:ph type="dt" sz="half" idx="10"/>
          </p:nvPr>
        </p:nvSpPr>
        <p:spPr/>
        <p:txBody>
          <a:bodyPr/>
          <a:lstStyle/>
          <a:p>
            <a:fld id="{A8E63032-1FFE-465C-963B-850B453E23CB}" type="datetimeFigureOut">
              <a:rPr lang="en-GB" smtClean="0"/>
              <a:t>12/05/2021</a:t>
            </a:fld>
            <a:endParaRPr lang="en-GB"/>
          </a:p>
        </p:txBody>
      </p:sp>
      <p:sp>
        <p:nvSpPr>
          <p:cNvPr id="3" name="Footer Placeholder 2">
            <a:extLst>
              <a:ext uri="{FF2B5EF4-FFF2-40B4-BE49-F238E27FC236}">
                <a16:creationId xmlns:a16="http://schemas.microsoft.com/office/drawing/2014/main" id="{78290280-9744-46F9-BA4F-6A7AFDB3C0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A77FEA-11FB-4CD0-8B8B-362D6E9C716B}"/>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76298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3CEB-88F1-46FF-AA99-6FAEF93D9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594111-958B-428A-BFA1-F0C1A4796B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9B33A9-FE60-454A-9813-9A5215C8C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F9139-A9A7-44AE-8698-1B00B5133A59}"/>
              </a:ext>
            </a:extLst>
          </p:cNvPr>
          <p:cNvSpPr>
            <a:spLocks noGrp="1"/>
          </p:cNvSpPr>
          <p:nvPr>
            <p:ph type="dt" sz="half" idx="10"/>
          </p:nvPr>
        </p:nvSpPr>
        <p:spPr/>
        <p:txBody>
          <a:bodyPr/>
          <a:lstStyle/>
          <a:p>
            <a:fld id="{A8E63032-1FFE-465C-963B-850B453E23CB}" type="datetimeFigureOut">
              <a:rPr lang="en-GB" smtClean="0"/>
              <a:t>12/05/2021</a:t>
            </a:fld>
            <a:endParaRPr lang="en-GB"/>
          </a:p>
        </p:txBody>
      </p:sp>
      <p:sp>
        <p:nvSpPr>
          <p:cNvPr id="6" name="Footer Placeholder 5">
            <a:extLst>
              <a:ext uri="{FF2B5EF4-FFF2-40B4-BE49-F238E27FC236}">
                <a16:creationId xmlns:a16="http://schemas.microsoft.com/office/drawing/2014/main" id="{39EEF58F-7A94-4E1A-A435-A8975CF97D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E53A8F-BF1F-43B2-83AA-F2BC394704DF}"/>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69466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45B6-F994-4975-997F-5EDD0EA53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6F02C3-88FE-48F1-9BBA-37188EA260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8BE8A8-5DA9-4DFE-8B11-508707FF6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14A7D-6E68-45EE-BD32-0D34E72D6F0C}"/>
              </a:ext>
            </a:extLst>
          </p:cNvPr>
          <p:cNvSpPr>
            <a:spLocks noGrp="1"/>
          </p:cNvSpPr>
          <p:nvPr>
            <p:ph type="dt" sz="half" idx="10"/>
          </p:nvPr>
        </p:nvSpPr>
        <p:spPr/>
        <p:txBody>
          <a:bodyPr/>
          <a:lstStyle/>
          <a:p>
            <a:fld id="{A8E63032-1FFE-465C-963B-850B453E23CB}" type="datetimeFigureOut">
              <a:rPr lang="en-GB" smtClean="0"/>
              <a:t>12/05/2021</a:t>
            </a:fld>
            <a:endParaRPr lang="en-GB"/>
          </a:p>
        </p:txBody>
      </p:sp>
      <p:sp>
        <p:nvSpPr>
          <p:cNvPr id="6" name="Footer Placeholder 5">
            <a:extLst>
              <a:ext uri="{FF2B5EF4-FFF2-40B4-BE49-F238E27FC236}">
                <a16:creationId xmlns:a16="http://schemas.microsoft.com/office/drawing/2014/main" id="{C20EEED1-46E8-4614-8C6C-0D7764673A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839F31-60AB-4356-89C4-773BB6A6DF36}"/>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225121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0F844-3AC9-4F82-A5DF-24A7B74BCF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BE34BA-74DB-4A7F-A648-34CE0C5A0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9959FC-7FF9-46B7-88BA-0DF593811A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63032-1FFE-465C-963B-850B453E23CB}" type="datetimeFigureOut">
              <a:rPr lang="en-GB" smtClean="0"/>
              <a:t>12/05/2021</a:t>
            </a:fld>
            <a:endParaRPr lang="en-GB"/>
          </a:p>
        </p:txBody>
      </p:sp>
      <p:sp>
        <p:nvSpPr>
          <p:cNvPr id="5" name="Footer Placeholder 4">
            <a:extLst>
              <a:ext uri="{FF2B5EF4-FFF2-40B4-BE49-F238E27FC236}">
                <a16:creationId xmlns:a16="http://schemas.microsoft.com/office/drawing/2014/main" id="{C54B8B13-2CC5-455E-8DAC-06AAA3CF0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E54E3D-1A12-44B2-A048-885C9EF7AB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468F3-3FB8-4516-92D0-E057AD4AA25E}" type="slidenum">
              <a:rPr lang="en-GB" smtClean="0"/>
              <a:t>‹#›</a:t>
            </a:fld>
            <a:endParaRPr lang="en-GB"/>
          </a:p>
        </p:txBody>
      </p:sp>
    </p:spTree>
    <p:extLst>
      <p:ext uri="{BB962C8B-B14F-4D97-AF65-F5344CB8AC3E}">
        <p14:creationId xmlns:p14="http://schemas.microsoft.com/office/powerpoint/2010/main" val="2711093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3.bin"/><Relationship Id="rId1" Type="http://schemas.openxmlformats.org/officeDocument/2006/relationships/slideLayout" Target="../slideLayouts/slideLayout12.xml"/><Relationship Id="rId6" Type="http://schemas.openxmlformats.org/officeDocument/2006/relationships/image" Target="../media/image26.wmf"/><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3.xml"/><Relationship Id="rId5" Type="http://schemas.openxmlformats.org/officeDocument/2006/relationships/image" Target="../media/image26.w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3.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3.xml"/><Relationship Id="rId5" Type="http://schemas.openxmlformats.org/officeDocument/2006/relationships/image" Target="../media/image38.emf"/><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3.xml"/><Relationship Id="rId5" Type="http://schemas.openxmlformats.org/officeDocument/2006/relationships/image" Target="../media/image42.emf"/><Relationship Id="rId4" Type="http://schemas.openxmlformats.org/officeDocument/2006/relationships/image" Target="../media/image41.emf"/></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2.wmf"/><Relationship Id="rId12" Type="http://schemas.openxmlformats.org/officeDocument/2006/relationships/oleObject" Target="../embeddings/oleObject24.bin"/><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53.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56.wmf"/><Relationship Id="rId7" Type="http://schemas.openxmlformats.org/officeDocument/2006/relationships/image" Target="../media/image58.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57.wmf"/><Relationship Id="rId4" Type="http://schemas.openxmlformats.org/officeDocument/2006/relationships/oleObject" Target="../embeddings/oleObject26.bin"/><Relationship Id="rId9" Type="http://schemas.openxmlformats.org/officeDocument/2006/relationships/image" Target="../media/image55.wmf"/></Relationships>
</file>

<file path=ppt/slides/_rels/slide2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12.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2.w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9.bin"/><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20.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05E7-D2D1-43AE-88DB-27C84D066AC6}"/>
              </a:ext>
            </a:extLst>
          </p:cNvPr>
          <p:cNvSpPr>
            <a:spLocks noGrp="1"/>
          </p:cNvSpPr>
          <p:nvPr>
            <p:ph type="ctrTitle"/>
          </p:nvPr>
        </p:nvSpPr>
        <p:spPr/>
        <p:txBody>
          <a:bodyPr>
            <a:normAutofit fontScale="90000"/>
          </a:bodyPr>
          <a:lstStyle/>
          <a:p>
            <a:r>
              <a:rPr lang="en-GB" dirty="0"/>
              <a:t>Experiment</a:t>
            </a:r>
            <a:r>
              <a:rPr lang="cs-CZ" dirty="0" err="1"/>
              <a:t>ální</a:t>
            </a:r>
            <a:r>
              <a:rPr lang="cs-CZ" dirty="0"/>
              <a:t> metody při studiu iont – molekulových reakcí a iont – elektronové rekombinace</a:t>
            </a:r>
            <a:endParaRPr lang="en-GB" dirty="0"/>
          </a:p>
        </p:txBody>
      </p:sp>
    </p:spTree>
    <p:extLst>
      <p:ext uri="{BB962C8B-B14F-4D97-AF65-F5344CB8AC3E}">
        <p14:creationId xmlns:p14="http://schemas.microsoft.com/office/powerpoint/2010/main" val="304476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264D-D956-43C6-97CD-C57EA99FE7E2}"/>
              </a:ext>
            </a:extLst>
          </p:cNvPr>
          <p:cNvSpPr>
            <a:spLocks noGrp="1"/>
          </p:cNvSpPr>
          <p:nvPr>
            <p:ph type="title"/>
          </p:nvPr>
        </p:nvSpPr>
        <p:spPr/>
        <p:txBody>
          <a:bodyPr/>
          <a:lstStyle/>
          <a:p>
            <a:r>
              <a:rPr lang="cs-CZ" dirty="0" err="1"/>
              <a:t>Cryo</a:t>
            </a:r>
            <a:r>
              <a:rPr lang="cs-CZ" dirty="0"/>
              <a:t>-SA-CRDS</a:t>
            </a:r>
            <a:endParaRPr lang="en-GB" dirty="0"/>
          </a:p>
        </p:txBody>
      </p:sp>
      <p:pic>
        <p:nvPicPr>
          <p:cNvPr id="5" name="Picture 4">
            <a:extLst>
              <a:ext uri="{FF2B5EF4-FFF2-40B4-BE49-F238E27FC236}">
                <a16:creationId xmlns:a16="http://schemas.microsoft.com/office/drawing/2014/main" id="{8D27876E-D7E3-4E3F-A069-1D60E64F2CBF}"/>
              </a:ext>
            </a:extLst>
          </p:cNvPr>
          <p:cNvPicPr>
            <a:picLocks noChangeAspect="1"/>
          </p:cNvPicPr>
          <p:nvPr/>
        </p:nvPicPr>
        <p:blipFill>
          <a:blip r:embed="rId2"/>
          <a:stretch>
            <a:fillRect/>
          </a:stretch>
        </p:blipFill>
        <p:spPr>
          <a:xfrm>
            <a:off x="2044823" y="1215869"/>
            <a:ext cx="7454284" cy="5491509"/>
          </a:xfrm>
          <a:prstGeom prst="rect">
            <a:avLst/>
          </a:prstGeom>
        </p:spPr>
      </p:pic>
    </p:spTree>
    <p:extLst>
      <p:ext uri="{BB962C8B-B14F-4D97-AF65-F5344CB8AC3E}">
        <p14:creationId xmlns:p14="http://schemas.microsoft.com/office/powerpoint/2010/main" val="667966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Cryo</a:t>
            </a:r>
            <a:r>
              <a:rPr lang="cs-CZ" dirty="0"/>
              <a:t>-SA-CRDS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1702" y="1524001"/>
            <a:ext cx="6048593" cy="4104165"/>
          </a:xfrm>
          <a:prstGeom prst="rect">
            <a:avLst/>
          </a:prstGeom>
        </p:spPr>
      </p:pic>
    </p:spTree>
    <p:extLst>
      <p:ext uri="{BB962C8B-B14F-4D97-AF65-F5344CB8AC3E}">
        <p14:creationId xmlns:p14="http://schemas.microsoft.com/office/powerpoint/2010/main" val="112290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5734" y="1376918"/>
            <a:ext cx="7380533" cy="4104165"/>
          </a:xfrm>
          <a:prstGeom prst="rect">
            <a:avLst/>
          </a:prstGeom>
        </p:spPr>
      </p:pic>
      <p:sp>
        <p:nvSpPr>
          <p:cNvPr id="7" name="Title 1"/>
          <p:cNvSpPr>
            <a:spLocks noGrp="1"/>
          </p:cNvSpPr>
          <p:nvPr>
            <p:ph type="title"/>
          </p:nvPr>
        </p:nvSpPr>
        <p:spPr>
          <a:xfrm>
            <a:off x="1981200" y="274638"/>
            <a:ext cx="8229600" cy="1143000"/>
          </a:xfrm>
        </p:spPr>
        <p:txBody>
          <a:bodyPr/>
          <a:lstStyle/>
          <a:p>
            <a:r>
              <a:rPr lang="cs-CZ" dirty="0" err="1"/>
              <a:t>Cryo</a:t>
            </a:r>
            <a:r>
              <a:rPr lang="cs-CZ" dirty="0"/>
              <a:t>-SA-CRDS</a:t>
            </a:r>
            <a:endParaRPr lang="en-US" dirty="0"/>
          </a:p>
        </p:txBody>
      </p:sp>
      <p:sp>
        <p:nvSpPr>
          <p:cNvPr id="8" name="Rectangle 7"/>
          <p:cNvSpPr/>
          <p:nvPr/>
        </p:nvSpPr>
        <p:spPr>
          <a:xfrm>
            <a:off x="1752600" y="5943601"/>
            <a:ext cx="8610600" cy="276999"/>
          </a:xfrm>
          <a:prstGeom prst="rect">
            <a:avLst/>
          </a:prstGeom>
        </p:spPr>
        <p:txBody>
          <a:bodyPr wrap="square">
            <a:spAutoFit/>
          </a:bodyPr>
          <a:lstStyle/>
          <a:p>
            <a:r>
              <a:rPr lang="en-US" sz="1200" dirty="0" err="1"/>
              <a:t>Plašil</a:t>
            </a:r>
            <a:r>
              <a:rPr lang="en-US" sz="1200" dirty="0"/>
              <a:t>, R; </a:t>
            </a:r>
            <a:r>
              <a:rPr lang="en-US" sz="1200" dirty="0" err="1"/>
              <a:t>Dohnal</a:t>
            </a:r>
            <a:r>
              <a:rPr lang="en-US" sz="1200" dirty="0"/>
              <a:t>, P; </a:t>
            </a:r>
            <a:r>
              <a:rPr lang="en-US" sz="1200" dirty="0" err="1"/>
              <a:t>Kálosi</a:t>
            </a:r>
            <a:r>
              <a:rPr lang="en-US" sz="1200" dirty="0"/>
              <a:t>, Á; </a:t>
            </a:r>
            <a:r>
              <a:rPr lang="en-US" sz="1200" dirty="0" err="1"/>
              <a:t>Roučka</a:t>
            </a:r>
            <a:r>
              <a:rPr lang="en-US" sz="1200" dirty="0"/>
              <a:t>, Š; </a:t>
            </a:r>
            <a:r>
              <a:rPr lang="en-US" sz="1200" dirty="0" err="1"/>
              <a:t>Shapko</a:t>
            </a:r>
            <a:r>
              <a:rPr lang="en-US" sz="1200" dirty="0"/>
              <a:t>, D; </a:t>
            </a:r>
            <a:r>
              <a:rPr lang="en-US" sz="1200" dirty="0" err="1"/>
              <a:t>Rednyk</a:t>
            </a:r>
            <a:r>
              <a:rPr lang="en-US" sz="1200" dirty="0"/>
              <a:t>, S; Johnsen, R; </a:t>
            </a:r>
            <a:r>
              <a:rPr lang="en-US" sz="1200" dirty="0" err="1"/>
              <a:t>Glosík</a:t>
            </a:r>
            <a:r>
              <a:rPr lang="en-US" sz="1200" dirty="0"/>
              <a:t>, J</a:t>
            </a:r>
            <a:r>
              <a:rPr lang="cs-CZ" sz="1200" dirty="0"/>
              <a:t>, </a:t>
            </a:r>
            <a:r>
              <a:rPr lang="en-US" sz="1200" i="1" dirty="0"/>
              <a:t>Rev. Sci. </a:t>
            </a:r>
            <a:r>
              <a:rPr lang="en-US" sz="1200" i="1" dirty="0" err="1"/>
              <a:t>Instrum</a:t>
            </a:r>
            <a:r>
              <a:rPr lang="en-US" sz="1200" i="1" dirty="0"/>
              <a:t>.</a:t>
            </a:r>
            <a:r>
              <a:rPr lang="en-US" sz="1200" dirty="0"/>
              <a:t>, </a:t>
            </a:r>
            <a:r>
              <a:rPr lang="en-US" sz="1200" b="1" dirty="0"/>
              <a:t>89</a:t>
            </a:r>
            <a:r>
              <a:rPr lang="en-US" sz="1200" dirty="0"/>
              <a:t>: 063116</a:t>
            </a:r>
            <a:r>
              <a:rPr lang="cs-CZ" sz="1200" dirty="0"/>
              <a:t>, </a:t>
            </a:r>
            <a:r>
              <a:rPr lang="en-US" sz="1200" dirty="0"/>
              <a:t>2018.</a:t>
            </a:r>
          </a:p>
        </p:txBody>
      </p:sp>
    </p:spTree>
    <p:extLst>
      <p:ext uri="{BB962C8B-B14F-4D97-AF65-F5344CB8AC3E}">
        <p14:creationId xmlns:p14="http://schemas.microsoft.com/office/powerpoint/2010/main" val="42236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304800"/>
            <a:ext cx="3429000" cy="1143000"/>
          </a:xfrm>
        </p:spPr>
        <p:txBody>
          <a:bodyPr/>
          <a:lstStyle/>
          <a:p>
            <a:pPr eaLnBrk="1" hangingPunct="1"/>
            <a:r>
              <a:rPr lang="cs-CZ" altLang="en-US" dirty="0"/>
              <a:t>H</a:t>
            </a:r>
            <a:r>
              <a:rPr lang="cs-CZ" altLang="en-US" baseline="-25000" dirty="0"/>
              <a:t>3</a:t>
            </a:r>
            <a:r>
              <a:rPr lang="cs-CZ" altLang="en-US" baseline="30000" dirty="0"/>
              <a:t>+</a:t>
            </a:r>
            <a:r>
              <a:rPr lang="en-US" altLang="en-US" dirty="0"/>
              <a:t> (again)</a:t>
            </a:r>
          </a:p>
        </p:txBody>
      </p:sp>
      <p:sp>
        <p:nvSpPr>
          <p:cNvPr id="16387" name="Rectangle 3"/>
          <p:cNvSpPr>
            <a:spLocks noGrp="1" noChangeArrowheads="1"/>
          </p:cNvSpPr>
          <p:nvPr>
            <p:ph type="body" sz="half" idx="1"/>
          </p:nvPr>
        </p:nvSpPr>
        <p:spPr>
          <a:xfrm>
            <a:off x="1752600" y="1600201"/>
            <a:ext cx="8763000" cy="4525963"/>
          </a:xfrm>
        </p:spPr>
        <p:txBody>
          <a:bodyPr/>
          <a:lstStyle/>
          <a:p>
            <a:pPr eaLnBrk="1" hangingPunct="1"/>
            <a:r>
              <a:rPr lang="en-US" altLang="en-US" sz="2500" dirty="0"/>
              <a:t>The lowest rotational states of the vibrational ground state</a:t>
            </a:r>
          </a:p>
        </p:txBody>
      </p:sp>
      <p:graphicFrame>
        <p:nvGraphicFramePr>
          <p:cNvPr id="16388" name="Object 4"/>
          <p:cNvGraphicFramePr>
            <a:graphicFrameLocks/>
          </p:cNvGraphicFramePr>
          <p:nvPr/>
        </p:nvGraphicFramePr>
        <p:xfrm>
          <a:off x="2484439" y="2614614"/>
          <a:ext cx="1527175" cy="1196975"/>
        </p:xfrm>
        <a:graphic>
          <a:graphicData uri="http://schemas.openxmlformats.org/presentationml/2006/ole">
            <mc:AlternateContent xmlns:mc="http://schemas.openxmlformats.org/markup-compatibility/2006">
              <mc:Choice xmlns:v="urn:schemas-microsoft-com:vml" Requires="v">
                <p:oleObj name="Image" r:id="rId2" imgW="2322881" imgH="1548689" progId="Photoshop.Image.6">
                  <p:embed/>
                </p:oleObj>
              </mc:Choice>
              <mc:Fallback>
                <p:oleObj name="Image" r:id="rId2" imgW="2322881" imgH="1548689" progId="Photoshop.Image.6">
                  <p:embed/>
                  <p:pic>
                    <p:nvPicPr>
                      <p:cNvPr id="16388"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9" y="2614614"/>
                        <a:ext cx="15271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9" name="Text Box 5"/>
          <p:cNvSpPr txBox="1">
            <a:spLocks noChangeArrowheads="1"/>
          </p:cNvSpPr>
          <p:nvPr/>
        </p:nvSpPr>
        <p:spPr bwMode="auto">
          <a:xfrm>
            <a:off x="2438400" y="2209800"/>
            <a:ext cx="113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FF0000"/>
                </a:solidFill>
                <a:latin typeface="Verdana" pitchFamily="34" charset="0"/>
              </a:rPr>
              <a:t>Para</a:t>
            </a:r>
            <a:r>
              <a:rPr lang="en-US" altLang="en-US" sz="2400">
                <a:solidFill>
                  <a:schemeClr val="accent2"/>
                </a:solidFill>
                <a:latin typeface="Verdana" pitchFamily="34" charset="0"/>
              </a:rPr>
              <a:t> </a:t>
            </a:r>
          </a:p>
        </p:txBody>
      </p:sp>
      <p:sp>
        <p:nvSpPr>
          <p:cNvPr id="16390" name="Line 6"/>
          <p:cNvSpPr>
            <a:spLocks noChangeShapeType="1"/>
          </p:cNvSpPr>
          <p:nvPr/>
        </p:nvSpPr>
        <p:spPr bwMode="auto">
          <a:xfrm flipV="1">
            <a:off x="2886075" y="3317876"/>
            <a:ext cx="0" cy="4222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Line 7"/>
          <p:cNvSpPr>
            <a:spLocks noChangeShapeType="1"/>
          </p:cNvSpPr>
          <p:nvPr/>
        </p:nvSpPr>
        <p:spPr bwMode="auto">
          <a:xfrm flipV="1">
            <a:off x="3616325" y="3308351"/>
            <a:ext cx="0" cy="4222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Line 8"/>
          <p:cNvSpPr>
            <a:spLocks noChangeShapeType="1"/>
          </p:cNvSpPr>
          <p:nvPr/>
        </p:nvSpPr>
        <p:spPr bwMode="auto">
          <a:xfrm>
            <a:off x="3244850" y="2736851"/>
            <a:ext cx="0" cy="4857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393" name="Group 9"/>
          <p:cNvGrpSpPr>
            <a:grpSpLocks/>
          </p:cNvGrpSpPr>
          <p:nvPr/>
        </p:nvGrpSpPr>
        <p:grpSpPr bwMode="auto">
          <a:xfrm>
            <a:off x="2438401" y="4054476"/>
            <a:ext cx="1535113" cy="1584325"/>
            <a:chOff x="7584" y="18464"/>
            <a:chExt cx="967" cy="998"/>
          </a:xfrm>
        </p:grpSpPr>
        <p:graphicFrame>
          <p:nvGraphicFramePr>
            <p:cNvPr id="16397" name="Object 10"/>
            <p:cNvGraphicFramePr>
              <a:graphicFrameLocks/>
            </p:cNvGraphicFramePr>
            <p:nvPr/>
          </p:nvGraphicFramePr>
          <p:xfrm>
            <a:off x="7584" y="18702"/>
            <a:ext cx="967" cy="760"/>
          </p:xfrm>
          <a:graphic>
            <a:graphicData uri="http://schemas.openxmlformats.org/presentationml/2006/ole">
              <mc:AlternateContent xmlns:mc="http://schemas.openxmlformats.org/markup-compatibility/2006">
                <mc:Choice xmlns:v="urn:schemas-microsoft-com:vml" Requires="v">
                  <p:oleObj name="Image" r:id="rId4" imgW="2322881" imgH="1548689" progId="Photoshop.Image.6">
                    <p:embed/>
                  </p:oleObj>
                </mc:Choice>
                <mc:Fallback>
                  <p:oleObj name="Image" r:id="rId4" imgW="2322881" imgH="1548689" progId="Photoshop.Image.6">
                    <p:embed/>
                    <p:pic>
                      <p:nvPicPr>
                        <p:cNvPr id="16397" name="Object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 y="18702"/>
                          <a:ext cx="967" cy="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8" name="Text Box 11"/>
            <p:cNvSpPr txBox="1">
              <a:spLocks noChangeArrowheads="1"/>
            </p:cNvSpPr>
            <p:nvPr/>
          </p:nvSpPr>
          <p:spPr bwMode="auto">
            <a:xfrm>
              <a:off x="7584" y="18464"/>
              <a:ext cx="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0000FF"/>
                  </a:solidFill>
                </a:rPr>
                <a:t>Ortho</a:t>
              </a:r>
            </a:p>
          </p:txBody>
        </p:sp>
        <p:sp>
          <p:nvSpPr>
            <p:cNvPr id="16399" name="Line 12"/>
            <p:cNvSpPr>
              <a:spLocks noChangeShapeType="1"/>
            </p:cNvSpPr>
            <p:nvPr/>
          </p:nvSpPr>
          <p:spPr bwMode="auto">
            <a:xfrm flipV="1">
              <a:off x="7836" y="19134"/>
              <a:ext cx="0" cy="266"/>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3"/>
            <p:cNvSpPr>
              <a:spLocks noChangeShapeType="1"/>
            </p:cNvSpPr>
            <p:nvPr/>
          </p:nvSpPr>
          <p:spPr bwMode="auto">
            <a:xfrm flipV="1">
              <a:off x="8310" y="19126"/>
              <a:ext cx="0" cy="266"/>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Line 14"/>
            <p:cNvSpPr>
              <a:spLocks noChangeShapeType="1"/>
            </p:cNvSpPr>
            <p:nvPr/>
          </p:nvSpPr>
          <p:spPr bwMode="auto">
            <a:xfrm flipV="1">
              <a:off x="8070" y="18776"/>
              <a:ext cx="0" cy="266"/>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16394" name="Object 15"/>
          <p:cNvGraphicFramePr>
            <a:graphicFrameLocks noGrp="1" noChangeAspect="1"/>
          </p:cNvGraphicFramePr>
          <p:nvPr>
            <p:ph sz="half" idx="2"/>
          </p:nvPr>
        </p:nvGraphicFramePr>
        <p:xfrm>
          <a:off x="5334000" y="1981201"/>
          <a:ext cx="4419600" cy="3978275"/>
        </p:xfrm>
        <a:graphic>
          <a:graphicData uri="http://schemas.openxmlformats.org/presentationml/2006/ole">
            <mc:AlternateContent xmlns:mc="http://schemas.openxmlformats.org/markup-compatibility/2006">
              <mc:Choice xmlns:v="urn:schemas-microsoft-com:vml" Requires="v">
                <p:oleObj name="Graph" r:id="rId5" imgW="5197450" imgH="3046781" progId="Origin50.Graph">
                  <p:embed/>
                </p:oleObj>
              </mc:Choice>
              <mc:Fallback>
                <p:oleObj name="Graph" r:id="rId5" imgW="5197450" imgH="3046781" progId="Origin50.Graph">
                  <p:embed/>
                  <p:pic>
                    <p:nvPicPr>
                      <p:cNvPr id="16394" name="Object 15"/>
                      <p:cNvPicPr>
                        <a:picLocks noChangeAspect="1" noChangeArrowheads="1"/>
                      </p:cNvPicPr>
                      <p:nvPr/>
                    </p:nvPicPr>
                    <p:blipFill>
                      <a:blip r:embed="rId6">
                        <a:extLst>
                          <a:ext uri="{28A0092B-C50C-407E-A947-70E740481C1C}">
                            <a14:useLocalDpi xmlns:a14="http://schemas.microsoft.com/office/drawing/2010/main" val="0"/>
                          </a:ext>
                        </a:extLst>
                      </a:blip>
                      <a:srcRect r="35190"/>
                      <a:stretch>
                        <a:fillRect/>
                      </a:stretch>
                    </p:blipFill>
                    <p:spPr bwMode="auto">
                      <a:xfrm>
                        <a:off x="5334000" y="1981201"/>
                        <a:ext cx="4419600" cy="397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5" name="Text Box 16"/>
          <p:cNvSpPr txBox="1">
            <a:spLocks noChangeArrowheads="1"/>
          </p:cNvSpPr>
          <p:nvPr/>
        </p:nvSpPr>
        <p:spPr bwMode="auto">
          <a:xfrm>
            <a:off x="4114800" y="30480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en-US" sz="1800" i="1"/>
              <a:t>I</a:t>
            </a:r>
            <a:r>
              <a:rPr lang="cs-CZ" altLang="en-US" sz="1800"/>
              <a:t> = 1/2</a:t>
            </a:r>
            <a:endParaRPr lang="en-US" altLang="en-US" sz="1800"/>
          </a:p>
        </p:txBody>
      </p:sp>
      <p:sp>
        <p:nvSpPr>
          <p:cNvPr id="16396" name="Text Box 17"/>
          <p:cNvSpPr txBox="1">
            <a:spLocks noChangeArrowheads="1"/>
          </p:cNvSpPr>
          <p:nvPr/>
        </p:nvSpPr>
        <p:spPr bwMode="auto">
          <a:xfrm>
            <a:off x="4114800" y="47244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en-US" sz="1800" i="1"/>
              <a:t>I</a:t>
            </a:r>
            <a:r>
              <a:rPr lang="cs-CZ" altLang="en-US" sz="1800"/>
              <a:t> = 3/2</a:t>
            </a:r>
            <a:endParaRPr lang="en-US" altLang="en-US" sz="1800"/>
          </a:p>
        </p:txBody>
      </p:sp>
    </p:spTree>
    <p:extLst>
      <p:ext uri="{BB962C8B-B14F-4D97-AF65-F5344CB8AC3E}">
        <p14:creationId xmlns:p14="http://schemas.microsoft.com/office/powerpoint/2010/main" val="592858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Cryo</a:t>
            </a:r>
            <a:r>
              <a:rPr lang="cs-CZ" dirty="0"/>
              <a:t>-SA-CRDS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634" y="1295401"/>
            <a:ext cx="3744367" cy="410416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058008"/>
            <a:ext cx="3456812" cy="3317688"/>
          </a:xfrm>
          <a:prstGeom prst="rect">
            <a:avLst/>
          </a:prstGeom>
        </p:spPr>
      </p:pic>
      <p:graphicFrame>
        <p:nvGraphicFramePr>
          <p:cNvPr id="8" name="Object 7"/>
          <p:cNvGraphicFramePr>
            <a:graphicFrameLocks noGrp="1" noChangeAspect="1"/>
          </p:cNvGraphicFramePr>
          <p:nvPr/>
        </p:nvGraphicFramePr>
        <p:xfrm>
          <a:off x="6705600" y="4267200"/>
          <a:ext cx="2726536" cy="2454274"/>
        </p:xfrm>
        <a:graphic>
          <a:graphicData uri="http://schemas.openxmlformats.org/presentationml/2006/ole">
            <mc:AlternateContent xmlns:mc="http://schemas.openxmlformats.org/markup-compatibility/2006">
              <mc:Choice xmlns:v="urn:schemas-microsoft-com:vml" Requires="v">
                <p:oleObj name="Graph" r:id="rId4" imgW="5197450" imgH="3046781" progId="Origin50.Graph">
                  <p:embed/>
                </p:oleObj>
              </mc:Choice>
              <mc:Fallback>
                <p:oleObj name="Graph" r:id="rId4" imgW="5197450" imgH="3046781" progId="Origin50.Graph">
                  <p:embed/>
                  <p:pic>
                    <p:nvPicPr>
                      <p:cNvPr id="8" name="Object 7"/>
                      <p:cNvPicPr>
                        <a:picLocks noGrp="1" noChangeAspect="1" noChangeArrowheads="1"/>
                      </p:cNvPicPr>
                      <p:nvPr/>
                    </p:nvPicPr>
                    <p:blipFill>
                      <a:blip r:embed="rId5">
                        <a:extLst>
                          <a:ext uri="{28A0092B-C50C-407E-A947-70E740481C1C}">
                            <a14:useLocalDpi xmlns:a14="http://schemas.microsoft.com/office/drawing/2010/main" val="0"/>
                          </a:ext>
                        </a:extLst>
                      </a:blip>
                      <a:srcRect r="35190"/>
                      <a:stretch>
                        <a:fillRect/>
                      </a:stretch>
                    </p:blipFill>
                    <p:spPr bwMode="auto">
                      <a:xfrm>
                        <a:off x="6705600" y="4267200"/>
                        <a:ext cx="2726536" cy="2454274"/>
                      </a:xfrm>
                      <a:prstGeom prst="rect">
                        <a:avLst/>
                      </a:prstGeom>
                      <a:noFill/>
                      <a:ln>
                        <a:noFill/>
                      </a:ln>
                      <a:effectLst/>
                    </p:spPr>
                  </p:pic>
                </p:oleObj>
              </mc:Fallback>
            </mc:AlternateContent>
          </a:graphicData>
        </a:graphic>
      </p:graphicFrame>
      <p:cxnSp>
        <p:nvCxnSpPr>
          <p:cNvPr id="10" name="Straight Arrow Connector 9"/>
          <p:cNvCxnSpPr/>
          <p:nvPr/>
        </p:nvCxnSpPr>
        <p:spPr>
          <a:xfrm flipV="1">
            <a:off x="4876800" y="3886201"/>
            <a:ext cx="1905000" cy="151336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05000" y="5399566"/>
            <a:ext cx="4267200" cy="1200329"/>
          </a:xfrm>
          <a:prstGeom prst="rect">
            <a:avLst/>
          </a:prstGeom>
          <a:noFill/>
        </p:spPr>
        <p:txBody>
          <a:bodyPr wrap="square" rtlCol="0">
            <a:spAutoFit/>
          </a:bodyPr>
          <a:lstStyle/>
          <a:p>
            <a:r>
              <a:rPr lang="cs-CZ" dirty="0"/>
              <a:t>At 30 K, </a:t>
            </a:r>
            <a:r>
              <a:rPr lang="cs-CZ" dirty="0" err="1"/>
              <a:t>we</a:t>
            </a:r>
            <a:r>
              <a:rPr lang="cs-CZ" dirty="0"/>
              <a:t> </a:t>
            </a:r>
            <a:r>
              <a:rPr lang="cs-CZ" dirty="0" err="1"/>
              <a:t>can</a:t>
            </a:r>
            <a:r>
              <a:rPr lang="cs-CZ" dirty="0"/>
              <a:t> </a:t>
            </a:r>
            <a:r>
              <a:rPr lang="cs-CZ" dirty="0" err="1"/>
              <a:t>change</a:t>
            </a:r>
            <a:r>
              <a:rPr lang="cs-CZ" dirty="0"/>
              <a:t> </a:t>
            </a:r>
            <a:r>
              <a:rPr lang="cs-CZ" dirty="0" err="1"/>
              <a:t>the</a:t>
            </a:r>
            <a:r>
              <a:rPr lang="cs-CZ" dirty="0"/>
              <a:t> </a:t>
            </a:r>
            <a:r>
              <a:rPr lang="cs-CZ" dirty="0" err="1"/>
              <a:t>population</a:t>
            </a:r>
            <a:r>
              <a:rPr lang="cs-CZ" dirty="0"/>
              <a:t> </a:t>
            </a:r>
            <a:r>
              <a:rPr lang="cs-CZ" dirty="0" err="1"/>
              <a:t>of</a:t>
            </a:r>
            <a:r>
              <a:rPr lang="cs-CZ" dirty="0"/>
              <a:t> </a:t>
            </a:r>
            <a:r>
              <a:rPr lang="cs-CZ" dirty="0" err="1"/>
              <a:t>the</a:t>
            </a:r>
            <a:r>
              <a:rPr lang="cs-CZ" dirty="0"/>
              <a:t> </a:t>
            </a:r>
            <a:r>
              <a:rPr lang="cs-CZ" dirty="0" err="1"/>
              <a:t>of</a:t>
            </a:r>
            <a:r>
              <a:rPr lang="cs-CZ" dirty="0"/>
              <a:t> </a:t>
            </a:r>
            <a:r>
              <a:rPr lang="cs-CZ" dirty="0" err="1"/>
              <a:t>the</a:t>
            </a:r>
            <a:r>
              <a:rPr lang="cs-CZ" dirty="0"/>
              <a:t> </a:t>
            </a:r>
            <a:r>
              <a:rPr lang="cs-CZ" dirty="0" err="1"/>
              <a:t>lowest</a:t>
            </a:r>
            <a:r>
              <a:rPr lang="cs-CZ" dirty="0"/>
              <a:t> </a:t>
            </a:r>
            <a:r>
              <a:rPr lang="cs-CZ" dirty="0" err="1"/>
              <a:t>state</a:t>
            </a:r>
            <a:r>
              <a:rPr lang="cs-CZ" dirty="0"/>
              <a:t> </a:t>
            </a:r>
            <a:r>
              <a:rPr lang="cs-CZ" dirty="0" err="1"/>
              <a:t>of</a:t>
            </a:r>
            <a:r>
              <a:rPr lang="cs-CZ" dirty="0"/>
              <a:t> H</a:t>
            </a:r>
            <a:r>
              <a:rPr lang="cs-CZ" baseline="-25000" dirty="0"/>
              <a:t>3</a:t>
            </a:r>
            <a:r>
              <a:rPr lang="cs-CZ" baseline="30000" dirty="0"/>
              <a:t>+</a:t>
            </a:r>
            <a:r>
              <a:rPr lang="cs-CZ" dirty="0"/>
              <a:t> </a:t>
            </a:r>
            <a:r>
              <a:rPr lang="cs-CZ" dirty="0" err="1"/>
              <a:t>from</a:t>
            </a:r>
            <a:r>
              <a:rPr lang="cs-CZ" dirty="0"/>
              <a:t> 40</a:t>
            </a:r>
            <a:r>
              <a:rPr lang="en-US" dirty="0"/>
              <a:t>% to 80% of all ions. The rest of the ions are mainly in the (1,0) state.</a:t>
            </a:r>
            <a:r>
              <a:rPr lang="cs-CZ" dirty="0"/>
              <a:t> </a:t>
            </a:r>
            <a:endParaRPr lang="en-US" dirty="0"/>
          </a:p>
        </p:txBody>
      </p:sp>
    </p:spTree>
    <p:extLst>
      <p:ext uri="{BB962C8B-B14F-4D97-AF65-F5344CB8AC3E}">
        <p14:creationId xmlns:p14="http://schemas.microsoft.com/office/powerpoint/2010/main" val="28517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972A0-4993-40EF-8A1A-C1DCD75F5905}"/>
              </a:ext>
            </a:extLst>
          </p:cNvPr>
          <p:cNvSpPr>
            <a:spLocks noGrp="1"/>
          </p:cNvSpPr>
          <p:nvPr>
            <p:ph type="title"/>
          </p:nvPr>
        </p:nvSpPr>
        <p:spPr/>
        <p:txBody>
          <a:bodyPr>
            <a:normAutofit fontScale="90000"/>
          </a:bodyPr>
          <a:lstStyle/>
          <a:p>
            <a:r>
              <a:rPr lang="cs-CZ" dirty="0"/>
              <a:t>Rekombinace iontů H</a:t>
            </a:r>
            <a:r>
              <a:rPr lang="cs-CZ" baseline="-25000" dirty="0"/>
              <a:t>3</a:t>
            </a:r>
            <a:r>
              <a:rPr lang="cs-CZ" baseline="30000" dirty="0"/>
              <a:t>+</a:t>
            </a:r>
            <a:r>
              <a:rPr lang="cs-CZ" dirty="0"/>
              <a:t> ve specifickém kvantovém stavu</a:t>
            </a:r>
            <a:endParaRPr lang="en-GB" dirty="0"/>
          </a:p>
        </p:txBody>
      </p:sp>
      <p:pic>
        <p:nvPicPr>
          <p:cNvPr id="7" name="Picture 6">
            <a:extLst>
              <a:ext uri="{FF2B5EF4-FFF2-40B4-BE49-F238E27FC236}">
                <a16:creationId xmlns:a16="http://schemas.microsoft.com/office/drawing/2014/main" id="{FD4BDA7C-F13F-49E1-A451-A6666CC0D587}"/>
              </a:ext>
            </a:extLst>
          </p:cNvPr>
          <p:cNvPicPr>
            <a:picLocks noChangeAspect="1"/>
          </p:cNvPicPr>
          <p:nvPr/>
        </p:nvPicPr>
        <p:blipFill>
          <a:blip r:embed="rId2"/>
          <a:stretch>
            <a:fillRect/>
          </a:stretch>
        </p:blipFill>
        <p:spPr>
          <a:xfrm>
            <a:off x="2731364" y="1975281"/>
            <a:ext cx="5225672" cy="3990514"/>
          </a:xfrm>
          <a:prstGeom prst="rect">
            <a:avLst/>
          </a:prstGeom>
        </p:spPr>
      </p:pic>
    </p:spTree>
    <p:extLst>
      <p:ext uri="{BB962C8B-B14F-4D97-AF65-F5344CB8AC3E}">
        <p14:creationId xmlns:p14="http://schemas.microsoft.com/office/powerpoint/2010/main" val="3134159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B7D00E-9CC7-42F7-B26C-603CE868B32A}"/>
              </a:ext>
            </a:extLst>
          </p:cNvPr>
          <p:cNvPicPr>
            <a:picLocks noChangeAspect="1"/>
          </p:cNvPicPr>
          <p:nvPr/>
        </p:nvPicPr>
        <p:blipFill>
          <a:blip r:embed="rId2"/>
          <a:stretch>
            <a:fillRect/>
          </a:stretch>
        </p:blipFill>
        <p:spPr>
          <a:xfrm>
            <a:off x="809406" y="759041"/>
            <a:ext cx="4394330" cy="4452152"/>
          </a:xfrm>
          <a:prstGeom prst="rect">
            <a:avLst/>
          </a:prstGeom>
        </p:spPr>
      </p:pic>
      <p:pic>
        <p:nvPicPr>
          <p:cNvPr id="11" name="Picture 10">
            <a:extLst>
              <a:ext uri="{FF2B5EF4-FFF2-40B4-BE49-F238E27FC236}">
                <a16:creationId xmlns:a16="http://schemas.microsoft.com/office/drawing/2014/main" id="{2847C7D6-BB91-4744-A65B-05C24186CC5C}"/>
              </a:ext>
            </a:extLst>
          </p:cNvPr>
          <p:cNvPicPr>
            <a:picLocks noChangeAspect="1"/>
          </p:cNvPicPr>
          <p:nvPr/>
        </p:nvPicPr>
        <p:blipFill>
          <a:blip r:embed="rId3"/>
          <a:stretch>
            <a:fillRect/>
          </a:stretch>
        </p:blipFill>
        <p:spPr>
          <a:xfrm>
            <a:off x="470808" y="5246984"/>
            <a:ext cx="4893972" cy="792051"/>
          </a:xfrm>
          <a:prstGeom prst="rect">
            <a:avLst/>
          </a:prstGeom>
        </p:spPr>
      </p:pic>
      <p:sp>
        <p:nvSpPr>
          <p:cNvPr id="12" name="TextBox 11">
            <a:extLst>
              <a:ext uri="{FF2B5EF4-FFF2-40B4-BE49-F238E27FC236}">
                <a16:creationId xmlns:a16="http://schemas.microsoft.com/office/drawing/2014/main" id="{3D9DE62A-C471-41CE-BF6E-D620AFAD1A33}"/>
              </a:ext>
            </a:extLst>
          </p:cNvPr>
          <p:cNvSpPr txBox="1"/>
          <p:nvPr/>
        </p:nvSpPr>
        <p:spPr>
          <a:xfrm>
            <a:off x="470808" y="221942"/>
            <a:ext cx="10990264" cy="523220"/>
          </a:xfrm>
          <a:prstGeom prst="rect">
            <a:avLst/>
          </a:prstGeom>
          <a:noFill/>
        </p:spPr>
        <p:txBody>
          <a:bodyPr wrap="square" rtlCol="0">
            <a:spAutoFit/>
          </a:bodyPr>
          <a:lstStyle/>
          <a:p>
            <a:r>
              <a:rPr lang="cs-CZ" sz="2800" dirty="0"/>
              <a:t>Kombinace CRDS a mikrovlnné diagnostiky</a:t>
            </a:r>
            <a:endParaRPr lang="en-GB" sz="2800" dirty="0"/>
          </a:p>
        </p:txBody>
      </p:sp>
      <p:pic>
        <p:nvPicPr>
          <p:cNvPr id="14" name="Picture 13">
            <a:extLst>
              <a:ext uri="{FF2B5EF4-FFF2-40B4-BE49-F238E27FC236}">
                <a16:creationId xmlns:a16="http://schemas.microsoft.com/office/drawing/2014/main" id="{F10A3A8F-9DF0-482A-9561-1D8560EB4CA5}"/>
              </a:ext>
            </a:extLst>
          </p:cNvPr>
          <p:cNvPicPr>
            <a:picLocks noChangeAspect="1"/>
          </p:cNvPicPr>
          <p:nvPr/>
        </p:nvPicPr>
        <p:blipFill>
          <a:blip r:embed="rId4"/>
          <a:stretch>
            <a:fillRect/>
          </a:stretch>
        </p:blipFill>
        <p:spPr>
          <a:xfrm>
            <a:off x="6096000" y="679141"/>
            <a:ext cx="5147996" cy="4292354"/>
          </a:xfrm>
          <a:prstGeom prst="rect">
            <a:avLst/>
          </a:prstGeom>
        </p:spPr>
      </p:pic>
      <p:pic>
        <p:nvPicPr>
          <p:cNvPr id="16" name="Picture 15">
            <a:extLst>
              <a:ext uri="{FF2B5EF4-FFF2-40B4-BE49-F238E27FC236}">
                <a16:creationId xmlns:a16="http://schemas.microsoft.com/office/drawing/2014/main" id="{293E7497-0BDF-4084-8933-C7DB6F01DF28}"/>
              </a:ext>
            </a:extLst>
          </p:cNvPr>
          <p:cNvPicPr>
            <a:picLocks noChangeAspect="1"/>
          </p:cNvPicPr>
          <p:nvPr/>
        </p:nvPicPr>
        <p:blipFill>
          <a:blip r:embed="rId5"/>
          <a:stretch>
            <a:fillRect/>
          </a:stretch>
        </p:blipFill>
        <p:spPr>
          <a:xfrm>
            <a:off x="6184375" y="4943237"/>
            <a:ext cx="4971245" cy="1062507"/>
          </a:xfrm>
          <a:prstGeom prst="rect">
            <a:avLst/>
          </a:prstGeom>
        </p:spPr>
      </p:pic>
      <p:pic>
        <p:nvPicPr>
          <p:cNvPr id="18" name="Picture 17">
            <a:extLst>
              <a:ext uri="{FF2B5EF4-FFF2-40B4-BE49-F238E27FC236}">
                <a16:creationId xmlns:a16="http://schemas.microsoft.com/office/drawing/2014/main" id="{6528D15F-0BDB-4D18-B241-00C1616A9ACE}"/>
              </a:ext>
            </a:extLst>
          </p:cNvPr>
          <p:cNvPicPr>
            <a:picLocks noChangeAspect="1"/>
          </p:cNvPicPr>
          <p:nvPr/>
        </p:nvPicPr>
        <p:blipFill>
          <a:blip r:embed="rId6"/>
          <a:stretch>
            <a:fillRect/>
          </a:stretch>
        </p:blipFill>
        <p:spPr>
          <a:xfrm>
            <a:off x="114984" y="6341656"/>
            <a:ext cx="4104170" cy="387618"/>
          </a:xfrm>
          <a:prstGeom prst="rect">
            <a:avLst/>
          </a:prstGeom>
        </p:spPr>
      </p:pic>
    </p:spTree>
    <p:extLst>
      <p:ext uri="{BB962C8B-B14F-4D97-AF65-F5344CB8AC3E}">
        <p14:creationId xmlns:p14="http://schemas.microsoft.com/office/powerpoint/2010/main" val="2478890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C726-E0FE-49AF-8F19-0D42866A9A9B}"/>
              </a:ext>
            </a:extLst>
          </p:cNvPr>
          <p:cNvSpPr>
            <a:spLocks noGrp="1"/>
          </p:cNvSpPr>
          <p:nvPr>
            <p:ph type="title"/>
          </p:nvPr>
        </p:nvSpPr>
        <p:spPr/>
        <p:txBody>
          <a:bodyPr/>
          <a:lstStyle/>
          <a:p>
            <a:r>
              <a:rPr lang="cs-CZ" dirty="0"/>
              <a:t>Studovaný iont není v plazmatu dominantní</a:t>
            </a:r>
            <a:endParaRPr lang="en-GB" dirty="0"/>
          </a:p>
        </p:txBody>
      </p:sp>
      <p:pic>
        <p:nvPicPr>
          <p:cNvPr id="7" name="Picture 6">
            <a:extLst>
              <a:ext uri="{FF2B5EF4-FFF2-40B4-BE49-F238E27FC236}">
                <a16:creationId xmlns:a16="http://schemas.microsoft.com/office/drawing/2014/main" id="{8FCE4A27-FBCC-42C4-8FF1-4BBB7296DACD}"/>
              </a:ext>
            </a:extLst>
          </p:cNvPr>
          <p:cNvPicPr>
            <a:picLocks noChangeAspect="1"/>
          </p:cNvPicPr>
          <p:nvPr/>
        </p:nvPicPr>
        <p:blipFill>
          <a:blip r:embed="rId2"/>
          <a:stretch>
            <a:fillRect/>
          </a:stretch>
        </p:blipFill>
        <p:spPr>
          <a:xfrm>
            <a:off x="695124" y="1177917"/>
            <a:ext cx="4640650" cy="3937246"/>
          </a:xfrm>
          <a:prstGeom prst="rect">
            <a:avLst/>
          </a:prstGeom>
        </p:spPr>
      </p:pic>
      <p:pic>
        <p:nvPicPr>
          <p:cNvPr id="9" name="Picture 8">
            <a:extLst>
              <a:ext uri="{FF2B5EF4-FFF2-40B4-BE49-F238E27FC236}">
                <a16:creationId xmlns:a16="http://schemas.microsoft.com/office/drawing/2014/main" id="{227DB5EC-5CA1-40AE-9A07-D539EAFE0F6E}"/>
              </a:ext>
            </a:extLst>
          </p:cNvPr>
          <p:cNvPicPr>
            <a:picLocks noChangeAspect="1"/>
          </p:cNvPicPr>
          <p:nvPr/>
        </p:nvPicPr>
        <p:blipFill>
          <a:blip r:embed="rId3"/>
          <a:stretch>
            <a:fillRect/>
          </a:stretch>
        </p:blipFill>
        <p:spPr>
          <a:xfrm>
            <a:off x="6199509" y="1177917"/>
            <a:ext cx="4178550" cy="3722558"/>
          </a:xfrm>
          <a:prstGeom prst="rect">
            <a:avLst/>
          </a:prstGeom>
        </p:spPr>
      </p:pic>
      <p:pic>
        <p:nvPicPr>
          <p:cNvPr id="13" name="Picture 12">
            <a:extLst>
              <a:ext uri="{FF2B5EF4-FFF2-40B4-BE49-F238E27FC236}">
                <a16:creationId xmlns:a16="http://schemas.microsoft.com/office/drawing/2014/main" id="{1AB6ECA6-018C-4D32-A0EF-D1F288446AE6}"/>
              </a:ext>
            </a:extLst>
          </p:cNvPr>
          <p:cNvPicPr>
            <a:picLocks noChangeAspect="1"/>
          </p:cNvPicPr>
          <p:nvPr/>
        </p:nvPicPr>
        <p:blipFill>
          <a:blip r:embed="rId4"/>
          <a:stretch>
            <a:fillRect/>
          </a:stretch>
        </p:blipFill>
        <p:spPr>
          <a:xfrm>
            <a:off x="2048613" y="5503912"/>
            <a:ext cx="2413066" cy="681956"/>
          </a:xfrm>
          <a:prstGeom prst="rect">
            <a:avLst/>
          </a:prstGeom>
        </p:spPr>
      </p:pic>
      <p:pic>
        <p:nvPicPr>
          <p:cNvPr id="15" name="Picture 14">
            <a:extLst>
              <a:ext uri="{FF2B5EF4-FFF2-40B4-BE49-F238E27FC236}">
                <a16:creationId xmlns:a16="http://schemas.microsoft.com/office/drawing/2014/main" id="{E87D806C-1BD4-46C4-AC4F-8BA05CCBEEC1}"/>
              </a:ext>
            </a:extLst>
          </p:cNvPr>
          <p:cNvPicPr>
            <a:picLocks noChangeAspect="1"/>
          </p:cNvPicPr>
          <p:nvPr/>
        </p:nvPicPr>
        <p:blipFill>
          <a:blip r:embed="rId5"/>
          <a:stretch>
            <a:fillRect/>
          </a:stretch>
        </p:blipFill>
        <p:spPr>
          <a:xfrm>
            <a:off x="6856228" y="4925608"/>
            <a:ext cx="3237388" cy="1932392"/>
          </a:xfrm>
          <a:prstGeom prst="rect">
            <a:avLst/>
          </a:prstGeom>
        </p:spPr>
      </p:pic>
    </p:spTree>
    <p:extLst>
      <p:ext uri="{BB962C8B-B14F-4D97-AF65-F5344CB8AC3E}">
        <p14:creationId xmlns:p14="http://schemas.microsoft.com/office/powerpoint/2010/main" val="304115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0293-D6A3-45F8-A488-3669D0F47060}"/>
              </a:ext>
            </a:extLst>
          </p:cNvPr>
          <p:cNvSpPr>
            <a:spLocks noGrp="1"/>
          </p:cNvSpPr>
          <p:nvPr>
            <p:ph type="title"/>
          </p:nvPr>
        </p:nvSpPr>
        <p:spPr/>
        <p:txBody>
          <a:bodyPr/>
          <a:lstStyle/>
          <a:p>
            <a:r>
              <a:rPr lang="cs-CZ" dirty="0"/>
              <a:t>Proudící dohasínající plazma</a:t>
            </a:r>
            <a:endParaRPr lang="en-GB" dirty="0"/>
          </a:p>
        </p:txBody>
      </p:sp>
      <p:pic>
        <p:nvPicPr>
          <p:cNvPr id="7" name="Picture 6">
            <a:extLst>
              <a:ext uri="{FF2B5EF4-FFF2-40B4-BE49-F238E27FC236}">
                <a16:creationId xmlns:a16="http://schemas.microsoft.com/office/drawing/2014/main" id="{2281A7EB-F6BE-49EE-827B-873C710CDE3C}"/>
              </a:ext>
            </a:extLst>
          </p:cNvPr>
          <p:cNvPicPr>
            <a:picLocks noChangeAspect="1"/>
          </p:cNvPicPr>
          <p:nvPr/>
        </p:nvPicPr>
        <p:blipFill>
          <a:blip r:embed="rId2"/>
          <a:stretch>
            <a:fillRect/>
          </a:stretch>
        </p:blipFill>
        <p:spPr>
          <a:xfrm>
            <a:off x="480811" y="1196454"/>
            <a:ext cx="5615189" cy="1056068"/>
          </a:xfrm>
          <a:prstGeom prst="rect">
            <a:avLst/>
          </a:prstGeom>
        </p:spPr>
      </p:pic>
      <p:pic>
        <p:nvPicPr>
          <p:cNvPr id="9" name="Picture 8">
            <a:extLst>
              <a:ext uri="{FF2B5EF4-FFF2-40B4-BE49-F238E27FC236}">
                <a16:creationId xmlns:a16="http://schemas.microsoft.com/office/drawing/2014/main" id="{BF56FFD1-1799-4935-8E5A-C75387E35E1B}"/>
              </a:ext>
            </a:extLst>
          </p:cNvPr>
          <p:cNvPicPr>
            <a:picLocks noChangeAspect="1"/>
          </p:cNvPicPr>
          <p:nvPr/>
        </p:nvPicPr>
        <p:blipFill>
          <a:blip r:embed="rId3"/>
          <a:stretch>
            <a:fillRect/>
          </a:stretch>
        </p:blipFill>
        <p:spPr>
          <a:xfrm>
            <a:off x="1506664" y="2543673"/>
            <a:ext cx="9048888" cy="4123612"/>
          </a:xfrm>
          <a:prstGeom prst="rect">
            <a:avLst/>
          </a:prstGeom>
        </p:spPr>
      </p:pic>
      <p:pic>
        <p:nvPicPr>
          <p:cNvPr id="11" name="Picture 10">
            <a:extLst>
              <a:ext uri="{FF2B5EF4-FFF2-40B4-BE49-F238E27FC236}">
                <a16:creationId xmlns:a16="http://schemas.microsoft.com/office/drawing/2014/main" id="{72E93E05-38BF-4EE5-AEB0-276BA695CF11}"/>
              </a:ext>
            </a:extLst>
          </p:cNvPr>
          <p:cNvPicPr>
            <a:picLocks noChangeAspect="1"/>
          </p:cNvPicPr>
          <p:nvPr/>
        </p:nvPicPr>
        <p:blipFill>
          <a:blip r:embed="rId4"/>
          <a:stretch>
            <a:fillRect/>
          </a:stretch>
        </p:blipFill>
        <p:spPr>
          <a:xfrm>
            <a:off x="6662670" y="1212952"/>
            <a:ext cx="4919730" cy="495837"/>
          </a:xfrm>
          <a:prstGeom prst="rect">
            <a:avLst/>
          </a:prstGeom>
        </p:spPr>
      </p:pic>
      <p:pic>
        <p:nvPicPr>
          <p:cNvPr id="15" name="Picture 14">
            <a:extLst>
              <a:ext uri="{FF2B5EF4-FFF2-40B4-BE49-F238E27FC236}">
                <a16:creationId xmlns:a16="http://schemas.microsoft.com/office/drawing/2014/main" id="{BC44B707-3B3D-4262-9071-5B6696B639A3}"/>
              </a:ext>
            </a:extLst>
          </p:cNvPr>
          <p:cNvPicPr>
            <a:picLocks noChangeAspect="1"/>
          </p:cNvPicPr>
          <p:nvPr/>
        </p:nvPicPr>
        <p:blipFill>
          <a:blip r:embed="rId5"/>
          <a:stretch>
            <a:fillRect/>
          </a:stretch>
        </p:blipFill>
        <p:spPr>
          <a:xfrm>
            <a:off x="6662670" y="1845393"/>
            <a:ext cx="4868214" cy="309093"/>
          </a:xfrm>
          <a:prstGeom prst="rect">
            <a:avLst/>
          </a:prstGeom>
        </p:spPr>
      </p:pic>
    </p:spTree>
    <p:extLst>
      <p:ext uri="{BB962C8B-B14F-4D97-AF65-F5344CB8AC3E}">
        <p14:creationId xmlns:p14="http://schemas.microsoft.com/office/powerpoint/2010/main" val="3348371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0293-D6A3-45F8-A488-3669D0F47060}"/>
              </a:ext>
            </a:extLst>
          </p:cNvPr>
          <p:cNvSpPr>
            <a:spLocks noGrp="1"/>
          </p:cNvSpPr>
          <p:nvPr>
            <p:ph type="title"/>
          </p:nvPr>
        </p:nvSpPr>
        <p:spPr/>
        <p:txBody>
          <a:bodyPr/>
          <a:lstStyle/>
          <a:p>
            <a:r>
              <a:rPr lang="cs-CZ" dirty="0"/>
              <a:t>Proudící dohasínající plazma</a:t>
            </a:r>
            <a:endParaRPr lang="en-GB" dirty="0"/>
          </a:p>
        </p:txBody>
      </p:sp>
      <p:pic>
        <p:nvPicPr>
          <p:cNvPr id="4" name="Picture 3">
            <a:extLst>
              <a:ext uri="{FF2B5EF4-FFF2-40B4-BE49-F238E27FC236}">
                <a16:creationId xmlns:a16="http://schemas.microsoft.com/office/drawing/2014/main" id="{E094AA06-594A-4E55-A334-4C49F62958FD}"/>
              </a:ext>
            </a:extLst>
          </p:cNvPr>
          <p:cNvPicPr>
            <a:picLocks noChangeAspect="1"/>
          </p:cNvPicPr>
          <p:nvPr/>
        </p:nvPicPr>
        <p:blipFill>
          <a:blip r:embed="rId2"/>
          <a:stretch>
            <a:fillRect/>
          </a:stretch>
        </p:blipFill>
        <p:spPr>
          <a:xfrm>
            <a:off x="944451" y="1697542"/>
            <a:ext cx="5151549" cy="4031087"/>
          </a:xfrm>
          <a:prstGeom prst="rect">
            <a:avLst/>
          </a:prstGeom>
        </p:spPr>
      </p:pic>
      <p:pic>
        <p:nvPicPr>
          <p:cNvPr id="6" name="Picture 5">
            <a:extLst>
              <a:ext uri="{FF2B5EF4-FFF2-40B4-BE49-F238E27FC236}">
                <a16:creationId xmlns:a16="http://schemas.microsoft.com/office/drawing/2014/main" id="{A0FF8395-9741-4D5E-8E5C-8CB43AAD7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562" y="1927147"/>
            <a:ext cx="4762500" cy="3571875"/>
          </a:xfrm>
          <a:prstGeom prst="rect">
            <a:avLst/>
          </a:prstGeom>
        </p:spPr>
      </p:pic>
    </p:spTree>
    <p:extLst>
      <p:ext uri="{BB962C8B-B14F-4D97-AF65-F5344CB8AC3E}">
        <p14:creationId xmlns:p14="http://schemas.microsoft.com/office/powerpoint/2010/main" val="32788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28800" y="457201"/>
            <a:ext cx="8534400" cy="792163"/>
          </a:xfrm>
        </p:spPr>
        <p:txBody>
          <a:bodyPr>
            <a:normAutofit fontScale="90000"/>
          </a:bodyPr>
          <a:lstStyle/>
          <a:p>
            <a:pPr eaLnBrk="1" hangingPunct="1"/>
            <a:r>
              <a:rPr lang="cs-CZ" altLang="en-US" sz="3200" dirty="0"/>
              <a:t>Time dependence of the value of recombination rate coefficient for</a:t>
            </a:r>
            <a:r>
              <a:rPr lang="en-US" altLang="en-US" sz="3200" dirty="0"/>
              <a:t> H</a:t>
            </a:r>
            <a:r>
              <a:rPr lang="en-US" altLang="en-US" sz="3200" baseline="-25000" dirty="0"/>
              <a:t>3</a:t>
            </a:r>
            <a:r>
              <a:rPr lang="en-US" altLang="en-US" sz="3200" baseline="30000" dirty="0"/>
              <a:t>+</a:t>
            </a:r>
            <a:r>
              <a:rPr lang="cs-CZ" altLang="en-US" sz="3200" dirty="0"/>
              <a:t> ions with electrons</a:t>
            </a:r>
            <a:endParaRPr lang="en-US" altLang="en-US" sz="3200" dirty="0"/>
          </a:p>
        </p:txBody>
      </p:sp>
      <p:graphicFrame>
        <p:nvGraphicFramePr>
          <p:cNvPr id="7171" name="Object 4"/>
          <p:cNvGraphicFramePr>
            <a:graphicFrameLocks noGrp="1" noChangeAspect="1"/>
          </p:cNvGraphicFramePr>
          <p:nvPr>
            <p:ph idx="1"/>
          </p:nvPr>
        </p:nvGraphicFramePr>
        <p:xfrm>
          <a:off x="2286000" y="1603375"/>
          <a:ext cx="7473950" cy="4324350"/>
        </p:xfrm>
        <a:graphic>
          <a:graphicData uri="http://schemas.openxmlformats.org/presentationml/2006/ole">
            <mc:AlternateContent xmlns:mc="http://schemas.openxmlformats.org/markup-compatibility/2006">
              <mc:Choice xmlns:v="urn:schemas-microsoft-com:vml" Requires="v">
                <p:oleObj name="Graph" r:id="rId2" imgW="4426915" imgH="2560320" progId="Origin50.Graph">
                  <p:embed/>
                </p:oleObj>
              </mc:Choice>
              <mc:Fallback>
                <p:oleObj name="Graph" r:id="rId2" imgW="4426915" imgH="2560320" progId="Origin50.Graph">
                  <p:embed/>
                  <p:pic>
                    <p:nvPicPr>
                      <p:cNvPr id="7171"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3375"/>
                        <a:ext cx="7473950" cy="4324350"/>
                      </a:xfrm>
                      <a:prstGeom prst="rect">
                        <a:avLst/>
                      </a:prstGeom>
                      <a:solidFill>
                        <a:schemeClr val="bg1"/>
                      </a:solidFill>
                      <a:ln w="9525">
                        <a:solidFill>
                          <a:schemeClr val="bg1"/>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Rectangle 7"/>
          <p:cNvSpPr>
            <a:spLocks noChangeArrowheads="1"/>
          </p:cNvSpPr>
          <p:nvPr/>
        </p:nvSpPr>
        <p:spPr bwMode="auto">
          <a:xfrm>
            <a:off x="1524001" y="31395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7173" name="Object 6"/>
          <p:cNvGraphicFramePr>
            <a:graphicFrameLocks noChangeAspect="1"/>
          </p:cNvGraphicFramePr>
          <p:nvPr/>
        </p:nvGraphicFramePr>
        <p:xfrm>
          <a:off x="5410201" y="5802314"/>
          <a:ext cx="4595813" cy="979487"/>
        </p:xfrm>
        <a:graphic>
          <a:graphicData uri="http://schemas.openxmlformats.org/presentationml/2006/ole">
            <mc:AlternateContent xmlns:mc="http://schemas.openxmlformats.org/markup-compatibility/2006">
              <mc:Choice xmlns:v="urn:schemas-microsoft-com:vml" Requires="v">
                <p:oleObj name="Equation" r:id="rId4" imgW="2120900" imgH="457200" progId="Equation.3">
                  <p:embed/>
                </p:oleObj>
              </mc:Choice>
              <mc:Fallback>
                <p:oleObj name="Equation" r:id="rId4" imgW="2120900" imgH="457200" progId="Equation.3">
                  <p:embed/>
                  <p:pic>
                    <p:nvPicPr>
                      <p:cNvPr id="7173"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1" y="5802314"/>
                        <a:ext cx="459581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4" name="Text Box 8"/>
          <p:cNvSpPr txBox="1">
            <a:spLocks noChangeArrowheads="1"/>
          </p:cNvSpPr>
          <p:nvPr/>
        </p:nvSpPr>
        <p:spPr bwMode="auto">
          <a:xfrm>
            <a:off x="2057400" y="6080126"/>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en-US" sz="1800" dirty="0"/>
              <a:t>Not a simple problem</a:t>
            </a:r>
            <a:endParaRPr lang="en-US" altLang="en-US" sz="1800" dirty="0"/>
          </a:p>
        </p:txBody>
      </p:sp>
      <p:sp>
        <p:nvSpPr>
          <p:cNvPr id="7175" name="Line 9"/>
          <p:cNvSpPr>
            <a:spLocks noChangeShapeType="1"/>
          </p:cNvSpPr>
          <p:nvPr/>
        </p:nvSpPr>
        <p:spPr bwMode="auto">
          <a:xfrm flipV="1">
            <a:off x="3276600" y="5622925"/>
            <a:ext cx="990600" cy="457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C50E-DAFE-4CD7-9C10-4CD4FE42591C}"/>
              </a:ext>
            </a:extLst>
          </p:cNvPr>
          <p:cNvSpPr>
            <a:spLocks noGrp="1"/>
          </p:cNvSpPr>
          <p:nvPr>
            <p:ph type="title"/>
          </p:nvPr>
        </p:nvSpPr>
        <p:spPr/>
        <p:txBody>
          <a:bodyPr/>
          <a:lstStyle/>
          <a:p>
            <a:r>
              <a:rPr lang="cs-CZ" dirty="0"/>
              <a:t>FALP, SIFT, SIFDT</a:t>
            </a:r>
            <a:endParaRPr lang="en-GB" dirty="0"/>
          </a:p>
        </p:txBody>
      </p:sp>
      <p:sp>
        <p:nvSpPr>
          <p:cNvPr id="6" name="TextBox 5">
            <a:extLst>
              <a:ext uri="{FF2B5EF4-FFF2-40B4-BE49-F238E27FC236}">
                <a16:creationId xmlns:a16="http://schemas.microsoft.com/office/drawing/2014/main" id="{81AC0A89-1A7A-424C-AD20-4B9E0316E64D}"/>
              </a:ext>
            </a:extLst>
          </p:cNvPr>
          <p:cNvSpPr txBox="1"/>
          <p:nvPr/>
        </p:nvSpPr>
        <p:spPr>
          <a:xfrm>
            <a:off x="4643021" y="351557"/>
            <a:ext cx="6347534" cy="923330"/>
          </a:xfrm>
          <a:prstGeom prst="rect">
            <a:avLst/>
          </a:prstGeom>
          <a:noFill/>
        </p:spPr>
        <p:txBody>
          <a:bodyPr wrap="square" rtlCol="0">
            <a:spAutoFit/>
          </a:bodyPr>
          <a:lstStyle/>
          <a:p>
            <a:r>
              <a:rPr lang="cs-CZ" dirty="0"/>
              <a:t>FALP – </a:t>
            </a:r>
            <a:r>
              <a:rPr lang="cs-CZ" dirty="0" err="1"/>
              <a:t>Flowing</a:t>
            </a:r>
            <a:r>
              <a:rPr lang="cs-CZ" dirty="0"/>
              <a:t> </a:t>
            </a:r>
            <a:r>
              <a:rPr lang="cs-CZ" dirty="0" err="1"/>
              <a:t>Afterglow</a:t>
            </a:r>
            <a:r>
              <a:rPr lang="cs-CZ" dirty="0"/>
              <a:t> </a:t>
            </a:r>
            <a:r>
              <a:rPr lang="cs-CZ" dirty="0" err="1"/>
              <a:t>with</a:t>
            </a:r>
            <a:r>
              <a:rPr lang="cs-CZ" dirty="0"/>
              <a:t> </a:t>
            </a:r>
            <a:r>
              <a:rPr lang="cs-CZ" dirty="0" err="1"/>
              <a:t>Langmuir</a:t>
            </a:r>
            <a:r>
              <a:rPr lang="cs-CZ" dirty="0"/>
              <a:t> </a:t>
            </a:r>
            <a:r>
              <a:rPr lang="cs-CZ" dirty="0" err="1"/>
              <a:t>Probe</a:t>
            </a:r>
            <a:endParaRPr lang="cs-CZ" dirty="0"/>
          </a:p>
          <a:p>
            <a:r>
              <a:rPr lang="cs-CZ" dirty="0"/>
              <a:t>SIFT – </a:t>
            </a:r>
            <a:r>
              <a:rPr lang="cs-CZ" dirty="0" err="1"/>
              <a:t>Selective</a:t>
            </a:r>
            <a:r>
              <a:rPr lang="cs-CZ" dirty="0"/>
              <a:t> Ion </a:t>
            </a:r>
            <a:r>
              <a:rPr lang="cs-CZ" dirty="0" err="1"/>
              <a:t>Flow</a:t>
            </a:r>
            <a:r>
              <a:rPr lang="cs-CZ" dirty="0"/>
              <a:t> Tube</a:t>
            </a:r>
          </a:p>
          <a:p>
            <a:r>
              <a:rPr lang="cs-CZ" dirty="0"/>
              <a:t>SIFDT – </a:t>
            </a:r>
            <a:r>
              <a:rPr lang="cs-CZ" dirty="0" err="1"/>
              <a:t>Selective</a:t>
            </a:r>
            <a:r>
              <a:rPr lang="cs-CZ" dirty="0"/>
              <a:t> Ion </a:t>
            </a:r>
            <a:r>
              <a:rPr lang="cs-CZ" dirty="0" err="1"/>
              <a:t>Flow</a:t>
            </a:r>
            <a:r>
              <a:rPr lang="cs-CZ" dirty="0"/>
              <a:t> Drift Tube</a:t>
            </a:r>
            <a:endParaRPr lang="en-GB" dirty="0"/>
          </a:p>
        </p:txBody>
      </p:sp>
      <p:pic>
        <p:nvPicPr>
          <p:cNvPr id="10" name="Picture 9">
            <a:extLst>
              <a:ext uri="{FF2B5EF4-FFF2-40B4-BE49-F238E27FC236}">
                <a16:creationId xmlns:a16="http://schemas.microsoft.com/office/drawing/2014/main" id="{C8D9C278-BD3F-4C22-A677-F72D46E6E5EB}"/>
              </a:ext>
            </a:extLst>
          </p:cNvPr>
          <p:cNvPicPr>
            <a:picLocks noChangeAspect="1"/>
          </p:cNvPicPr>
          <p:nvPr/>
        </p:nvPicPr>
        <p:blipFill>
          <a:blip r:embed="rId2"/>
          <a:stretch>
            <a:fillRect/>
          </a:stretch>
        </p:blipFill>
        <p:spPr>
          <a:xfrm>
            <a:off x="1609817" y="1428735"/>
            <a:ext cx="8688280" cy="5258416"/>
          </a:xfrm>
          <a:prstGeom prst="rect">
            <a:avLst/>
          </a:prstGeom>
        </p:spPr>
      </p:pic>
    </p:spTree>
    <p:extLst>
      <p:ext uri="{BB962C8B-B14F-4D97-AF65-F5344CB8AC3E}">
        <p14:creationId xmlns:p14="http://schemas.microsoft.com/office/powerpoint/2010/main" val="1626761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6CD9A-FB44-4883-9AB5-ADDFC2C6DD12}"/>
              </a:ext>
            </a:extLst>
          </p:cNvPr>
          <p:cNvSpPr>
            <a:spLocks noGrp="1"/>
          </p:cNvSpPr>
          <p:nvPr>
            <p:ph type="title"/>
          </p:nvPr>
        </p:nvSpPr>
        <p:spPr/>
        <p:txBody>
          <a:bodyPr/>
          <a:lstStyle/>
          <a:p>
            <a:r>
              <a:rPr lang="cs-CZ" dirty="0"/>
              <a:t>FALP, SIFT, SIFDT</a:t>
            </a:r>
            <a:endParaRPr lang="en-GB" dirty="0"/>
          </a:p>
        </p:txBody>
      </p:sp>
      <p:sp>
        <p:nvSpPr>
          <p:cNvPr id="6" name="TextBox 5">
            <a:extLst>
              <a:ext uri="{FF2B5EF4-FFF2-40B4-BE49-F238E27FC236}">
                <a16:creationId xmlns:a16="http://schemas.microsoft.com/office/drawing/2014/main" id="{391188A5-9475-43BE-AF74-5CCEF1AB282F}"/>
              </a:ext>
            </a:extLst>
          </p:cNvPr>
          <p:cNvSpPr txBox="1"/>
          <p:nvPr/>
        </p:nvSpPr>
        <p:spPr>
          <a:xfrm>
            <a:off x="609600" y="1562470"/>
            <a:ext cx="9883806" cy="1477328"/>
          </a:xfrm>
          <a:prstGeom prst="rect">
            <a:avLst/>
          </a:prstGeom>
          <a:noFill/>
        </p:spPr>
        <p:txBody>
          <a:bodyPr wrap="square" rtlCol="0">
            <a:spAutoFit/>
          </a:bodyPr>
          <a:lstStyle/>
          <a:p>
            <a:r>
              <a:rPr lang="cs-CZ" dirty="0"/>
              <a:t>FALP – studium elektron – iontové rekombinace</a:t>
            </a:r>
          </a:p>
          <a:p>
            <a:endParaRPr lang="cs-CZ" dirty="0"/>
          </a:p>
          <a:p>
            <a:r>
              <a:rPr lang="cs-CZ" dirty="0"/>
              <a:t>SIFT – studium reakcí iontů s molekulami</a:t>
            </a:r>
          </a:p>
          <a:p>
            <a:endParaRPr lang="cs-CZ" dirty="0"/>
          </a:p>
          <a:p>
            <a:r>
              <a:rPr lang="cs-CZ" dirty="0"/>
              <a:t>Měření pohyblivosti iontů</a:t>
            </a:r>
            <a:endParaRPr lang="en-GB" dirty="0"/>
          </a:p>
        </p:txBody>
      </p:sp>
    </p:spTree>
    <p:extLst>
      <p:ext uri="{BB962C8B-B14F-4D97-AF65-F5344CB8AC3E}">
        <p14:creationId xmlns:p14="http://schemas.microsoft.com/office/powerpoint/2010/main" val="2598247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6722870-44F2-4F36-B601-9A306BB844CA}"/>
              </a:ext>
            </a:extLst>
          </p:cNvPr>
          <p:cNvSpPr>
            <a:spLocks noGrp="1"/>
          </p:cNvSpPr>
          <p:nvPr>
            <p:ph type="title"/>
          </p:nvPr>
        </p:nvSpPr>
        <p:spPr/>
        <p:txBody>
          <a:bodyPr/>
          <a:lstStyle/>
          <a:p>
            <a:r>
              <a:rPr lang="cs-CZ" altLang="en-US"/>
              <a:t>Cryo-FALP II</a:t>
            </a:r>
            <a:endParaRPr lang="en-US" altLang="en-US"/>
          </a:p>
        </p:txBody>
      </p:sp>
      <p:sp>
        <p:nvSpPr>
          <p:cNvPr id="6147" name="Rectangle 9">
            <a:extLst>
              <a:ext uri="{FF2B5EF4-FFF2-40B4-BE49-F238E27FC236}">
                <a16:creationId xmlns:a16="http://schemas.microsoft.com/office/drawing/2014/main" id="{349E025C-C36C-45B2-B806-EDDDCCCF5467}"/>
              </a:ext>
            </a:extLst>
          </p:cNvPr>
          <p:cNvSpPr>
            <a:spLocks noChangeArrowheads="1"/>
          </p:cNvSpPr>
          <p:nvPr/>
        </p:nvSpPr>
        <p:spPr bwMode="auto">
          <a:xfrm>
            <a:off x="1143000" y="1143000"/>
            <a:ext cx="5410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r>
              <a:rPr lang="cs-CZ" altLang="en-US" sz="2000"/>
              <a:t>Cryogenic Flowing Afterglow with Langmuir Probe</a:t>
            </a:r>
          </a:p>
          <a:p>
            <a:pPr lvl="1" eaLnBrk="1" hangingPunct="1"/>
            <a:r>
              <a:rPr lang="cs-CZ" altLang="en-US" sz="2000"/>
              <a:t>Průměr proudové trubice</a:t>
            </a:r>
            <a:r>
              <a:rPr lang="en-US" altLang="en-US" sz="2000"/>
              <a:t> – </a:t>
            </a:r>
            <a:r>
              <a:rPr lang="cs-CZ" altLang="en-US" sz="2000"/>
              <a:t>5</a:t>
            </a:r>
            <a:r>
              <a:rPr lang="en-US" altLang="en-US" sz="2000"/>
              <a:t> cm</a:t>
            </a:r>
          </a:p>
          <a:p>
            <a:pPr lvl="1" eaLnBrk="1" hangingPunct="1"/>
            <a:r>
              <a:rPr lang="en-US" altLang="en-US" sz="2000"/>
              <a:t>He buffer gas flow ~ </a:t>
            </a:r>
            <a:r>
              <a:rPr lang="cs-CZ" altLang="en-US" sz="2000"/>
              <a:t>2500</a:t>
            </a:r>
            <a:r>
              <a:rPr lang="en-US" altLang="en-US" sz="2000"/>
              <a:t>– </a:t>
            </a:r>
            <a:r>
              <a:rPr lang="cs-CZ" altLang="en-US" sz="2000"/>
              <a:t>600</a:t>
            </a:r>
            <a:r>
              <a:rPr lang="en-US" altLang="en-US" sz="2000"/>
              <a:t>0 sccm </a:t>
            </a:r>
          </a:p>
          <a:p>
            <a:pPr lvl="1" eaLnBrk="1" hangingPunct="1"/>
            <a:r>
              <a:rPr lang="cs-CZ" altLang="en-US" sz="2000"/>
              <a:t>Tlak</a:t>
            </a:r>
            <a:r>
              <a:rPr lang="en-US" altLang="en-US" sz="2000"/>
              <a:t> ~ 200 – </a:t>
            </a:r>
            <a:r>
              <a:rPr lang="cs-CZ" altLang="en-US" sz="2000"/>
              <a:t>20</a:t>
            </a:r>
            <a:r>
              <a:rPr lang="en-US" altLang="en-US" sz="2000"/>
              <a:t>00 Pa</a:t>
            </a:r>
          </a:p>
          <a:p>
            <a:pPr lvl="1" eaLnBrk="1" hangingPunct="1"/>
            <a:r>
              <a:rPr lang="en-US" altLang="en-US" sz="2000"/>
              <a:t>T</a:t>
            </a:r>
            <a:r>
              <a:rPr lang="cs-CZ" altLang="en-US" sz="2000"/>
              <a:t>eplotní rozsah</a:t>
            </a:r>
            <a:r>
              <a:rPr lang="en-US" altLang="en-US" sz="2000"/>
              <a:t> ~ </a:t>
            </a:r>
            <a:r>
              <a:rPr lang="cs-CZ" altLang="en-US" sz="2000"/>
              <a:t>40</a:t>
            </a:r>
            <a:r>
              <a:rPr lang="en-US" altLang="en-US" sz="2000"/>
              <a:t> – 300 K</a:t>
            </a:r>
          </a:p>
          <a:p>
            <a:pPr lvl="1" eaLnBrk="1" hangingPunct="1">
              <a:buFontTx/>
              <a:buNone/>
            </a:pPr>
            <a:endParaRPr lang="en-US" altLang="en-US" sz="2400"/>
          </a:p>
          <a:p>
            <a:pPr lvl="1" eaLnBrk="1" hangingPunct="1"/>
            <a:endParaRPr lang="en-US" altLang="en-US" sz="2400"/>
          </a:p>
        </p:txBody>
      </p:sp>
      <p:pic>
        <p:nvPicPr>
          <p:cNvPr id="6148" name="Picture 1" descr="CryoFALPScheme">
            <a:extLst>
              <a:ext uri="{FF2B5EF4-FFF2-40B4-BE49-F238E27FC236}">
                <a16:creationId xmlns:a16="http://schemas.microsoft.com/office/drawing/2014/main" id="{5EAE31C2-6A68-4E41-BB61-6E3F2074C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06776"/>
            <a:ext cx="65532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5" descr="FalpAlllPrezent">
            <a:extLst>
              <a:ext uri="{FF2B5EF4-FFF2-40B4-BE49-F238E27FC236}">
                <a16:creationId xmlns:a16="http://schemas.microsoft.com/office/drawing/2014/main" id="{E9A0791B-661D-4680-885F-D7675CA201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05650" y="1219201"/>
            <a:ext cx="3257550" cy="3101975"/>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E04E88D-67C2-4986-B2A9-1ECF140D403E}"/>
              </a:ext>
            </a:extLst>
          </p:cNvPr>
          <p:cNvSpPr>
            <a:spLocks noGrp="1"/>
          </p:cNvSpPr>
          <p:nvPr>
            <p:ph type="title"/>
          </p:nvPr>
        </p:nvSpPr>
        <p:spPr/>
        <p:txBody>
          <a:bodyPr/>
          <a:lstStyle/>
          <a:p>
            <a:r>
              <a:rPr lang="cs-CZ" altLang="en-US"/>
              <a:t>Cryo-FALP II</a:t>
            </a:r>
            <a:endParaRPr lang="en-US" altLang="en-US"/>
          </a:p>
        </p:txBody>
      </p:sp>
      <p:graphicFrame>
        <p:nvGraphicFramePr>
          <p:cNvPr id="7171" name="Object 3">
            <a:extLst>
              <a:ext uri="{FF2B5EF4-FFF2-40B4-BE49-F238E27FC236}">
                <a16:creationId xmlns:a16="http://schemas.microsoft.com/office/drawing/2014/main" id="{94AC22E3-AF83-475C-ACC2-4B269BEA771A}"/>
              </a:ext>
            </a:extLst>
          </p:cNvPr>
          <p:cNvGraphicFramePr>
            <a:graphicFrameLocks noChangeAspect="1"/>
          </p:cNvGraphicFramePr>
          <p:nvPr/>
        </p:nvGraphicFramePr>
        <p:xfrm>
          <a:off x="1828801" y="1295401"/>
          <a:ext cx="4448175" cy="3635375"/>
        </p:xfrm>
        <a:graphic>
          <a:graphicData uri="http://schemas.openxmlformats.org/presentationml/2006/ole">
            <mc:AlternateContent xmlns:mc="http://schemas.openxmlformats.org/markup-compatibility/2006">
              <mc:Choice xmlns:v="urn:schemas-microsoft-com:vml" Requires="v">
                <p:oleObj name="Graph" r:id="rId2" imgW="3927043" imgH="3210154" progId="Origin50.Graph">
                  <p:embed/>
                </p:oleObj>
              </mc:Choice>
              <mc:Fallback>
                <p:oleObj name="Graph" r:id="rId2" imgW="3927043" imgH="3210154" progId="Origin50.Graph">
                  <p:embed/>
                  <p:pic>
                    <p:nvPicPr>
                      <p:cNvPr id="7171" name="Object 3">
                        <a:extLst>
                          <a:ext uri="{FF2B5EF4-FFF2-40B4-BE49-F238E27FC236}">
                            <a16:creationId xmlns:a16="http://schemas.microsoft.com/office/drawing/2014/main" id="{94AC22E3-AF83-475C-ACC2-4B269BEA7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295401"/>
                        <a:ext cx="4448175" cy="363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TextBox 4">
            <a:extLst>
              <a:ext uri="{FF2B5EF4-FFF2-40B4-BE49-F238E27FC236}">
                <a16:creationId xmlns:a16="http://schemas.microsoft.com/office/drawing/2014/main" id="{B2EB005C-D029-4A4A-9F85-FE362AC4AC2B}"/>
              </a:ext>
            </a:extLst>
          </p:cNvPr>
          <p:cNvSpPr txBox="1">
            <a:spLocks noChangeArrowheads="1"/>
          </p:cNvSpPr>
          <p:nvPr/>
        </p:nvSpPr>
        <p:spPr bwMode="auto">
          <a:xfrm>
            <a:off x="6172200" y="1828801"/>
            <a:ext cx="4267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cs-CZ" altLang="en-US" sz="1800"/>
              <a:t>Měří se vývoj koncentrace elektronů podél proudové trubice (tedy v čase)</a:t>
            </a:r>
          </a:p>
          <a:p>
            <a:pPr eaLnBrk="1" hangingPunct="1">
              <a:spcBef>
                <a:spcPct val="0"/>
              </a:spcBef>
              <a:buFontTx/>
              <a:buChar char="-"/>
            </a:pPr>
            <a:r>
              <a:rPr lang="cs-CZ" altLang="en-US" sz="1800"/>
              <a:t>Je možno měřit energetickou distribuční funkci elektronů a jejich teplotu </a:t>
            </a:r>
            <a:endParaRPr lang="en-US" altLang="en-US" sz="1800"/>
          </a:p>
        </p:txBody>
      </p:sp>
      <p:sp>
        <p:nvSpPr>
          <p:cNvPr id="7173" name="Rectangle 4">
            <a:extLst>
              <a:ext uri="{FF2B5EF4-FFF2-40B4-BE49-F238E27FC236}">
                <a16:creationId xmlns:a16="http://schemas.microsoft.com/office/drawing/2014/main" id="{787912E1-ABEE-4B25-B2C6-AE409D6B319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7174" name="Object 6">
            <a:extLst>
              <a:ext uri="{FF2B5EF4-FFF2-40B4-BE49-F238E27FC236}">
                <a16:creationId xmlns:a16="http://schemas.microsoft.com/office/drawing/2014/main" id="{4B3BDBC3-BB85-4624-BB3D-6A632090404D}"/>
              </a:ext>
            </a:extLst>
          </p:cNvPr>
          <p:cNvGraphicFramePr>
            <a:graphicFrameLocks noChangeAspect="1"/>
          </p:cNvGraphicFramePr>
          <p:nvPr/>
        </p:nvGraphicFramePr>
        <p:xfrm>
          <a:off x="6172200" y="3352800"/>
          <a:ext cx="3790950" cy="3162300"/>
        </p:xfrm>
        <a:graphic>
          <a:graphicData uri="http://schemas.openxmlformats.org/presentationml/2006/ole">
            <mc:AlternateContent xmlns:mc="http://schemas.openxmlformats.org/markup-compatibility/2006">
              <mc:Choice xmlns:v="urn:schemas-microsoft-com:vml" Requires="v">
                <p:oleObj name="Graph" r:id="rId4" imgW="3792931" imgH="3160166" progId="Origin50.Graph">
                  <p:embed/>
                </p:oleObj>
              </mc:Choice>
              <mc:Fallback>
                <p:oleObj name="Graph" r:id="rId4" imgW="3792931" imgH="3160166" progId="Origin50.Graph">
                  <p:embed/>
                  <p:pic>
                    <p:nvPicPr>
                      <p:cNvPr id="7174" name="Object 6">
                        <a:extLst>
                          <a:ext uri="{FF2B5EF4-FFF2-40B4-BE49-F238E27FC236}">
                            <a16:creationId xmlns:a16="http://schemas.microsoft.com/office/drawing/2014/main" id="{4B3BDBC3-BB85-4624-BB3D-6A63209040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352800"/>
                        <a:ext cx="37909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F8CAC45-C12A-4794-B018-6E4AE209A8E2}"/>
              </a:ext>
            </a:extLst>
          </p:cNvPr>
          <p:cNvSpPr>
            <a:spLocks noGrp="1"/>
          </p:cNvSpPr>
          <p:nvPr>
            <p:ph type="title"/>
          </p:nvPr>
        </p:nvSpPr>
        <p:spPr/>
        <p:txBody>
          <a:bodyPr/>
          <a:lstStyle/>
          <a:p>
            <a:r>
              <a:rPr lang="cs-CZ" altLang="en-US"/>
              <a:t>Rekombinace Ar</a:t>
            </a:r>
            <a:r>
              <a:rPr lang="cs-CZ" altLang="en-US" baseline="30000"/>
              <a:t>+</a:t>
            </a:r>
            <a:r>
              <a:rPr lang="cs-CZ" altLang="en-US"/>
              <a:t> s elektrony, závislost na </a:t>
            </a:r>
            <a:r>
              <a:rPr lang="cs-CZ" altLang="en-US" i="1"/>
              <a:t>n</a:t>
            </a:r>
            <a:r>
              <a:rPr lang="cs-CZ" altLang="en-US" baseline="-25000"/>
              <a:t>e</a:t>
            </a:r>
            <a:endParaRPr lang="en-US" altLang="en-US" baseline="-25000"/>
          </a:p>
        </p:txBody>
      </p:sp>
      <p:sp>
        <p:nvSpPr>
          <p:cNvPr id="10243" name="Rectangle 2">
            <a:extLst>
              <a:ext uri="{FF2B5EF4-FFF2-40B4-BE49-F238E27FC236}">
                <a16:creationId xmlns:a16="http://schemas.microsoft.com/office/drawing/2014/main" id="{C4DF1039-6FA9-4088-B96E-C5FA08326D11}"/>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4" name="Rectangle 6">
            <a:extLst>
              <a:ext uri="{FF2B5EF4-FFF2-40B4-BE49-F238E27FC236}">
                <a16:creationId xmlns:a16="http://schemas.microsoft.com/office/drawing/2014/main" id="{8BA011EC-7910-4658-B3E0-CB6D2AAB2C5A}"/>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0245" name="Object 6">
            <a:extLst>
              <a:ext uri="{FF2B5EF4-FFF2-40B4-BE49-F238E27FC236}">
                <a16:creationId xmlns:a16="http://schemas.microsoft.com/office/drawing/2014/main" id="{4E867E3C-B0F7-4F40-8D88-9124FD21E5F3}"/>
              </a:ext>
            </a:extLst>
          </p:cNvPr>
          <p:cNvGraphicFramePr>
            <a:graphicFrameLocks noChangeAspect="1"/>
          </p:cNvGraphicFramePr>
          <p:nvPr/>
        </p:nvGraphicFramePr>
        <p:xfrm>
          <a:off x="6553200" y="2209801"/>
          <a:ext cx="3702050" cy="638175"/>
        </p:xfrm>
        <a:graphic>
          <a:graphicData uri="http://schemas.openxmlformats.org/presentationml/2006/ole">
            <mc:AlternateContent xmlns:mc="http://schemas.openxmlformats.org/markup-compatibility/2006">
              <mc:Choice xmlns:v="urn:schemas-microsoft-com:vml" Requires="v">
                <p:oleObj name="Equation" r:id="rId2" imgW="2489200" imgH="431800" progId="Equation.3">
                  <p:embed/>
                </p:oleObj>
              </mc:Choice>
              <mc:Fallback>
                <p:oleObj name="Equation" r:id="rId2" imgW="2489200" imgH="431800" progId="Equation.3">
                  <p:embed/>
                  <p:pic>
                    <p:nvPicPr>
                      <p:cNvPr id="10245" name="Object 6">
                        <a:extLst>
                          <a:ext uri="{FF2B5EF4-FFF2-40B4-BE49-F238E27FC236}">
                            <a16:creationId xmlns:a16="http://schemas.microsoft.com/office/drawing/2014/main" id="{4E867E3C-B0F7-4F40-8D88-9124FD21E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09801"/>
                        <a:ext cx="37020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6" name="Rectangle 10">
            <a:extLst>
              <a:ext uri="{FF2B5EF4-FFF2-40B4-BE49-F238E27FC236}">
                <a16:creationId xmlns:a16="http://schemas.microsoft.com/office/drawing/2014/main" id="{76E426DD-F5CF-4CBD-BEA2-CF09ED8AEE2A}"/>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0247" name="Object 8">
            <a:extLst>
              <a:ext uri="{FF2B5EF4-FFF2-40B4-BE49-F238E27FC236}">
                <a16:creationId xmlns:a16="http://schemas.microsoft.com/office/drawing/2014/main" id="{F99959B4-A997-47CF-B644-312DDDE047F0}"/>
              </a:ext>
            </a:extLst>
          </p:cNvPr>
          <p:cNvGraphicFramePr>
            <a:graphicFrameLocks noChangeAspect="1"/>
          </p:cNvGraphicFramePr>
          <p:nvPr/>
        </p:nvGraphicFramePr>
        <p:xfrm>
          <a:off x="7135813" y="2844801"/>
          <a:ext cx="2425700" cy="682625"/>
        </p:xfrm>
        <a:graphic>
          <a:graphicData uri="http://schemas.openxmlformats.org/presentationml/2006/ole">
            <mc:AlternateContent xmlns:mc="http://schemas.openxmlformats.org/markup-compatibility/2006">
              <mc:Choice xmlns:v="urn:schemas-microsoft-com:vml" Requires="v">
                <p:oleObj name="Equation" r:id="rId4" imgW="1524000" imgH="431800" progId="Equation.3">
                  <p:embed/>
                </p:oleObj>
              </mc:Choice>
              <mc:Fallback>
                <p:oleObj name="Equation" r:id="rId4" imgW="1524000" imgH="431800" progId="Equation.3">
                  <p:embed/>
                  <p:pic>
                    <p:nvPicPr>
                      <p:cNvPr id="10247" name="Object 8">
                        <a:extLst>
                          <a:ext uri="{FF2B5EF4-FFF2-40B4-BE49-F238E27FC236}">
                            <a16:creationId xmlns:a16="http://schemas.microsoft.com/office/drawing/2014/main" id="{F99959B4-A997-47CF-B644-312DDDE047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5813" y="2844801"/>
                        <a:ext cx="24257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8" name="Object 9">
            <a:extLst>
              <a:ext uri="{FF2B5EF4-FFF2-40B4-BE49-F238E27FC236}">
                <a16:creationId xmlns:a16="http://schemas.microsoft.com/office/drawing/2014/main" id="{0BFA39F9-29D0-42B2-8E35-6B8900A4D6E0}"/>
              </a:ext>
            </a:extLst>
          </p:cNvPr>
          <p:cNvGraphicFramePr>
            <a:graphicFrameLocks noChangeAspect="1"/>
          </p:cNvGraphicFramePr>
          <p:nvPr/>
        </p:nvGraphicFramePr>
        <p:xfrm>
          <a:off x="6248401" y="3200401"/>
          <a:ext cx="4219575" cy="3362325"/>
        </p:xfrm>
        <a:graphic>
          <a:graphicData uri="http://schemas.openxmlformats.org/presentationml/2006/ole">
            <mc:AlternateContent xmlns:mc="http://schemas.openxmlformats.org/markup-compatibility/2006">
              <mc:Choice xmlns:v="urn:schemas-microsoft-com:vml" Requires="v">
                <p:oleObj name="Graph" r:id="rId6" imgW="4314749" imgH="3438144" progId="Origin50.Graph">
                  <p:embed/>
                </p:oleObj>
              </mc:Choice>
              <mc:Fallback>
                <p:oleObj name="Graph" r:id="rId6" imgW="4314749" imgH="3438144" progId="Origin50.Graph">
                  <p:embed/>
                  <p:pic>
                    <p:nvPicPr>
                      <p:cNvPr id="10248" name="Object 9">
                        <a:extLst>
                          <a:ext uri="{FF2B5EF4-FFF2-40B4-BE49-F238E27FC236}">
                            <a16:creationId xmlns:a16="http://schemas.microsoft.com/office/drawing/2014/main" id="{0BFA39F9-29D0-42B2-8E35-6B8900A4D6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1" y="3200401"/>
                        <a:ext cx="42195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9" name="Object 10">
            <a:extLst>
              <a:ext uri="{FF2B5EF4-FFF2-40B4-BE49-F238E27FC236}">
                <a16:creationId xmlns:a16="http://schemas.microsoft.com/office/drawing/2014/main" id="{72F78332-5218-4C92-A6B7-12207CCE6FB8}"/>
              </a:ext>
            </a:extLst>
          </p:cNvPr>
          <p:cNvGraphicFramePr>
            <a:graphicFrameLocks noChangeAspect="1"/>
          </p:cNvGraphicFramePr>
          <p:nvPr/>
        </p:nvGraphicFramePr>
        <p:xfrm>
          <a:off x="1708150" y="1984376"/>
          <a:ext cx="5073650" cy="4016375"/>
        </p:xfrm>
        <a:graphic>
          <a:graphicData uri="http://schemas.openxmlformats.org/presentationml/2006/ole">
            <mc:AlternateContent xmlns:mc="http://schemas.openxmlformats.org/markup-compatibility/2006">
              <mc:Choice xmlns:v="urn:schemas-microsoft-com:vml" Requires="v">
                <p:oleObj name="Graph" r:id="rId8" imgW="4223309" imgH="3339389" progId="Origin50.Graph">
                  <p:embed/>
                </p:oleObj>
              </mc:Choice>
              <mc:Fallback>
                <p:oleObj name="Graph" r:id="rId8" imgW="4223309" imgH="3339389" progId="Origin50.Graph">
                  <p:embed/>
                  <p:pic>
                    <p:nvPicPr>
                      <p:cNvPr id="10249" name="Object 10">
                        <a:extLst>
                          <a:ext uri="{FF2B5EF4-FFF2-40B4-BE49-F238E27FC236}">
                            <a16:creationId xmlns:a16="http://schemas.microsoft.com/office/drawing/2014/main" id="{72F78332-5218-4C92-A6B7-12207CCE6F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8150" y="1984376"/>
                        <a:ext cx="507365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0" name="Object 11">
            <a:extLst>
              <a:ext uri="{FF2B5EF4-FFF2-40B4-BE49-F238E27FC236}">
                <a16:creationId xmlns:a16="http://schemas.microsoft.com/office/drawing/2014/main" id="{53B4C75B-10DC-4C23-9145-8BD95F8678DF}"/>
              </a:ext>
            </a:extLst>
          </p:cNvPr>
          <p:cNvGraphicFramePr>
            <a:graphicFrameLocks noChangeAspect="1"/>
          </p:cNvGraphicFramePr>
          <p:nvPr/>
        </p:nvGraphicFramePr>
        <p:xfrm>
          <a:off x="2097088" y="1752600"/>
          <a:ext cx="4248150" cy="457200"/>
        </p:xfrm>
        <a:graphic>
          <a:graphicData uri="http://schemas.openxmlformats.org/presentationml/2006/ole">
            <mc:AlternateContent xmlns:mc="http://schemas.openxmlformats.org/markup-compatibility/2006">
              <mc:Choice xmlns:v="urn:schemas-microsoft-com:vml" Requires="v">
                <p:oleObj name="Equation" r:id="rId10" imgW="1892300" imgH="203200" progId="Equation.3">
                  <p:embed/>
                </p:oleObj>
              </mc:Choice>
              <mc:Fallback>
                <p:oleObj name="Equation" r:id="rId10" imgW="1892300" imgH="203200" progId="Equation.3">
                  <p:embed/>
                  <p:pic>
                    <p:nvPicPr>
                      <p:cNvPr id="10250" name="Object 11">
                        <a:extLst>
                          <a:ext uri="{FF2B5EF4-FFF2-40B4-BE49-F238E27FC236}">
                            <a16:creationId xmlns:a16="http://schemas.microsoft.com/office/drawing/2014/main" id="{53B4C75B-10DC-4C23-9145-8BD95F8678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7088" y="1752600"/>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1" name="Object 12">
            <a:extLst>
              <a:ext uri="{FF2B5EF4-FFF2-40B4-BE49-F238E27FC236}">
                <a16:creationId xmlns:a16="http://schemas.microsoft.com/office/drawing/2014/main" id="{20C490CD-3E79-4EB8-8E4C-5D45DE5A2FFD}"/>
              </a:ext>
            </a:extLst>
          </p:cNvPr>
          <p:cNvGraphicFramePr>
            <a:graphicFrameLocks noChangeAspect="1"/>
          </p:cNvGraphicFramePr>
          <p:nvPr/>
        </p:nvGraphicFramePr>
        <p:xfrm>
          <a:off x="2133601" y="5791200"/>
          <a:ext cx="4314825" cy="457200"/>
        </p:xfrm>
        <a:graphic>
          <a:graphicData uri="http://schemas.openxmlformats.org/presentationml/2006/ole">
            <mc:AlternateContent xmlns:mc="http://schemas.openxmlformats.org/markup-compatibility/2006">
              <mc:Choice xmlns:v="urn:schemas-microsoft-com:vml" Requires="v">
                <p:oleObj name="Equation" r:id="rId12" imgW="2171700" imgH="228600" progId="Equation.3">
                  <p:embed/>
                </p:oleObj>
              </mc:Choice>
              <mc:Fallback>
                <p:oleObj name="Equation" r:id="rId12" imgW="2171700" imgH="228600" progId="Equation.3">
                  <p:embed/>
                  <p:pic>
                    <p:nvPicPr>
                      <p:cNvPr id="10251" name="Object 12">
                        <a:extLst>
                          <a:ext uri="{FF2B5EF4-FFF2-40B4-BE49-F238E27FC236}">
                            <a16:creationId xmlns:a16="http://schemas.microsoft.com/office/drawing/2014/main" id="{20C490CD-3E79-4EB8-8E4C-5D45DE5A2F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3601" y="5791200"/>
                        <a:ext cx="43148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2" name="Text Box 32">
            <a:extLst>
              <a:ext uri="{FF2B5EF4-FFF2-40B4-BE49-F238E27FC236}">
                <a16:creationId xmlns:a16="http://schemas.microsoft.com/office/drawing/2014/main" id="{69B9C7CF-A7C4-44DF-A678-A7A31DD90EB2}"/>
              </a:ext>
            </a:extLst>
          </p:cNvPr>
          <p:cNvSpPr txBox="1">
            <a:spLocks noChangeArrowheads="1"/>
          </p:cNvSpPr>
          <p:nvPr/>
        </p:nvSpPr>
        <p:spPr bwMode="auto">
          <a:xfrm>
            <a:off x="1676400" y="6308726"/>
            <a:ext cx="8991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000"/>
              <a:t>Kotrík T., Dohnal P., Roučka Š., Jusko P., Plašil R., Glosík J., Johnsen R., </a:t>
            </a:r>
            <a:r>
              <a:rPr lang="cs-CZ" altLang="en-US" sz="1000" i="1"/>
              <a:t>Phys. Rev. A</a:t>
            </a:r>
            <a:r>
              <a:rPr lang="cs-CZ" altLang="en-US" sz="1000"/>
              <a:t> </a:t>
            </a:r>
            <a:r>
              <a:rPr lang="cs-CZ" altLang="en-US" sz="1000" b="1"/>
              <a:t>83</a:t>
            </a:r>
            <a:r>
              <a:rPr lang="cs-CZ" altLang="en-US" sz="1000"/>
              <a:t>, 032720, 2011.</a:t>
            </a:r>
            <a:endParaRPr lang="en-US" altLang="en-US" sz="1000"/>
          </a:p>
        </p:txBody>
      </p:sp>
      <p:sp>
        <p:nvSpPr>
          <p:cNvPr id="10253" name="Text Box 32">
            <a:extLst>
              <a:ext uri="{FF2B5EF4-FFF2-40B4-BE49-F238E27FC236}">
                <a16:creationId xmlns:a16="http://schemas.microsoft.com/office/drawing/2014/main" id="{AC647E9D-8931-4BC7-A358-442110CE1DED}"/>
              </a:ext>
            </a:extLst>
          </p:cNvPr>
          <p:cNvSpPr txBox="1">
            <a:spLocks noChangeArrowheads="1"/>
          </p:cNvSpPr>
          <p:nvPr/>
        </p:nvSpPr>
        <p:spPr bwMode="auto">
          <a:xfrm>
            <a:off x="1676400" y="6553201"/>
            <a:ext cx="8991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000"/>
              <a:t>Kotrík T., Dohnal P., Rubovič P., Plašil R., Roučka Š., Opanasiuk S., Glosík J., </a:t>
            </a:r>
            <a:r>
              <a:rPr lang="cs-CZ" altLang="en-US" sz="1000" i="1"/>
              <a:t>Eur. Phys. J.-Appl. Phys. </a:t>
            </a:r>
            <a:r>
              <a:rPr lang="cs-CZ" altLang="en-US" sz="1000" b="1"/>
              <a:t>56</a:t>
            </a:r>
            <a:r>
              <a:rPr lang="cs-CZ" altLang="en-US" sz="1000"/>
              <a:t>, 24011, 2011.</a:t>
            </a:r>
            <a:endParaRPr lang="en-US" altLang="en-US" sz="1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EE9C471-20BA-4F74-B3B1-987A5EBE3352}"/>
              </a:ext>
            </a:extLst>
          </p:cNvPr>
          <p:cNvSpPr>
            <a:spLocks noGrp="1"/>
          </p:cNvSpPr>
          <p:nvPr>
            <p:ph type="title"/>
          </p:nvPr>
        </p:nvSpPr>
        <p:spPr/>
        <p:txBody>
          <a:bodyPr/>
          <a:lstStyle/>
          <a:p>
            <a:r>
              <a:rPr lang="cs-CZ" altLang="en-US"/>
              <a:t>Rekombinace Ar</a:t>
            </a:r>
            <a:r>
              <a:rPr lang="cs-CZ" altLang="en-US" baseline="30000"/>
              <a:t>+</a:t>
            </a:r>
            <a:r>
              <a:rPr lang="cs-CZ" altLang="en-US"/>
              <a:t> s elektrony, závislost na tlaku He</a:t>
            </a:r>
            <a:endParaRPr lang="en-US" altLang="en-US" baseline="-25000"/>
          </a:p>
        </p:txBody>
      </p:sp>
      <p:sp>
        <p:nvSpPr>
          <p:cNvPr id="11267" name="Rectangle 2">
            <a:extLst>
              <a:ext uri="{FF2B5EF4-FFF2-40B4-BE49-F238E27FC236}">
                <a16:creationId xmlns:a16="http://schemas.microsoft.com/office/drawing/2014/main" id="{C6B150E7-1AC4-49DE-982D-17276C23E6EE}"/>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1268" name="Object 4">
            <a:extLst>
              <a:ext uri="{FF2B5EF4-FFF2-40B4-BE49-F238E27FC236}">
                <a16:creationId xmlns:a16="http://schemas.microsoft.com/office/drawing/2014/main" id="{7B954731-D1FF-4038-8A92-7972D867F912}"/>
              </a:ext>
            </a:extLst>
          </p:cNvPr>
          <p:cNvGraphicFramePr>
            <a:graphicFrameLocks noChangeAspect="1"/>
          </p:cNvGraphicFramePr>
          <p:nvPr/>
        </p:nvGraphicFramePr>
        <p:xfrm>
          <a:off x="5957888" y="2305050"/>
          <a:ext cx="4252912" cy="3257550"/>
        </p:xfrm>
        <a:graphic>
          <a:graphicData uri="http://schemas.openxmlformats.org/presentationml/2006/ole">
            <mc:AlternateContent xmlns:mc="http://schemas.openxmlformats.org/markup-compatibility/2006">
              <mc:Choice xmlns:v="urn:schemas-microsoft-com:vml" Requires="v">
                <p:oleObj name="Graph" r:id="rId2" imgW="3902659" imgH="2987040" progId="Origin50.Graph">
                  <p:embed/>
                </p:oleObj>
              </mc:Choice>
              <mc:Fallback>
                <p:oleObj name="Graph" r:id="rId2" imgW="3902659" imgH="2987040" progId="Origin50.Graph">
                  <p:embed/>
                  <p:pic>
                    <p:nvPicPr>
                      <p:cNvPr id="11268" name="Object 4">
                        <a:extLst>
                          <a:ext uri="{FF2B5EF4-FFF2-40B4-BE49-F238E27FC236}">
                            <a16:creationId xmlns:a16="http://schemas.microsoft.com/office/drawing/2014/main" id="{7B954731-D1FF-4038-8A92-7972D867F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2305050"/>
                        <a:ext cx="425291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9" name="Rectangle 4">
            <a:extLst>
              <a:ext uri="{FF2B5EF4-FFF2-40B4-BE49-F238E27FC236}">
                <a16:creationId xmlns:a16="http://schemas.microsoft.com/office/drawing/2014/main" id="{C21663B3-F3D7-4B5F-AF9C-6A2753F57C04}"/>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1270" name="Object 6">
            <a:extLst>
              <a:ext uri="{FF2B5EF4-FFF2-40B4-BE49-F238E27FC236}">
                <a16:creationId xmlns:a16="http://schemas.microsoft.com/office/drawing/2014/main" id="{54BB1CAB-3D3C-4453-B7F9-C547A1F60100}"/>
              </a:ext>
            </a:extLst>
          </p:cNvPr>
          <p:cNvGraphicFramePr>
            <a:graphicFrameLocks noChangeAspect="1"/>
          </p:cNvGraphicFramePr>
          <p:nvPr/>
        </p:nvGraphicFramePr>
        <p:xfrm>
          <a:off x="1481138" y="1981200"/>
          <a:ext cx="4705351" cy="3951288"/>
        </p:xfrm>
        <a:graphic>
          <a:graphicData uri="http://schemas.openxmlformats.org/presentationml/2006/ole">
            <mc:AlternateContent xmlns:mc="http://schemas.openxmlformats.org/markup-compatibility/2006">
              <mc:Choice xmlns:v="urn:schemas-microsoft-com:vml" Requires="v">
                <p:oleObj name="Graph" r:id="rId4" imgW="3789274" imgH="3176016" progId="Origin50.Graph">
                  <p:embed/>
                </p:oleObj>
              </mc:Choice>
              <mc:Fallback>
                <p:oleObj name="Graph" r:id="rId4" imgW="3789274" imgH="3176016" progId="Origin50.Graph">
                  <p:embed/>
                  <p:pic>
                    <p:nvPicPr>
                      <p:cNvPr id="11270" name="Object 6">
                        <a:extLst>
                          <a:ext uri="{FF2B5EF4-FFF2-40B4-BE49-F238E27FC236}">
                            <a16:creationId xmlns:a16="http://schemas.microsoft.com/office/drawing/2014/main" id="{54BB1CAB-3D3C-4453-B7F9-C547A1F601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138" y="1981200"/>
                        <a:ext cx="4705351"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1" name="Object 7">
            <a:extLst>
              <a:ext uri="{FF2B5EF4-FFF2-40B4-BE49-F238E27FC236}">
                <a16:creationId xmlns:a16="http://schemas.microsoft.com/office/drawing/2014/main" id="{97B00410-13ED-4B0D-BBE6-58F29E6DD68A}"/>
              </a:ext>
            </a:extLst>
          </p:cNvPr>
          <p:cNvGraphicFramePr>
            <a:graphicFrameLocks noChangeAspect="1"/>
          </p:cNvGraphicFramePr>
          <p:nvPr/>
        </p:nvGraphicFramePr>
        <p:xfrm>
          <a:off x="2057400" y="1752600"/>
          <a:ext cx="4503738" cy="457200"/>
        </p:xfrm>
        <a:graphic>
          <a:graphicData uri="http://schemas.openxmlformats.org/presentationml/2006/ole">
            <mc:AlternateContent xmlns:mc="http://schemas.openxmlformats.org/markup-compatibility/2006">
              <mc:Choice xmlns:v="urn:schemas-microsoft-com:vml" Requires="v">
                <p:oleObj name="Equation" r:id="rId6" imgW="2005729" imgH="203112" progId="Equation.3">
                  <p:embed/>
                </p:oleObj>
              </mc:Choice>
              <mc:Fallback>
                <p:oleObj name="Equation" r:id="rId6" imgW="2005729" imgH="203112" progId="Equation.3">
                  <p:embed/>
                  <p:pic>
                    <p:nvPicPr>
                      <p:cNvPr id="11271" name="Object 7">
                        <a:extLst>
                          <a:ext uri="{FF2B5EF4-FFF2-40B4-BE49-F238E27FC236}">
                            <a16:creationId xmlns:a16="http://schemas.microsoft.com/office/drawing/2014/main" id="{97B00410-13ED-4B0D-BBE6-58F29E6DD6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752600"/>
                        <a:ext cx="450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2" name="Object 8">
            <a:extLst>
              <a:ext uri="{FF2B5EF4-FFF2-40B4-BE49-F238E27FC236}">
                <a16:creationId xmlns:a16="http://schemas.microsoft.com/office/drawing/2014/main" id="{E8955C73-F71C-451C-B28D-ECE73181949B}"/>
              </a:ext>
            </a:extLst>
          </p:cNvPr>
          <p:cNvGraphicFramePr>
            <a:graphicFrameLocks noChangeAspect="1"/>
          </p:cNvGraphicFramePr>
          <p:nvPr/>
        </p:nvGraphicFramePr>
        <p:xfrm>
          <a:off x="2133601" y="5791200"/>
          <a:ext cx="4314825" cy="457200"/>
        </p:xfrm>
        <a:graphic>
          <a:graphicData uri="http://schemas.openxmlformats.org/presentationml/2006/ole">
            <mc:AlternateContent xmlns:mc="http://schemas.openxmlformats.org/markup-compatibility/2006">
              <mc:Choice xmlns:v="urn:schemas-microsoft-com:vml" Requires="v">
                <p:oleObj name="Equation" r:id="rId8" imgW="2171700" imgH="228600" progId="Equation.3">
                  <p:embed/>
                </p:oleObj>
              </mc:Choice>
              <mc:Fallback>
                <p:oleObj name="Equation" r:id="rId8" imgW="2171700" imgH="228600" progId="Equation.3">
                  <p:embed/>
                  <p:pic>
                    <p:nvPicPr>
                      <p:cNvPr id="11272" name="Object 8">
                        <a:extLst>
                          <a:ext uri="{FF2B5EF4-FFF2-40B4-BE49-F238E27FC236}">
                            <a16:creationId xmlns:a16="http://schemas.microsoft.com/office/drawing/2014/main" id="{E8955C73-F71C-451C-B28D-ECE7318194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1" y="5791200"/>
                        <a:ext cx="43148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3" name="Text Box 32">
            <a:extLst>
              <a:ext uri="{FF2B5EF4-FFF2-40B4-BE49-F238E27FC236}">
                <a16:creationId xmlns:a16="http://schemas.microsoft.com/office/drawing/2014/main" id="{D8AE1ED0-9E82-475B-9B11-48A9B81EE4E9}"/>
              </a:ext>
            </a:extLst>
          </p:cNvPr>
          <p:cNvSpPr txBox="1">
            <a:spLocks noChangeArrowheads="1"/>
          </p:cNvSpPr>
          <p:nvPr/>
        </p:nvSpPr>
        <p:spPr bwMode="auto">
          <a:xfrm>
            <a:off x="1600200" y="6400801"/>
            <a:ext cx="8991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000"/>
              <a:t>Dohnal P., Rubovič P., Kotrík T., Hejduk M., Plašil R., Johnsen R., Glosík J., </a:t>
            </a:r>
            <a:r>
              <a:rPr lang="cs-CZ" altLang="en-US" sz="1000" i="1"/>
              <a:t>Phys. Rev. A</a:t>
            </a:r>
            <a:r>
              <a:rPr lang="cs-CZ" altLang="en-US" sz="1000"/>
              <a:t> </a:t>
            </a:r>
            <a:r>
              <a:rPr lang="cs-CZ" altLang="en-US" sz="1000" b="1"/>
              <a:t>87</a:t>
            </a:r>
            <a:r>
              <a:rPr lang="cs-CZ" altLang="en-US" sz="1000"/>
              <a:t>, 052716, 2013.</a:t>
            </a:r>
            <a:endParaRPr lang="en-US" altLang="en-US" sz="1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1D673D3-6394-4061-AC9D-C5B876F80C05}"/>
              </a:ext>
            </a:extLst>
          </p:cNvPr>
          <p:cNvSpPr>
            <a:spLocks noGrp="1"/>
          </p:cNvSpPr>
          <p:nvPr>
            <p:ph type="title"/>
          </p:nvPr>
        </p:nvSpPr>
        <p:spPr/>
        <p:txBody>
          <a:bodyPr/>
          <a:lstStyle/>
          <a:p>
            <a:r>
              <a:rPr lang="cs-CZ" altLang="en-US"/>
              <a:t>Kalibrace Langmuirovy sondy</a:t>
            </a:r>
            <a:endParaRPr lang="en-US" altLang="en-US"/>
          </a:p>
        </p:txBody>
      </p:sp>
      <p:graphicFrame>
        <p:nvGraphicFramePr>
          <p:cNvPr id="33795" name="Object 3">
            <a:extLst>
              <a:ext uri="{FF2B5EF4-FFF2-40B4-BE49-F238E27FC236}">
                <a16:creationId xmlns:a16="http://schemas.microsoft.com/office/drawing/2014/main" id="{9D49F99C-91D8-4A6E-BD6F-63C1A45A9642}"/>
              </a:ext>
            </a:extLst>
          </p:cNvPr>
          <p:cNvGraphicFramePr>
            <a:graphicFrameLocks noChangeAspect="1"/>
          </p:cNvGraphicFramePr>
          <p:nvPr/>
        </p:nvGraphicFramePr>
        <p:xfrm>
          <a:off x="1752601" y="1524001"/>
          <a:ext cx="5267325" cy="4346575"/>
        </p:xfrm>
        <a:graphic>
          <a:graphicData uri="http://schemas.openxmlformats.org/presentationml/2006/ole">
            <mc:AlternateContent xmlns:mc="http://schemas.openxmlformats.org/markup-compatibility/2006">
              <mc:Choice xmlns:v="urn:schemas-microsoft-com:vml" Requires="v">
                <p:oleObj name="Graph" r:id="rId2" imgW="3790080" imgH="3127680" progId="Origin50.Graph">
                  <p:embed/>
                </p:oleObj>
              </mc:Choice>
              <mc:Fallback>
                <p:oleObj name="Graph" r:id="rId2" imgW="3790080" imgH="3127680" progId="Origin50.Graph">
                  <p:embed/>
                  <p:pic>
                    <p:nvPicPr>
                      <p:cNvPr id="33795" name="Object 3">
                        <a:extLst>
                          <a:ext uri="{FF2B5EF4-FFF2-40B4-BE49-F238E27FC236}">
                            <a16:creationId xmlns:a16="http://schemas.microsoft.com/office/drawing/2014/main" id="{9D49F99C-91D8-4A6E-BD6F-63C1A45A9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524001"/>
                        <a:ext cx="526732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TextBox 4">
            <a:extLst>
              <a:ext uri="{FF2B5EF4-FFF2-40B4-BE49-F238E27FC236}">
                <a16:creationId xmlns:a16="http://schemas.microsoft.com/office/drawing/2014/main" id="{0E6C5408-0B3B-4017-AE7A-F8748296E92B}"/>
              </a:ext>
            </a:extLst>
          </p:cNvPr>
          <p:cNvSpPr txBox="1">
            <a:spLocks noChangeArrowheads="1"/>
          </p:cNvSpPr>
          <p:nvPr/>
        </p:nvSpPr>
        <p:spPr bwMode="auto">
          <a:xfrm>
            <a:off x="6629400" y="1981200"/>
            <a:ext cx="3810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cs-CZ" altLang="en-US"/>
              <a:t>Rekombinace O</a:t>
            </a:r>
            <a:r>
              <a:rPr lang="cs-CZ" altLang="en-US" baseline="-25000"/>
              <a:t>2</a:t>
            </a:r>
            <a:r>
              <a:rPr lang="cs-CZ" altLang="en-US" baseline="30000"/>
              <a:t>+</a:t>
            </a:r>
            <a:r>
              <a:rPr lang="cs-CZ" altLang="en-US"/>
              <a:t> je dobře známa (velké množství studií v posledních 50 letech)</a:t>
            </a:r>
          </a:p>
          <a:p>
            <a:pPr eaLnBrk="1" hangingPunct="1">
              <a:buFontTx/>
              <a:buChar char="-"/>
            </a:pPr>
            <a:r>
              <a:rPr lang="cs-CZ" altLang="en-US"/>
              <a:t>Tříčásticová rekombinace (heliem asistovaná) je při daných podmínkách zanedbatelná</a:t>
            </a:r>
          </a:p>
          <a:p>
            <a:pPr eaLnBrk="1" hangingPunct="1">
              <a:buFontTx/>
              <a:buChar char="-"/>
            </a:pPr>
            <a:r>
              <a:rPr lang="cs-CZ" altLang="en-US"/>
              <a:t>Cílem je co nejpřesnější určení absolutní hodnoty koncentrace elektronů </a:t>
            </a: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08584" y="336606"/>
            <a:ext cx="8507016" cy="1400530"/>
          </a:xfrm>
        </p:spPr>
        <p:txBody>
          <a:bodyPr/>
          <a:lstStyle/>
          <a:p>
            <a:pPr algn="ctr"/>
            <a:r>
              <a:rPr lang="en-US" dirty="0"/>
              <a:t>22 </a:t>
            </a:r>
            <a:r>
              <a:rPr lang="cs-CZ" dirty="0" err="1"/>
              <a:t>rf</a:t>
            </a:r>
            <a:r>
              <a:rPr lang="cs-CZ" dirty="0"/>
              <a:t> </a:t>
            </a:r>
            <a:r>
              <a:rPr lang="en-US" dirty="0"/>
              <a:t>pole ion trap</a:t>
            </a:r>
          </a:p>
        </p:txBody>
      </p:sp>
      <p:pic>
        <p:nvPicPr>
          <p:cNvPr id="5" name="Picture 3" descr="H:\Disser\Pictures\instrument simpl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068"/>
          <a:stretch/>
        </p:blipFill>
        <p:spPr bwMode="auto">
          <a:xfrm>
            <a:off x="2008583" y="1737136"/>
            <a:ext cx="4392217" cy="408248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6" name="Содержимое 2"/>
          <p:cNvSpPr>
            <a:spLocks noGrp="1"/>
          </p:cNvSpPr>
          <p:nvPr>
            <p:ph sz="quarter" idx="1"/>
          </p:nvPr>
        </p:nvSpPr>
        <p:spPr>
          <a:xfrm>
            <a:off x="6534318" y="2003192"/>
            <a:ext cx="3828883" cy="3816424"/>
          </a:xfrm>
        </p:spPr>
        <p:txBody>
          <a:bodyPr>
            <a:normAutofit/>
          </a:bodyPr>
          <a:lstStyle/>
          <a:p>
            <a:pPr algn="just" eaLnBrk="1" hangingPunct="1"/>
            <a:r>
              <a:rPr lang="en-US" sz="1800" dirty="0"/>
              <a:t>Many configurations for different experiments</a:t>
            </a:r>
            <a:endParaRPr lang="uk-UA" sz="1800" dirty="0"/>
          </a:p>
          <a:p>
            <a:pPr algn="just" eaLnBrk="1" hangingPunct="1"/>
            <a:r>
              <a:rPr lang="cs-CZ" sz="1800" dirty="0"/>
              <a:t>Cold Heads at 22PT</a:t>
            </a:r>
            <a:r>
              <a:rPr lang="en-US" sz="1800" dirty="0"/>
              <a:t> </a:t>
            </a:r>
            <a:r>
              <a:rPr lang="cs-CZ" sz="1800" dirty="0"/>
              <a:t>and H atom source work down to</a:t>
            </a:r>
            <a:r>
              <a:rPr lang="en-US" sz="1800" dirty="0"/>
              <a:t> 11</a:t>
            </a:r>
            <a:r>
              <a:rPr lang="cs-CZ" sz="1800" dirty="0"/>
              <a:t> </a:t>
            </a:r>
            <a:r>
              <a:rPr lang="en-US" sz="1800" dirty="0"/>
              <a:t>K</a:t>
            </a:r>
            <a:r>
              <a:rPr lang="cs-CZ" sz="1800" dirty="0"/>
              <a:t> a 7 K </a:t>
            </a:r>
          </a:p>
          <a:p>
            <a:pPr algn="just" eaLnBrk="1" hangingPunct="1"/>
            <a:r>
              <a:rPr lang="en-US" sz="1800" dirty="0"/>
              <a:t>Ions produced in Storage Ion Source (SIS)</a:t>
            </a:r>
          </a:p>
          <a:p>
            <a:pPr algn="just" eaLnBrk="1" hangingPunct="1"/>
            <a:r>
              <a:rPr lang="en-US" sz="1800" dirty="0"/>
              <a:t>Only ions selected by QP mass filter enter the trap</a:t>
            </a:r>
          </a:p>
          <a:p>
            <a:pPr algn="just" eaLnBrk="1" hangingPunct="1"/>
            <a:r>
              <a:rPr lang="en-US" sz="1800" dirty="0"/>
              <a:t>After set storage time, the ions from the trap are mass selected and detected by MCP </a:t>
            </a:r>
            <a:endParaRPr lang="uk-UA" sz="1800" dirty="0">
              <a:cs typeface="Arial" charset="0"/>
            </a:endParaRPr>
          </a:p>
        </p:txBody>
      </p:sp>
    </p:spTree>
    <p:extLst>
      <p:ext uri="{BB962C8B-B14F-4D97-AF65-F5344CB8AC3E}">
        <p14:creationId xmlns:p14="http://schemas.microsoft.com/office/powerpoint/2010/main" val="829523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08584" y="336606"/>
            <a:ext cx="8354616" cy="1400530"/>
          </a:xfrm>
        </p:spPr>
        <p:txBody>
          <a:bodyPr/>
          <a:lstStyle/>
          <a:p>
            <a:pPr algn="ctr"/>
            <a:r>
              <a:rPr lang="en-US" dirty="0"/>
              <a:t>22 </a:t>
            </a:r>
            <a:r>
              <a:rPr lang="cs-CZ" dirty="0" err="1"/>
              <a:t>rf</a:t>
            </a:r>
            <a:r>
              <a:rPr lang="cs-CZ" dirty="0"/>
              <a:t> </a:t>
            </a:r>
            <a:r>
              <a:rPr lang="en-US" dirty="0"/>
              <a:t>pole ion trap</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1352152"/>
            <a:ext cx="2601644" cy="2490192"/>
          </a:xfrm>
          <a:prstGeom prst="rect">
            <a:avLst/>
          </a:prstGeom>
          <a:solidFill>
            <a:srgbClr val="FFFFFF"/>
          </a:solidFill>
          <a:ln>
            <a:noFill/>
          </a:ln>
        </p:spPr>
      </p:pic>
      <p:pic>
        <p:nvPicPr>
          <p:cNvPr id="8" name="Picture 109" descr="bitma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737136"/>
            <a:ext cx="6095999" cy="3502406"/>
          </a:xfrm>
          <a:prstGeom prst="rect">
            <a:avLst/>
          </a:prstGeom>
          <a:solidFill>
            <a:srgbClr val="FFFFFF"/>
          </a:solidFill>
        </p:spPr>
      </p:pic>
      <p:pic>
        <p:nvPicPr>
          <p:cNvPr id="3074" name="Picture 2" descr="22pole_colored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1526" y="4181378"/>
            <a:ext cx="2364919" cy="211632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11" name="Группа 10"/>
          <p:cNvGrpSpPr/>
          <p:nvPr/>
        </p:nvGrpSpPr>
        <p:grpSpPr>
          <a:xfrm>
            <a:off x="3164266" y="2990307"/>
            <a:ext cx="1639560" cy="389744"/>
            <a:chOff x="2187021" y="2990307"/>
            <a:chExt cx="2186080" cy="389744"/>
          </a:xfrm>
        </p:grpSpPr>
        <p:sp>
          <p:nvSpPr>
            <p:cNvPr id="12" name="Овал 11"/>
            <p:cNvSpPr/>
            <p:nvPr/>
          </p:nvSpPr>
          <p:spPr>
            <a:xfrm>
              <a:off x="2187021" y="3137666"/>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3" name="Овал 12"/>
            <p:cNvSpPr/>
            <p:nvPr/>
          </p:nvSpPr>
          <p:spPr>
            <a:xfrm>
              <a:off x="2339421" y="3290066"/>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4" name="Овал 13"/>
            <p:cNvSpPr/>
            <p:nvPr/>
          </p:nvSpPr>
          <p:spPr>
            <a:xfrm>
              <a:off x="2461571" y="3067655"/>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5" name="Овал 14"/>
            <p:cNvSpPr/>
            <p:nvPr/>
          </p:nvSpPr>
          <p:spPr>
            <a:xfrm>
              <a:off x="2584842" y="3255060"/>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 name="Овал 15"/>
            <p:cNvSpPr/>
            <p:nvPr/>
          </p:nvSpPr>
          <p:spPr>
            <a:xfrm>
              <a:off x="2736121" y="3067655"/>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7" name="Овал 16"/>
            <p:cNvSpPr/>
            <p:nvPr/>
          </p:nvSpPr>
          <p:spPr>
            <a:xfrm>
              <a:off x="2833584" y="3290066"/>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8" name="Овал 17"/>
            <p:cNvSpPr/>
            <p:nvPr/>
          </p:nvSpPr>
          <p:spPr>
            <a:xfrm>
              <a:off x="3028963" y="3084376"/>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Овал 18"/>
            <p:cNvSpPr/>
            <p:nvPr/>
          </p:nvSpPr>
          <p:spPr>
            <a:xfrm>
              <a:off x="3108134" y="3294006"/>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0" name="Овал 19"/>
            <p:cNvSpPr/>
            <p:nvPr/>
          </p:nvSpPr>
          <p:spPr>
            <a:xfrm>
              <a:off x="3285221" y="2999833"/>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1" name="Овал 20"/>
            <p:cNvSpPr/>
            <p:nvPr/>
          </p:nvSpPr>
          <p:spPr>
            <a:xfrm>
              <a:off x="3285221" y="3176370"/>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2" name="Овал 21"/>
            <p:cNvSpPr/>
            <p:nvPr/>
          </p:nvSpPr>
          <p:spPr>
            <a:xfrm>
              <a:off x="3557949" y="3290065"/>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3" name="Овал 22"/>
            <p:cNvSpPr/>
            <p:nvPr/>
          </p:nvSpPr>
          <p:spPr>
            <a:xfrm>
              <a:off x="3528470" y="2997644"/>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4" name="Овал 23"/>
            <p:cNvSpPr/>
            <p:nvPr/>
          </p:nvSpPr>
          <p:spPr>
            <a:xfrm>
              <a:off x="3469253" y="3127920"/>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5" name="Овал 24"/>
            <p:cNvSpPr/>
            <p:nvPr/>
          </p:nvSpPr>
          <p:spPr>
            <a:xfrm>
              <a:off x="2262670" y="2997643"/>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6" name="Овал 25"/>
            <p:cNvSpPr/>
            <p:nvPr/>
          </p:nvSpPr>
          <p:spPr>
            <a:xfrm>
              <a:off x="2607973" y="2990307"/>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7" name="Овал 26"/>
            <p:cNvSpPr/>
            <p:nvPr/>
          </p:nvSpPr>
          <p:spPr>
            <a:xfrm>
              <a:off x="2353637" y="3154387"/>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8" name="Овал 27"/>
            <p:cNvSpPr/>
            <p:nvPr/>
          </p:nvSpPr>
          <p:spPr>
            <a:xfrm>
              <a:off x="2736121" y="3189392"/>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9" name="Овал 28"/>
            <p:cNvSpPr/>
            <p:nvPr/>
          </p:nvSpPr>
          <p:spPr>
            <a:xfrm>
              <a:off x="2928672" y="3180989"/>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0" name="Овал 29"/>
            <p:cNvSpPr/>
            <p:nvPr/>
          </p:nvSpPr>
          <p:spPr>
            <a:xfrm>
              <a:off x="2902249" y="2990307"/>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1" name="Овал 30"/>
            <p:cNvSpPr/>
            <p:nvPr/>
          </p:nvSpPr>
          <p:spPr>
            <a:xfrm>
              <a:off x="3690957" y="3011815"/>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2" name="Овал 31"/>
            <p:cNvSpPr/>
            <p:nvPr/>
          </p:nvSpPr>
          <p:spPr>
            <a:xfrm>
              <a:off x="3666759" y="3148797"/>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3" name="Овал 32"/>
            <p:cNvSpPr/>
            <p:nvPr/>
          </p:nvSpPr>
          <p:spPr>
            <a:xfrm>
              <a:off x="3779653" y="3290064"/>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4" name="Овал 33"/>
            <p:cNvSpPr/>
            <p:nvPr/>
          </p:nvSpPr>
          <p:spPr>
            <a:xfrm>
              <a:off x="3866625" y="3095451"/>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5" name="Овал 34"/>
            <p:cNvSpPr/>
            <p:nvPr/>
          </p:nvSpPr>
          <p:spPr>
            <a:xfrm>
              <a:off x="3983192" y="3220053"/>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6" name="Овал 35"/>
            <p:cNvSpPr/>
            <p:nvPr/>
          </p:nvSpPr>
          <p:spPr>
            <a:xfrm>
              <a:off x="3999633" y="3011815"/>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7" name="Овал 36"/>
            <p:cNvSpPr/>
            <p:nvPr/>
          </p:nvSpPr>
          <p:spPr>
            <a:xfrm>
              <a:off x="4165129" y="3310040"/>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8" name="Овал 37"/>
            <p:cNvSpPr/>
            <p:nvPr/>
          </p:nvSpPr>
          <p:spPr>
            <a:xfrm>
              <a:off x="4144579" y="3143875"/>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9" name="Овал 38"/>
            <p:cNvSpPr/>
            <p:nvPr/>
          </p:nvSpPr>
          <p:spPr>
            <a:xfrm>
              <a:off x="4284405" y="2990307"/>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0381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O</a:t>
            </a:r>
            <a:r>
              <a:rPr lang="cs-CZ" baseline="30000" dirty="0"/>
              <a:t>-</a:t>
            </a:r>
            <a:r>
              <a:rPr lang="cs-CZ" dirty="0"/>
              <a:t> + D</a:t>
            </a:r>
            <a:r>
              <a:rPr lang="cs-CZ" baseline="-25000" dirty="0"/>
              <a:t>2</a:t>
            </a:r>
            <a:endParaRPr lang="en-US" baseline="-25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377" y="1734385"/>
            <a:ext cx="3836086" cy="287689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7843" y="846138"/>
            <a:ext cx="3457328" cy="4653392"/>
          </a:xfrm>
          <a:prstGeom prst="rect">
            <a:avLst/>
          </a:prstGeom>
        </p:spPr>
      </p:pic>
      <p:sp>
        <p:nvSpPr>
          <p:cNvPr id="7" name="Rectangle 6"/>
          <p:cNvSpPr/>
          <p:nvPr/>
        </p:nvSpPr>
        <p:spPr>
          <a:xfrm>
            <a:off x="1931377" y="5781029"/>
            <a:ext cx="8329246" cy="461665"/>
          </a:xfrm>
          <a:prstGeom prst="rect">
            <a:avLst/>
          </a:prstGeom>
        </p:spPr>
        <p:txBody>
          <a:bodyPr wrap="square">
            <a:spAutoFit/>
          </a:bodyPr>
          <a:lstStyle/>
          <a:p>
            <a:r>
              <a:rPr lang="en-US" sz="1200" dirty="0" err="1"/>
              <a:t>Plašil</a:t>
            </a:r>
            <a:r>
              <a:rPr lang="en-US" sz="1200" dirty="0"/>
              <a:t>, R; Tran, TD; </a:t>
            </a:r>
            <a:r>
              <a:rPr lang="en-US" sz="1200" dirty="0" err="1"/>
              <a:t>Roučka</a:t>
            </a:r>
            <a:r>
              <a:rPr lang="en-US" sz="1200" dirty="0"/>
              <a:t>, Š; </a:t>
            </a:r>
            <a:r>
              <a:rPr lang="en-US" sz="1200" dirty="0" err="1"/>
              <a:t>Jusko</a:t>
            </a:r>
            <a:r>
              <a:rPr lang="en-US" sz="1200" dirty="0"/>
              <a:t>, P; </a:t>
            </a:r>
            <a:r>
              <a:rPr lang="en-US" sz="1200" dirty="0" err="1"/>
              <a:t>Mulin</a:t>
            </a:r>
            <a:r>
              <a:rPr lang="en-US" sz="1200" dirty="0"/>
              <a:t>, D; </a:t>
            </a:r>
            <a:r>
              <a:rPr lang="en-US" sz="1200" dirty="0" err="1"/>
              <a:t>Zymak</a:t>
            </a:r>
            <a:r>
              <a:rPr lang="en-US" sz="1200" dirty="0"/>
              <a:t>, I; </a:t>
            </a:r>
            <a:r>
              <a:rPr lang="en-US" sz="1200" dirty="0" err="1"/>
              <a:t>Rednyk</a:t>
            </a:r>
            <a:r>
              <a:rPr lang="en-US" sz="1200" dirty="0"/>
              <a:t>, S; </a:t>
            </a:r>
            <a:r>
              <a:rPr lang="en-US" sz="1200" dirty="0" err="1"/>
              <a:t>Kovalenko</a:t>
            </a:r>
            <a:r>
              <a:rPr lang="en-US" sz="1200" dirty="0"/>
              <a:t>, A; </a:t>
            </a:r>
            <a:r>
              <a:rPr lang="en-US" sz="1200" dirty="0" err="1"/>
              <a:t>Dohnal</a:t>
            </a:r>
            <a:r>
              <a:rPr lang="en-US" sz="1200" dirty="0"/>
              <a:t>, P; </a:t>
            </a:r>
            <a:r>
              <a:rPr lang="en-US" sz="1200" dirty="0" err="1"/>
              <a:t>Glosík</a:t>
            </a:r>
            <a:r>
              <a:rPr lang="en-US" sz="1200" dirty="0"/>
              <a:t>, J; </a:t>
            </a:r>
            <a:r>
              <a:rPr lang="en-US" sz="1200" dirty="0" err="1"/>
              <a:t>Houfek</a:t>
            </a:r>
            <a:r>
              <a:rPr lang="en-US" sz="1200" dirty="0"/>
              <a:t>, K; </a:t>
            </a:r>
            <a:r>
              <a:rPr lang="en-US" sz="1200" dirty="0" err="1"/>
              <a:t>Táborský</a:t>
            </a:r>
            <a:r>
              <a:rPr lang="en-US" sz="1200" dirty="0"/>
              <a:t>, J; </a:t>
            </a:r>
            <a:r>
              <a:rPr lang="en-US" sz="1200" dirty="0" err="1"/>
              <a:t>Cížek</a:t>
            </a:r>
            <a:r>
              <a:rPr lang="en-US" sz="1200" dirty="0"/>
              <a:t>, M</a:t>
            </a:r>
            <a:r>
              <a:rPr lang="cs-CZ" sz="1200" dirty="0"/>
              <a:t>, </a:t>
            </a:r>
            <a:r>
              <a:rPr lang="en-US" sz="1200" i="1" dirty="0"/>
              <a:t>Phys. Rev. A</a:t>
            </a:r>
            <a:r>
              <a:rPr lang="en-US" sz="1200" dirty="0"/>
              <a:t>, </a:t>
            </a:r>
            <a:r>
              <a:rPr lang="en-US" sz="1200" i="1" dirty="0"/>
              <a:t>96</a:t>
            </a:r>
            <a:r>
              <a:rPr lang="en-US" sz="1200" dirty="0"/>
              <a:t> (6): 062703 </a:t>
            </a:r>
            <a:r>
              <a:rPr lang="cs-CZ" sz="1200" dirty="0"/>
              <a:t>,</a:t>
            </a:r>
            <a:r>
              <a:rPr lang="en-US" sz="1200" dirty="0"/>
              <a:t>2017.</a:t>
            </a:r>
          </a:p>
        </p:txBody>
      </p:sp>
    </p:spTree>
    <p:extLst>
      <p:ext uri="{BB962C8B-B14F-4D97-AF65-F5344CB8AC3E}">
        <p14:creationId xmlns:p14="http://schemas.microsoft.com/office/powerpoint/2010/main" val="413662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Different experiments</a:t>
            </a:r>
            <a:endParaRPr lang="en-US" dirty="0"/>
          </a:p>
        </p:txBody>
      </p:sp>
      <p:sp>
        <p:nvSpPr>
          <p:cNvPr id="4" name="TextBox 3"/>
          <p:cNvSpPr txBox="1"/>
          <p:nvPr/>
        </p:nvSpPr>
        <p:spPr>
          <a:xfrm>
            <a:off x="1981200" y="1371600"/>
            <a:ext cx="3657600" cy="369332"/>
          </a:xfrm>
          <a:prstGeom prst="rect">
            <a:avLst/>
          </a:prstGeom>
          <a:noFill/>
        </p:spPr>
        <p:txBody>
          <a:bodyPr wrap="square" rtlCol="0">
            <a:spAutoFit/>
          </a:bodyPr>
          <a:lstStyle/>
          <a:p>
            <a:r>
              <a:rPr lang="cs-CZ" dirty="0"/>
              <a:t>Ion Storage Ring</a:t>
            </a:r>
            <a:endParaRPr lang="en-US" dirty="0"/>
          </a:p>
        </p:txBody>
      </p:sp>
      <p:sp>
        <p:nvSpPr>
          <p:cNvPr id="5" name="TextBox 4"/>
          <p:cNvSpPr txBox="1"/>
          <p:nvPr/>
        </p:nvSpPr>
        <p:spPr>
          <a:xfrm>
            <a:off x="6781800" y="1371600"/>
            <a:ext cx="3733800" cy="369332"/>
          </a:xfrm>
          <a:prstGeom prst="rect">
            <a:avLst/>
          </a:prstGeom>
          <a:noFill/>
        </p:spPr>
        <p:txBody>
          <a:bodyPr wrap="square" rtlCol="0">
            <a:spAutoFit/>
          </a:bodyPr>
          <a:lstStyle/>
          <a:p>
            <a:r>
              <a:rPr lang="cs-CZ" dirty="0"/>
              <a:t>Afterglow plasma</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28800"/>
            <a:ext cx="4162426" cy="219666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740932"/>
            <a:ext cx="3505200" cy="2628900"/>
          </a:xfrm>
          <a:prstGeom prst="rect">
            <a:avLst/>
          </a:prstGeom>
        </p:spPr>
      </p:pic>
      <p:sp>
        <p:nvSpPr>
          <p:cNvPr id="3" name="TextBox 2"/>
          <p:cNvSpPr txBox="1"/>
          <p:nvPr/>
        </p:nvSpPr>
        <p:spPr>
          <a:xfrm>
            <a:off x="1828800" y="4369833"/>
            <a:ext cx="3810000" cy="2031325"/>
          </a:xfrm>
          <a:prstGeom prst="rect">
            <a:avLst/>
          </a:prstGeom>
          <a:noFill/>
        </p:spPr>
        <p:txBody>
          <a:bodyPr wrap="square" rtlCol="0">
            <a:spAutoFit/>
          </a:bodyPr>
          <a:lstStyle/>
          <a:p>
            <a:r>
              <a:rPr lang="cs-CZ" dirty="0"/>
              <a:t>+   No buffer gas</a:t>
            </a:r>
            <a:r>
              <a:rPr lang="en-US" dirty="0"/>
              <a:t> </a:t>
            </a:r>
            <a:endParaRPr lang="cs-CZ" dirty="0"/>
          </a:p>
          <a:p>
            <a:r>
              <a:rPr lang="cs-CZ" dirty="0"/>
              <a:t>+   Excellent energy resolution</a:t>
            </a:r>
            <a:endParaRPr lang="en-US" dirty="0"/>
          </a:p>
          <a:p>
            <a:endParaRPr lang="cs-CZ" dirty="0"/>
          </a:p>
          <a:p>
            <a:pPr marL="285750" indent="-285750">
              <a:buFontTx/>
              <a:buChar char="-"/>
            </a:pPr>
            <a:r>
              <a:rPr lang="cs-CZ" dirty="0"/>
              <a:t>Complicated estimation of cross section from measured data</a:t>
            </a:r>
          </a:p>
          <a:p>
            <a:pPr marL="285750" indent="-285750">
              <a:buFontTx/>
              <a:buChar char="-"/>
            </a:pPr>
            <a:r>
              <a:rPr lang="cs-CZ" dirty="0"/>
              <a:t>Rotational temperature of ions in the ring can be </a:t>
            </a:r>
            <a:r>
              <a:rPr lang="en-US" dirty="0"/>
              <a:t>&gt;= 300 K</a:t>
            </a:r>
          </a:p>
        </p:txBody>
      </p:sp>
      <p:sp>
        <p:nvSpPr>
          <p:cNvPr id="9" name="TextBox 8"/>
          <p:cNvSpPr txBox="1"/>
          <p:nvPr/>
        </p:nvSpPr>
        <p:spPr>
          <a:xfrm>
            <a:off x="6400800" y="4377214"/>
            <a:ext cx="4114800" cy="2308324"/>
          </a:xfrm>
          <a:prstGeom prst="rect">
            <a:avLst/>
          </a:prstGeom>
          <a:noFill/>
        </p:spPr>
        <p:txBody>
          <a:bodyPr wrap="square" rtlCol="0">
            <a:spAutoFit/>
          </a:bodyPr>
          <a:lstStyle/>
          <a:p>
            <a:r>
              <a:rPr lang="cs-CZ" dirty="0"/>
              <a:t>+   Many collisions of ions with buffer gas particles – effective thermalization</a:t>
            </a:r>
          </a:p>
          <a:p>
            <a:r>
              <a:rPr lang="cs-CZ" dirty="0"/>
              <a:t>+   The measured quantity is thermal rate coefficient</a:t>
            </a:r>
            <a:endParaRPr lang="en-US" dirty="0"/>
          </a:p>
          <a:p>
            <a:endParaRPr lang="cs-CZ" dirty="0"/>
          </a:p>
          <a:p>
            <a:pPr marL="285750" indent="-285750">
              <a:buFontTx/>
              <a:buChar char="-"/>
            </a:pPr>
            <a:r>
              <a:rPr lang="cs-CZ" dirty="0"/>
              <a:t>Complicated chemical kinetics</a:t>
            </a:r>
          </a:p>
          <a:p>
            <a:pPr marL="285750" indent="-285750">
              <a:buFontTx/>
              <a:buChar char="-"/>
            </a:pPr>
            <a:r>
              <a:rPr lang="cs-CZ" dirty="0"/>
              <a:t>Presence of third bodies can influence the recombination</a:t>
            </a:r>
            <a:endParaRPr lang="en-US" dirty="0"/>
          </a:p>
        </p:txBody>
      </p:sp>
    </p:spTree>
    <p:extLst>
      <p:ext uri="{BB962C8B-B14F-4D97-AF65-F5344CB8AC3E}">
        <p14:creationId xmlns:p14="http://schemas.microsoft.com/office/powerpoint/2010/main" val="2903328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FD6D-1D72-4D13-8FA5-5247D66AE115}"/>
              </a:ext>
            </a:extLst>
          </p:cNvPr>
          <p:cNvSpPr>
            <a:spLocks noGrp="1"/>
          </p:cNvSpPr>
          <p:nvPr>
            <p:ph type="title"/>
          </p:nvPr>
        </p:nvSpPr>
        <p:spPr/>
        <p:txBody>
          <a:bodyPr/>
          <a:lstStyle/>
          <a:p>
            <a:r>
              <a:rPr lang="cs-CZ" dirty="0"/>
              <a:t>C</a:t>
            </a:r>
            <a:r>
              <a:rPr lang="cs-CZ" baseline="30000" dirty="0"/>
              <a:t>2+</a:t>
            </a:r>
            <a:r>
              <a:rPr lang="cs-CZ" dirty="0"/>
              <a:t> + H</a:t>
            </a:r>
            <a:r>
              <a:rPr lang="cs-CZ" baseline="-25000" dirty="0"/>
              <a:t>2</a:t>
            </a:r>
            <a:r>
              <a:rPr lang="cs-CZ" dirty="0"/>
              <a:t> </a:t>
            </a:r>
            <a:endParaRPr lang="en-GB" dirty="0"/>
          </a:p>
        </p:txBody>
      </p:sp>
      <p:pic>
        <p:nvPicPr>
          <p:cNvPr id="6" name="Picture 5">
            <a:extLst>
              <a:ext uri="{FF2B5EF4-FFF2-40B4-BE49-F238E27FC236}">
                <a16:creationId xmlns:a16="http://schemas.microsoft.com/office/drawing/2014/main" id="{C8621933-D448-4B2A-A929-D07B9A529B77}"/>
              </a:ext>
            </a:extLst>
          </p:cNvPr>
          <p:cNvPicPr>
            <a:picLocks noChangeAspect="1"/>
          </p:cNvPicPr>
          <p:nvPr/>
        </p:nvPicPr>
        <p:blipFill>
          <a:blip r:embed="rId2"/>
          <a:stretch>
            <a:fillRect/>
          </a:stretch>
        </p:blipFill>
        <p:spPr>
          <a:xfrm>
            <a:off x="304008" y="6370861"/>
            <a:ext cx="2653048" cy="212501"/>
          </a:xfrm>
          <a:prstGeom prst="rect">
            <a:avLst/>
          </a:prstGeom>
        </p:spPr>
      </p:pic>
      <p:pic>
        <p:nvPicPr>
          <p:cNvPr id="8" name="Picture 7">
            <a:extLst>
              <a:ext uri="{FF2B5EF4-FFF2-40B4-BE49-F238E27FC236}">
                <a16:creationId xmlns:a16="http://schemas.microsoft.com/office/drawing/2014/main" id="{F283C6DF-1AFE-401C-B003-E39002682D50}"/>
              </a:ext>
            </a:extLst>
          </p:cNvPr>
          <p:cNvPicPr>
            <a:picLocks noChangeAspect="1"/>
          </p:cNvPicPr>
          <p:nvPr/>
        </p:nvPicPr>
        <p:blipFill>
          <a:blip r:embed="rId3"/>
          <a:stretch>
            <a:fillRect/>
          </a:stretch>
        </p:blipFill>
        <p:spPr>
          <a:xfrm>
            <a:off x="609600" y="1511424"/>
            <a:ext cx="3981634" cy="1225118"/>
          </a:xfrm>
          <a:prstGeom prst="rect">
            <a:avLst/>
          </a:prstGeom>
        </p:spPr>
      </p:pic>
      <p:pic>
        <p:nvPicPr>
          <p:cNvPr id="10" name="Picture 9">
            <a:extLst>
              <a:ext uri="{FF2B5EF4-FFF2-40B4-BE49-F238E27FC236}">
                <a16:creationId xmlns:a16="http://schemas.microsoft.com/office/drawing/2014/main" id="{92C1EC94-A6CC-4FB9-A45E-F07C32843EB5}"/>
              </a:ext>
            </a:extLst>
          </p:cNvPr>
          <p:cNvPicPr>
            <a:picLocks noChangeAspect="1"/>
          </p:cNvPicPr>
          <p:nvPr/>
        </p:nvPicPr>
        <p:blipFill>
          <a:blip r:embed="rId4"/>
          <a:stretch>
            <a:fillRect/>
          </a:stretch>
        </p:blipFill>
        <p:spPr>
          <a:xfrm>
            <a:off x="609600" y="2736542"/>
            <a:ext cx="3193961" cy="3322749"/>
          </a:xfrm>
          <a:prstGeom prst="rect">
            <a:avLst/>
          </a:prstGeom>
        </p:spPr>
      </p:pic>
      <p:pic>
        <p:nvPicPr>
          <p:cNvPr id="12" name="Picture 11">
            <a:extLst>
              <a:ext uri="{FF2B5EF4-FFF2-40B4-BE49-F238E27FC236}">
                <a16:creationId xmlns:a16="http://schemas.microsoft.com/office/drawing/2014/main" id="{197A39AD-E442-4D0D-993D-0F67A59FA6F0}"/>
              </a:ext>
            </a:extLst>
          </p:cNvPr>
          <p:cNvPicPr>
            <a:picLocks noChangeAspect="1"/>
          </p:cNvPicPr>
          <p:nvPr/>
        </p:nvPicPr>
        <p:blipFill>
          <a:blip r:embed="rId5"/>
          <a:stretch>
            <a:fillRect/>
          </a:stretch>
        </p:blipFill>
        <p:spPr>
          <a:xfrm>
            <a:off x="4591234" y="1967404"/>
            <a:ext cx="3219718" cy="3651161"/>
          </a:xfrm>
          <a:prstGeom prst="rect">
            <a:avLst/>
          </a:prstGeom>
        </p:spPr>
      </p:pic>
      <p:pic>
        <p:nvPicPr>
          <p:cNvPr id="14" name="Picture 13">
            <a:extLst>
              <a:ext uri="{FF2B5EF4-FFF2-40B4-BE49-F238E27FC236}">
                <a16:creationId xmlns:a16="http://schemas.microsoft.com/office/drawing/2014/main" id="{18AA97E1-4BC8-4303-93F5-1B4E98166F19}"/>
              </a:ext>
            </a:extLst>
          </p:cNvPr>
          <p:cNvPicPr>
            <a:picLocks noChangeAspect="1"/>
          </p:cNvPicPr>
          <p:nvPr/>
        </p:nvPicPr>
        <p:blipFill>
          <a:blip r:embed="rId6"/>
          <a:stretch>
            <a:fillRect/>
          </a:stretch>
        </p:blipFill>
        <p:spPr>
          <a:xfrm>
            <a:off x="7972150" y="1268227"/>
            <a:ext cx="3610250" cy="4570120"/>
          </a:xfrm>
          <a:prstGeom prst="rect">
            <a:avLst/>
          </a:prstGeom>
        </p:spPr>
      </p:pic>
    </p:spTree>
    <p:extLst>
      <p:ext uri="{BB962C8B-B14F-4D97-AF65-F5344CB8AC3E}">
        <p14:creationId xmlns:p14="http://schemas.microsoft.com/office/powerpoint/2010/main" val="397599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ED8B-4DF2-49CC-A927-FD20FDB88DDE}"/>
              </a:ext>
            </a:extLst>
          </p:cNvPr>
          <p:cNvSpPr>
            <a:spLocks noGrp="1"/>
          </p:cNvSpPr>
          <p:nvPr>
            <p:ph type="title"/>
          </p:nvPr>
        </p:nvSpPr>
        <p:spPr/>
        <p:txBody>
          <a:bodyPr/>
          <a:lstStyle/>
          <a:p>
            <a:r>
              <a:rPr lang="cs-CZ" dirty="0"/>
              <a:t>Ion </a:t>
            </a:r>
            <a:r>
              <a:rPr lang="cs-CZ" dirty="0" err="1"/>
              <a:t>storage</a:t>
            </a:r>
            <a:r>
              <a:rPr lang="cs-CZ" dirty="0"/>
              <a:t> ring</a:t>
            </a:r>
            <a:endParaRPr lang="en-GB" dirty="0"/>
          </a:p>
        </p:txBody>
      </p:sp>
      <p:pic>
        <p:nvPicPr>
          <p:cNvPr id="7" name="Picture 6">
            <a:extLst>
              <a:ext uri="{FF2B5EF4-FFF2-40B4-BE49-F238E27FC236}">
                <a16:creationId xmlns:a16="http://schemas.microsoft.com/office/drawing/2014/main" id="{666A396A-0FBC-4801-9BA9-98A4EE8E0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10" y="1690688"/>
            <a:ext cx="4711192" cy="3050496"/>
          </a:xfrm>
          <a:prstGeom prst="rect">
            <a:avLst/>
          </a:prstGeom>
        </p:spPr>
      </p:pic>
      <p:sp>
        <p:nvSpPr>
          <p:cNvPr id="8" name="TextBox 7">
            <a:extLst>
              <a:ext uri="{FF2B5EF4-FFF2-40B4-BE49-F238E27FC236}">
                <a16:creationId xmlns:a16="http://schemas.microsoft.com/office/drawing/2014/main" id="{87B39751-4D2A-4D8A-8534-919DD56BA304}"/>
              </a:ext>
            </a:extLst>
          </p:cNvPr>
          <p:cNvSpPr txBox="1"/>
          <p:nvPr/>
        </p:nvSpPr>
        <p:spPr>
          <a:xfrm>
            <a:off x="597710" y="5078027"/>
            <a:ext cx="5430228" cy="1477328"/>
          </a:xfrm>
          <a:prstGeom prst="rect">
            <a:avLst/>
          </a:prstGeom>
          <a:noFill/>
        </p:spPr>
        <p:txBody>
          <a:bodyPr wrap="square" rtlCol="0">
            <a:spAutoFit/>
          </a:bodyPr>
          <a:lstStyle/>
          <a:p>
            <a:r>
              <a:rPr lang="en-GB" dirty="0"/>
              <a:t>Figure 1: Design model of the CSR showing the electrostatic ion optical elements (enlarged in circuits), the injection line, the electron cooler (straight section at the right side) and the reaction microscope (straight section at the left side) </a:t>
            </a:r>
          </a:p>
        </p:txBody>
      </p:sp>
      <p:pic>
        <p:nvPicPr>
          <p:cNvPr id="10" name="Picture 9">
            <a:extLst>
              <a:ext uri="{FF2B5EF4-FFF2-40B4-BE49-F238E27FC236}">
                <a16:creationId xmlns:a16="http://schemas.microsoft.com/office/drawing/2014/main" id="{612514F0-881C-4F44-9DD4-DF4282177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121" y="879999"/>
            <a:ext cx="3901440" cy="3429000"/>
          </a:xfrm>
          <a:prstGeom prst="rect">
            <a:avLst/>
          </a:prstGeom>
        </p:spPr>
      </p:pic>
      <p:sp>
        <p:nvSpPr>
          <p:cNvPr id="12" name="TextBox 11">
            <a:extLst>
              <a:ext uri="{FF2B5EF4-FFF2-40B4-BE49-F238E27FC236}">
                <a16:creationId xmlns:a16="http://schemas.microsoft.com/office/drawing/2014/main" id="{B34F2B23-AE48-488B-A79A-3ADD5DF5A377}"/>
              </a:ext>
            </a:extLst>
          </p:cNvPr>
          <p:cNvSpPr txBox="1"/>
          <p:nvPr/>
        </p:nvSpPr>
        <p:spPr>
          <a:xfrm>
            <a:off x="6027938" y="4695153"/>
            <a:ext cx="6094520" cy="2031325"/>
          </a:xfrm>
          <a:prstGeom prst="rect">
            <a:avLst/>
          </a:prstGeom>
          <a:noFill/>
        </p:spPr>
        <p:txBody>
          <a:bodyPr wrap="square">
            <a:spAutoFit/>
          </a:bodyPr>
          <a:lstStyle/>
          <a:p>
            <a:r>
              <a:rPr lang="en-GB" dirty="0"/>
              <a:t>(A) Scheme of the CSR ring structure with the injected and stored </a:t>
            </a:r>
            <a:r>
              <a:rPr lang="en-GB" dirty="0" err="1"/>
              <a:t>HeH</a:t>
            </a:r>
            <a:r>
              <a:rPr lang="en-GB" baseline="30000" dirty="0"/>
              <a:t>+</a:t>
            </a:r>
            <a:r>
              <a:rPr lang="en-GB" dirty="0"/>
              <a:t> ion beam (red), merged electron beam (blue), reaction products (green), and particle detector. (B) Reaction scheme and position-sensitive detection of coincident fragments. (C) Equilibrium rotational state populations of </a:t>
            </a:r>
            <a:r>
              <a:rPr lang="en-GB" dirty="0" err="1"/>
              <a:t>HeH</a:t>
            </a:r>
            <a:r>
              <a:rPr lang="en-GB" dirty="0"/>
              <a:t>+ for previous studies (300 K) and the estimated radiation field in the CSR.</a:t>
            </a:r>
          </a:p>
        </p:txBody>
      </p:sp>
    </p:spTree>
    <p:extLst>
      <p:ext uri="{BB962C8B-B14F-4D97-AF65-F5344CB8AC3E}">
        <p14:creationId xmlns:p14="http://schemas.microsoft.com/office/powerpoint/2010/main" val="416015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F91D-40BD-4ED4-89DC-617A7F81A722}"/>
              </a:ext>
            </a:extLst>
          </p:cNvPr>
          <p:cNvSpPr>
            <a:spLocks noGrp="1"/>
          </p:cNvSpPr>
          <p:nvPr>
            <p:ph type="title"/>
          </p:nvPr>
        </p:nvSpPr>
        <p:spPr/>
        <p:txBody>
          <a:bodyPr/>
          <a:lstStyle/>
          <a:p>
            <a:r>
              <a:rPr lang="cs-CZ" dirty="0"/>
              <a:t>Rekombinace iontů ve specifickém kvantovém stavu</a:t>
            </a:r>
            <a:endParaRPr lang="en-GB" dirty="0"/>
          </a:p>
        </p:txBody>
      </p:sp>
      <p:pic>
        <p:nvPicPr>
          <p:cNvPr id="5" name="Picture 4">
            <a:extLst>
              <a:ext uri="{FF2B5EF4-FFF2-40B4-BE49-F238E27FC236}">
                <a16:creationId xmlns:a16="http://schemas.microsoft.com/office/drawing/2014/main" id="{CFB5709B-C983-4421-8DCB-08F6B75E7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623" y="1628544"/>
            <a:ext cx="3486746" cy="4629704"/>
          </a:xfrm>
          <a:prstGeom prst="rect">
            <a:avLst/>
          </a:prstGeom>
        </p:spPr>
      </p:pic>
      <p:pic>
        <p:nvPicPr>
          <p:cNvPr id="7" name="Picture 6">
            <a:extLst>
              <a:ext uri="{FF2B5EF4-FFF2-40B4-BE49-F238E27FC236}">
                <a16:creationId xmlns:a16="http://schemas.microsoft.com/office/drawing/2014/main" id="{B58A54C6-4C6F-4C35-B9C7-A6614E6C8D4B}"/>
              </a:ext>
            </a:extLst>
          </p:cNvPr>
          <p:cNvPicPr>
            <a:picLocks noChangeAspect="1"/>
          </p:cNvPicPr>
          <p:nvPr/>
        </p:nvPicPr>
        <p:blipFill>
          <a:blip r:embed="rId3"/>
          <a:stretch>
            <a:fillRect/>
          </a:stretch>
        </p:blipFill>
        <p:spPr>
          <a:xfrm>
            <a:off x="5562563" y="1101245"/>
            <a:ext cx="5179418" cy="1654858"/>
          </a:xfrm>
          <a:prstGeom prst="rect">
            <a:avLst/>
          </a:prstGeom>
        </p:spPr>
      </p:pic>
      <p:pic>
        <p:nvPicPr>
          <p:cNvPr id="9" name="Picture 8">
            <a:extLst>
              <a:ext uri="{FF2B5EF4-FFF2-40B4-BE49-F238E27FC236}">
                <a16:creationId xmlns:a16="http://schemas.microsoft.com/office/drawing/2014/main" id="{6C566BAE-7206-4D0A-83A5-9F92261EB81F}"/>
              </a:ext>
            </a:extLst>
          </p:cNvPr>
          <p:cNvPicPr>
            <a:picLocks noChangeAspect="1"/>
          </p:cNvPicPr>
          <p:nvPr/>
        </p:nvPicPr>
        <p:blipFill>
          <a:blip r:embed="rId4"/>
          <a:stretch>
            <a:fillRect/>
          </a:stretch>
        </p:blipFill>
        <p:spPr>
          <a:xfrm>
            <a:off x="5912140" y="2858107"/>
            <a:ext cx="4480264" cy="3634768"/>
          </a:xfrm>
          <a:prstGeom prst="rect">
            <a:avLst/>
          </a:prstGeom>
        </p:spPr>
      </p:pic>
    </p:spTree>
    <p:extLst>
      <p:ext uri="{BB962C8B-B14F-4D97-AF65-F5344CB8AC3E}">
        <p14:creationId xmlns:p14="http://schemas.microsoft.com/office/powerpoint/2010/main" val="244776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cs-CZ" altLang="en-US" sz="4000" dirty="0"/>
              <a:t>Rekombination of</a:t>
            </a:r>
            <a:r>
              <a:rPr lang="en-US" altLang="en-US" sz="4000" dirty="0"/>
              <a:t> H</a:t>
            </a:r>
            <a:r>
              <a:rPr lang="en-US" altLang="en-US" sz="4000" baseline="-25000" dirty="0"/>
              <a:t>3</a:t>
            </a:r>
            <a:r>
              <a:rPr lang="en-US" altLang="en-US" sz="4000" baseline="30000" dirty="0"/>
              <a:t>+</a:t>
            </a:r>
            <a:r>
              <a:rPr lang="cs-CZ" altLang="en-US" sz="4000" dirty="0"/>
              <a:t> ions with electrons</a:t>
            </a:r>
            <a:endParaRPr lang="en-US" altLang="en-US" sz="4000" dirty="0"/>
          </a:p>
        </p:txBody>
      </p:sp>
      <p:sp>
        <p:nvSpPr>
          <p:cNvPr id="819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8196" name="Object 4"/>
          <p:cNvGraphicFramePr>
            <a:graphicFrameLocks noChangeAspect="1"/>
          </p:cNvGraphicFramePr>
          <p:nvPr/>
        </p:nvGraphicFramePr>
        <p:xfrm>
          <a:off x="2668589" y="3365500"/>
          <a:ext cx="6435725" cy="585788"/>
        </p:xfrm>
        <a:graphic>
          <a:graphicData uri="http://schemas.openxmlformats.org/presentationml/2006/ole">
            <mc:AlternateContent xmlns:mc="http://schemas.openxmlformats.org/markup-compatibility/2006">
              <mc:Choice xmlns:v="urn:schemas-microsoft-com:vml" Requires="v">
                <p:oleObj name="Equation" r:id="rId2" imgW="2654300" imgH="241300" progId="Equation.3">
                  <p:embed/>
                </p:oleObj>
              </mc:Choice>
              <mc:Fallback>
                <p:oleObj name="Equation" r:id="rId2" imgW="2654300" imgH="241300" progId="Equation.3">
                  <p:embed/>
                  <p:pic>
                    <p:nvPicPr>
                      <p:cNvPr id="819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589" y="3365500"/>
                        <a:ext cx="6435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7" name="Object 5"/>
          <p:cNvGraphicFramePr>
            <a:graphicFrameLocks noChangeAspect="1"/>
          </p:cNvGraphicFramePr>
          <p:nvPr/>
        </p:nvGraphicFramePr>
        <p:xfrm>
          <a:off x="2743201" y="1676401"/>
          <a:ext cx="5688013" cy="581025"/>
        </p:xfrm>
        <a:graphic>
          <a:graphicData uri="http://schemas.openxmlformats.org/presentationml/2006/ole">
            <mc:AlternateContent xmlns:mc="http://schemas.openxmlformats.org/markup-compatibility/2006">
              <mc:Choice xmlns:v="urn:schemas-microsoft-com:vml" Requires="v">
                <p:oleObj name="Equation" r:id="rId4" imgW="2362200" imgH="241300" progId="Equation.3">
                  <p:embed/>
                </p:oleObj>
              </mc:Choice>
              <mc:Fallback>
                <p:oleObj name="Equation" r:id="rId4" imgW="2362200" imgH="241300" progId="Equation.3">
                  <p:embed/>
                  <p:pic>
                    <p:nvPicPr>
                      <p:cNvPr id="8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1" y="1676401"/>
                        <a:ext cx="56880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8" name="TextBox 6"/>
          <p:cNvSpPr txBox="1">
            <a:spLocks noChangeArrowheads="1"/>
          </p:cNvSpPr>
          <p:nvPr/>
        </p:nvSpPr>
        <p:spPr bwMode="auto">
          <a:xfrm>
            <a:off x="2438400" y="1295400"/>
            <a:ext cx="640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Neutral assisted ternary recombination:</a:t>
            </a:r>
            <a:endParaRPr lang="en-US" altLang="en-US" sz="1800"/>
          </a:p>
        </p:txBody>
      </p:sp>
      <p:sp>
        <p:nvSpPr>
          <p:cNvPr id="8199" name="TextBox 7"/>
          <p:cNvSpPr txBox="1">
            <a:spLocks noChangeArrowheads="1"/>
          </p:cNvSpPr>
          <p:nvPr/>
        </p:nvSpPr>
        <p:spPr bwMode="auto">
          <a:xfrm>
            <a:off x="2438400" y="2971800"/>
            <a:ext cx="640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Electron assisted ternary recombination:</a:t>
            </a:r>
            <a:endParaRPr lang="en-US" altLang="en-US" sz="1800"/>
          </a:p>
        </p:txBody>
      </p:sp>
      <p:sp>
        <p:nvSpPr>
          <p:cNvPr id="8200" name="TextBox 8"/>
          <p:cNvSpPr txBox="1">
            <a:spLocks noChangeArrowheads="1"/>
          </p:cNvSpPr>
          <p:nvPr/>
        </p:nvSpPr>
        <p:spPr bwMode="auto">
          <a:xfrm>
            <a:off x="2438400" y="3833813"/>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dirty="0"/>
              <a:t>Formation of H</a:t>
            </a:r>
            <a:r>
              <a:rPr lang="cs-CZ" altLang="en-US" sz="1800" baseline="-25000" dirty="0"/>
              <a:t>5</a:t>
            </a:r>
            <a:r>
              <a:rPr lang="en-US" altLang="en-US" sz="1800" baseline="30000" dirty="0"/>
              <a:t>+</a:t>
            </a:r>
            <a:r>
              <a:rPr lang="cs-CZ" altLang="en-US" sz="1800" dirty="0"/>
              <a:t> and its subsequent recombination with electrons:</a:t>
            </a:r>
            <a:endParaRPr lang="en-US" altLang="en-US" sz="1800" dirty="0"/>
          </a:p>
        </p:txBody>
      </p:sp>
      <p:graphicFrame>
        <p:nvGraphicFramePr>
          <p:cNvPr id="8201" name="Object 9"/>
          <p:cNvGraphicFramePr>
            <a:graphicFrameLocks noChangeAspect="1"/>
          </p:cNvGraphicFramePr>
          <p:nvPr/>
        </p:nvGraphicFramePr>
        <p:xfrm>
          <a:off x="3636963" y="4138614"/>
          <a:ext cx="4373562" cy="585787"/>
        </p:xfrm>
        <a:graphic>
          <a:graphicData uri="http://schemas.openxmlformats.org/presentationml/2006/ole">
            <mc:AlternateContent xmlns:mc="http://schemas.openxmlformats.org/markup-compatibility/2006">
              <mc:Choice xmlns:v="urn:schemas-microsoft-com:vml" Requires="v">
                <p:oleObj name="Equation" r:id="rId6" imgW="1803400" imgH="241300" progId="Equation.3">
                  <p:embed/>
                </p:oleObj>
              </mc:Choice>
              <mc:Fallback>
                <p:oleObj name="Equation" r:id="rId6" imgW="1803400" imgH="241300" progId="Equation.3">
                  <p:embed/>
                  <p:pic>
                    <p:nvPicPr>
                      <p:cNvPr id="820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6963" y="4138614"/>
                        <a:ext cx="437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2" name="Object 10"/>
          <p:cNvGraphicFramePr>
            <a:graphicFrameLocks noChangeAspect="1"/>
          </p:cNvGraphicFramePr>
          <p:nvPr/>
        </p:nvGraphicFramePr>
        <p:xfrm>
          <a:off x="3427414" y="4672014"/>
          <a:ext cx="4835525" cy="585787"/>
        </p:xfrm>
        <a:graphic>
          <a:graphicData uri="http://schemas.openxmlformats.org/presentationml/2006/ole">
            <mc:AlternateContent xmlns:mc="http://schemas.openxmlformats.org/markup-compatibility/2006">
              <mc:Choice xmlns:v="urn:schemas-microsoft-com:vml" Requires="v">
                <p:oleObj name="Equation" r:id="rId8" imgW="1993900" imgH="241300" progId="Equation.3">
                  <p:embed/>
                </p:oleObj>
              </mc:Choice>
              <mc:Fallback>
                <p:oleObj name="Equation" r:id="rId8" imgW="1993900" imgH="241300" progId="Equation.3">
                  <p:embed/>
                  <p:pic>
                    <p:nvPicPr>
                      <p:cNvPr id="820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7414" y="4672014"/>
                        <a:ext cx="4835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3" name="Object 11"/>
          <p:cNvGraphicFramePr>
            <a:graphicFrameLocks noChangeAspect="1"/>
          </p:cNvGraphicFramePr>
          <p:nvPr/>
        </p:nvGraphicFramePr>
        <p:xfrm>
          <a:off x="2209800" y="5410200"/>
          <a:ext cx="7696200" cy="889000"/>
        </p:xfrm>
        <a:graphic>
          <a:graphicData uri="http://schemas.openxmlformats.org/presentationml/2006/ole">
            <mc:AlternateContent xmlns:mc="http://schemas.openxmlformats.org/markup-compatibility/2006">
              <mc:Choice xmlns:v="urn:schemas-microsoft-com:vml" Requires="v">
                <p:oleObj name="Equation" r:id="rId10" imgW="3759120" imgH="431640" progId="Equation.3">
                  <p:embed/>
                </p:oleObj>
              </mc:Choice>
              <mc:Fallback>
                <p:oleObj name="Equation" r:id="rId10" imgW="3759120" imgH="431640" progId="Equation.3">
                  <p:embed/>
                  <p:pic>
                    <p:nvPicPr>
                      <p:cNvPr id="820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5410200"/>
                        <a:ext cx="7696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4" name="Object 1"/>
          <p:cNvGraphicFramePr>
            <a:graphicFrameLocks noChangeAspect="1"/>
          </p:cNvGraphicFramePr>
          <p:nvPr/>
        </p:nvGraphicFramePr>
        <p:xfrm>
          <a:off x="2728914" y="2390776"/>
          <a:ext cx="5718175" cy="581025"/>
        </p:xfrm>
        <a:graphic>
          <a:graphicData uri="http://schemas.openxmlformats.org/presentationml/2006/ole">
            <mc:AlternateContent xmlns:mc="http://schemas.openxmlformats.org/markup-compatibility/2006">
              <mc:Choice xmlns:v="urn:schemas-microsoft-com:vml" Requires="v">
                <p:oleObj name="Equation" r:id="rId12" imgW="2374560" imgH="241200" progId="Equation.3">
                  <p:embed/>
                </p:oleObj>
              </mc:Choice>
              <mc:Fallback>
                <p:oleObj name="Equation" r:id="rId12" imgW="2374560" imgH="241200" progId="Equation.3">
                  <p:embed/>
                  <p:pic>
                    <p:nvPicPr>
                      <p:cNvPr id="8204"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28914" y="2390776"/>
                        <a:ext cx="5718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Left Brace 2"/>
          <p:cNvSpPr/>
          <p:nvPr/>
        </p:nvSpPr>
        <p:spPr>
          <a:xfrm>
            <a:off x="5593976" y="2590800"/>
            <a:ext cx="425824" cy="5277644"/>
          </a:xfrm>
          <a:prstGeom prst="lef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06" name="TextBox 3"/>
          <p:cNvSpPr txBox="1">
            <a:spLocks noChangeArrowheads="1"/>
          </p:cNvSpPr>
          <p:nvPr/>
        </p:nvSpPr>
        <p:spPr bwMode="auto">
          <a:xfrm>
            <a:off x="2057400" y="6324600"/>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en-US" dirty="0"/>
              <a:t>Glosík J., Dohnal P. et al., Plasma Sources Sci. Technol. 24(6), 065017, 2015</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655B8F9-2662-4A53-9F55-26C75A07ADB8}"/>
              </a:ext>
            </a:extLst>
          </p:cNvPr>
          <p:cNvSpPr>
            <a:spLocks noGrp="1" noChangeArrowheads="1"/>
          </p:cNvSpPr>
          <p:nvPr>
            <p:ph type="title"/>
          </p:nvPr>
        </p:nvSpPr>
        <p:spPr>
          <a:xfrm>
            <a:off x="1828800" y="152400"/>
            <a:ext cx="7772400" cy="1143000"/>
          </a:xfrm>
        </p:spPr>
        <p:txBody>
          <a:bodyPr/>
          <a:lstStyle/>
          <a:p>
            <a:pPr eaLnBrk="1" hangingPunct="1"/>
            <a:r>
              <a:rPr lang="cs-CZ" altLang="en-US"/>
              <a:t>Aparatura SA-CRDS</a:t>
            </a:r>
            <a:endParaRPr lang="en-US" altLang="en-US"/>
          </a:p>
        </p:txBody>
      </p:sp>
      <p:sp>
        <p:nvSpPr>
          <p:cNvPr id="4099" name="Rectangle 3">
            <a:extLst>
              <a:ext uri="{FF2B5EF4-FFF2-40B4-BE49-F238E27FC236}">
                <a16:creationId xmlns:a16="http://schemas.microsoft.com/office/drawing/2014/main" id="{682EA934-6E21-40B8-AA89-9E86E72E7863}"/>
              </a:ext>
            </a:extLst>
          </p:cNvPr>
          <p:cNvSpPr>
            <a:spLocks noGrp="1" noChangeArrowheads="1"/>
          </p:cNvSpPr>
          <p:nvPr>
            <p:ph type="body" sz="half" idx="1"/>
          </p:nvPr>
        </p:nvSpPr>
        <p:spPr>
          <a:xfrm>
            <a:off x="1981200" y="1295401"/>
            <a:ext cx="8153400" cy="4525963"/>
          </a:xfrm>
        </p:spPr>
        <p:txBody>
          <a:bodyPr/>
          <a:lstStyle/>
          <a:p>
            <a:pPr eaLnBrk="1" hangingPunct="1"/>
            <a:r>
              <a:rPr lang="en-US" altLang="en-US"/>
              <a:t>CRDS – Cavity Ring Down Spectroscopy</a:t>
            </a:r>
            <a:endParaRPr lang="cs-CZ" altLang="en-US"/>
          </a:p>
          <a:p>
            <a:pPr eaLnBrk="1" hangingPunct="1"/>
            <a:r>
              <a:rPr lang="cs-CZ" altLang="en-US"/>
              <a:t>SA – Stationary Afterglow</a:t>
            </a:r>
            <a:endParaRPr lang="en-US" altLang="en-US"/>
          </a:p>
          <a:p>
            <a:pPr lvl="1" eaLnBrk="1" hangingPunct="1">
              <a:buFontTx/>
              <a:buNone/>
            </a:pPr>
            <a:endParaRPr lang="en-US" altLang="en-US"/>
          </a:p>
          <a:p>
            <a:pPr lvl="1" eaLnBrk="1" hangingPunct="1"/>
            <a:endParaRPr lang="en-US" altLang="en-US"/>
          </a:p>
        </p:txBody>
      </p:sp>
      <p:sp>
        <p:nvSpPr>
          <p:cNvPr id="4100" name="Line 6">
            <a:extLst>
              <a:ext uri="{FF2B5EF4-FFF2-40B4-BE49-F238E27FC236}">
                <a16:creationId xmlns:a16="http://schemas.microsoft.com/office/drawing/2014/main" id="{C69A4B52-8A6D-4DB0-A790-F433FC4C80B6}"/>
              </a:ext>
            </a:extLst>
          </p:cNvPr>
          <p:cNvSpPr>
            <a:spLocks noChangeShapeType="1"/>
          </p:cNvSpPr>
          <p:nvPr/>
        </p:nvSpPr>
        <p:spPr bwMode="auto">
          <a:xfrm flipV="1">
            <a:off x="2819400" y="3962400"/>
            <a:ext cx="685800" cy="1752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1" name="Text Box 8">
            <a:extLst>
              <a:ext uri="{FF2B5EF4-FFF2-40B4-BE49-F238E27FC236}">
                <a16:creationId xmlns:a16="http://schemas.microsoft.com/office/drawing/2014/main" id="{BCE30F6E-0414-4646-942D-CCB161297257}"/>
              </a:ext>
            </a:extLst>
          </p:cNvPr>
          <p:cNvSpPr txBox="1">
            <a:spLocks noChangeArrowheads="1"/>
          </p:cNvSpPr>
          <p:nvPr/>
        </p:nvSpPr>
        <p:spPr bwMode="auto">
          <a:xfrm>
            <a:off x="1676400" y="5715001"/>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a:t>Vysoce odrazivé zrcadlo</a:t>
            </a:r>
            <a:endParaRPr lang="en-US" altLang="en-US" sz="1800"/>
          </a:p>
        </p:txBody>
      </p:sp>
      <p:sp>
        <p:nvSpPr>
          <p:cNvPr id="4102" name="Rectangle 9">
            <a:extLst>
              <a:ext uri="{FF2B5EF4-FFF2-40B4-BE49-F238E27FC236}">
                <a16:creationId xmlns:a16="http://schemas.microsoft.com/office/drawing/2014/main" id="{865880E4-E4D8-491D-880B-1420A67A32FF}"/>
              </a:ext>
            </a:extLst>
          </p:cNvPr>
          <p:cNvSpPr>
            <a:spLocks noChangeArrowheads="1"/>
          </p:cNvSpPr>
          <p:nvPr/>
        </p:nvSpPr>
        <p:spPr bwMode="auto">
          <a:xfrm>
            <a:off x="4876800" y="4953000"/>
            <a:ext cx="5486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r>
              <a:rPr lang="cs-CZ" altLang="en-US" sz="2000"/>
              <a:t>Průměr výbojové trubice</a:t>
            </a:r>
            <a:r>
              <a:rPr lang="en-US" altLang="en-US" sz="2000"/>
              <a:t> – 1.5 cm</a:t>
            </a:r>
          </a:p>
          <a:p>
            <a:pPr lvl="1" eaLnBrk="1" hangingPunct="1"/>
            <a:r>
              <a:rPr lang="en-US" altLang="en-US" sz="2000"/>
              <a:t>He buffer gas flow ~ </a:t>
            </a:r>
            <a:r>
              <a:rPr lang="cs-CZ" altLang="en-US" sz="2000"/>
              <a:t>400 </a:t>
            </a:r>
            <a:r>
              <a:rPr lang="en-US" altLang="en-US" sz="2000"/>
              <a:t>– 1</a:t>
            </a:r>
            <a:r>
              <a:rPr lang="cs-CZ" altLang="en-US" sz="2000"/>
              <a:t>6</a:t>
            </a:r>
            <a:r>
              <a:rPr lang="en-US" altLang="en-US" sz="2000"/>
              <a:t>00 sccm </a:t>
            </a:r>
          </a:p>
          <a:p>
            <a:pPr lvl="1" eaLnBrk="1" hangingPunct="1"/>
            <a:r>
              <a:rPr lang="cs-CZ" altLang="en-US" sz="2000"/>
              <a:t>Tlak</a:t>
            </a:r>
            <a:r>
              <a:rPr lang="en-US" altLang="en-US" sz="2000"/>
              <a:t> ~ 200 – 1500 Pa</a:t>
            </a:r>
          </a:p>
          <a:p>
            <a:pPr lvl="1" eaLnBrk="1" hangingPunct="1"/>
            <a:r>
              <a:rPr lang="en-US" altLang="en-US" sz="2000"/>
              <a:t>T</a:t>
            </a:r>
            <a:r>
              <a:rPr lang="cs-CZ" altLang="en-US" sz="2000"/>
              <a:t>eplotní rozsah</a:t>
            </a:r>
            <a:r>
              <a:rPr lang="en-US" altLang="en-US" sz="2000"/>
              <a:t> ~ 77 – 300 K</a:t>
            </a:r>
          </a:p>
          <a:p>
            <a:pPr lvl="1" eaLnBrk="1" hangingPunct="1">
              <a:buFontTx/>
              <a:buNone/>
            </a:pPr>
            <a:endParaRPr lang="en-US" altLang="en-US" sz="2400"/>
          </a:p>
          <a:p>
            <a:pPr lvl="1" eaLnBrk="1" hangingPunct="1"/>
            <a:endParaRPr lang="en-US" altLang="en-US" sz="2400"/>
          </a:p>
        </p:txBody>
      </p:sp>
      <p:sp>
        <p:nvSpPr>
          <p:cNvPr id="4103" name="Rectangle 12">
            <a:extLst>
              <a:ext uri="{FF2B5EF4-FFF2-40B4-BE49-F238E27FC236}">
                <a16:creationId xmlns:a16="http://schemas.microsoft.com/office/drawing/2014/main" id="{26853D01-808E-4FE2-A6DA-59BF1EF85BD3}"/>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4" name="Rectangle 14">
            <a:extLst>
              <a:ext uri="{FF2B5EF4-FFF2-40B4-BE49-F238E27FC236}">
                <a16:creationId xmlns:a16="http://schemas.microsoft.com/office/drawing/2014/main" id="{AB6A7B2D-EFCD-4455-888C-6C47416106C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4105" name="Object 13">
            <a:extLst>
              <a:ext uri="{FF2B5EF4-FFF2-40B4-BE49-F238E27FC236}">
                <a16:creationId xmlns:a16="http://schemas.microsoft.com/office/drawing/2014/main" id="{52D9286F-154E-47A9-A29E-4218668C195A}"/>
              </a:ext>
            </a:extLst>
          </p:cNvPr>
          <p:cNvGraphicFramePr>
            <a:graphicFrameLocks noChangeAspect="1"/>
          </p:cNvGraphicFramePr>
          <p:nvPr/>
        </p:nvGraphicFramePr>
        <p:xfrm>
          <a:off x="2514600" y="2422526"/>
          <a:ext cx="7315200" cy="2505075"/>
        </p:xfrm>
        <a:graphic>
          <a:graphicData uri="http://schemas.openxmlformats.org/presentationml/2006/ole">
            <mc:AlternateContent xmlns:mc="http://schemas.openxmlformats.org/markup-compatibility/2006">
              <mc:Choice xmlns:v="urn:schemas-microsoft-com:vml" Requires="v">
                <p:oleObj r:id="rId2" imgW="4216576" imgH="1452282" progId="Visio.Drawing.6">
                  <p:embed/>
                </p:oleObj>
              </mc:Choice>
              <mc:Fallback>
                <p:oleObj r:id="rId2" imgW="4216576" imgH="1452282" progId="Visio.Drawing.6">
                  <p:embed/>
                  <p:pic>
                    <p:nvPicPr>
                      <p:cNvPr id="4105" name="Object 13">
                        <a:extLst>
                          <a:ext uri="{FF2B5EF4-FFF2-40B4-BE49-F238E27FC236}">
                            <a16:creationId xmlns:a16="http://schemas.microsoft.com/office/drawing/2014/main" id="{52D9286F-154E-47A9-A29E-4218668C1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422526"/>
                        <a:ext cx="73152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CD26543-97F5-4F3F-AF96-08BED706A03E}"/>
              </a:ext>
            </a:extLst>
          </p:cNvPr>
          <p:cNvSpPr>
            <a:spLocks noGrp="1"/>
          </p:cNvSpPr>
          <p:nvPr>
            <p:ph type="title"/>
          </p:nvPr>
        </p:nvSpPr>
        <p:spPr/>
        <p:txBody>
          <a:bodyPr/>
          <a:lstStyle/>
          <a:p>
            <a:r>
              <a:rPr lang="cs-CZ" altLang="en-US"/>
              <a:t>Cavity ringdown spectroscopy</a:t>
            </a:r>
            <a:endParaRPr lang="en-US" altLang="en-US"/>
          </a:p>
        </p:txBody>
      </p:sp>
      <p:sp>
        <p:nvSpPr>
          <p:cNvPr id="11267" name="TextBox 1">
            <a:extLst>
              <a:ext uri="{FF2B5EF4-FFF2-40B4-BE49-F238E27FC236}">
                <a16:creationId xmlns:a16="http://schemas.microsoft.com/office/drawing/2014/main" id="{1D0A4239-A8AE-4E15-A812-FAC98E188C5C}"/>
              </a:ext>
            </a:extLst>
          </p:cNvPr>
          <p:cNvSpPr txBox="1">
            <a:spLocks noChangeArrowheads="1"/>
          </p:cNvSpPr>
          <p:nvPr/>
        </p:nvSpPr>
        <p:spPr bwMode="auto">
          <a:xfrm>
            <a:off x="1981200" y="12954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en-US" sz="1800"/>
              <a:t>Původní použití pro měření odrazivosti zrcadel (viz Herbelin et al. 1980).</a:t>
            </a:r>
          </a:p>
          <a:p>
            <a:pPr eaLnBrk="1" hangingPunct="1">
              <a:spcBef>
                <a:spcPct val="0"/>
              </a:spcBef>
              <a:buFontTx/>
              <a:buNone/>
            </a:pPr>
            <a:endParaRPr lang="cs-CZ" altLang="en-US" sz="1800"/>
          </a:p>
          <a:p>
            <a:pPr eaLnBrk="1" hangingPunct="1">
              <a:spcBef>
                <a:spcPct val="0"/>
              </a:spcBef>
              <a:buFontTx/>
              <a:buNone/>
            </a:pPr>
            <a:r>
              <a:rPr lang="cs-CZ" altLang="en-US" sz="1800"/>
              <a:t>Později pozorováno, že ring-down time závisí na absorpci mezi zrcadly (viz O‘Keefe et al. 1988)</a:t>
            </a:r>
            <a:endParaRPr lang="en-US" altLang="en-US" sz="1800"/>
          </a:p>
        </p:txBody>
      </p:sp>
      <p:sp>
        <p:nvSpPr>
          <p:cNvPr id="11268" name="TextBox 2">
            <a:extLst>
              <a:ext uri="{FF2B5EF4-FFF2-40B4-BE49-F238E27FC236}">
                <a16:creationId xmlns:a16="http://schemas.microsoft.com/office/drawing/2014/main" id="{8C98966C-B3A0-445F-B5C7-1A7F37F7D11D}"/>
              </a:ext>
            </a:extLst>
          </p:cNvPr>
          <p:cNvSpPr txBox="1">
            <a:spLocks noChangeArrowheads="1"/>
          </p:cNvSpPr>
          <p:nvPr/>
        </p:nvSpPr>
        <p:spPr bwMode="auto">
          <a:xfrm>
            <a:off x="1676400" y="5867401"/>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en-US" sz="1800"/>
              <a:t>Herbelin et al., Appl. Opt. 19, 144, 1980.</a:t>
            </a:r>
          </a:p>
          <a:p>
            <a:pPr eaLnBrk="1" hangingPunct="1">
              <a:spcBef>
                <a:spcPct val="0"/>
              </a:spcBef>
              <a:buFontTx/>
              <a:buNone/>
            </a:pPr>
            <a:r>
              <a:rPr lang="cs-CZ" altLang="en-US" sz="1800"/>
              <a:t>O‘Keefe et al., Rev. Sci. Instrum. 59, 2544, 1988.</a:t>
            </a:r>
            <a:endParaRPr lang="en-US" altLang="en-US" sz="1800"/>
          </a:p>
        </p:txBody>
      </p:sp>
      <p:pic>
        <p:nvPicPr>
          <p:cNvPr id="11269" name="Picture 3">
            <a:extLst>
              <a:ext uri="{FF2B5EF4-FFF2-40B4-BE49-F238E27FC236}">
                <a16:creationId xmlns:a16="http://schemas.microsoft.com/office/drawing/2014/main" id="{18A1A578-F8A9-4E91-A45D-9526826162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4900" y="2454276"/>
            <a:ext cx="36576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a:extLst>
              <a:ext uri="{FF2B5EF4-FFF2-40B4-BE49-F238E27FC236}">
                <a16:creationId xmlns:a16="http://schemas.microsoft.com/office/drawing/2014/main" id="{8F61BC5E-C6E9-4854-BBF6-AA2FD52C9D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2590800"/>
            <a:ext cx="3429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BCB56EEF-9A1D-43D5-9AC7-DC4CF407EF35}"/>
              </a:ext>
            </a:extLst>
          </p:cNvPr>
          <p:cNvCxnSpPr/>
          <p:nvPr/>
        </p:nvCxnSpPr>
        <p:spPr>
          <a:xfrm flipV="1">
            <a:off x="2895600" y="3886200"/>
            <a:ext cx="533400" cy="6746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2" name="TextBox 8">
            <a:extLst>
              <a:ext uri="{FF2B5EF4-FFF2-40B4-BE49-F238E27FC236}">
                <a16:creationId xmlns:a16="http://schemas.microsoft.com/office/drawing/2014/main" id="{8385EED6-5E3E-4DA9-9C8F-B3584F9E0830}"/>
              </a:ext>
            </a:extLst>
          </p:cNvPr>
          <p:cNvSpPr txBox="1">
            <a:spLocks noChangeArrowheads="1"/>
          </p:cNvSpPr>
          <p:nvPr/>
        </p:nvSpPr>
        <p:spPr bwMode="auto">
          <a:xfrm>
            <a:off x="1981200" y="4560889"/>
            <a:ext cx="3619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en-US" sz="1800"/>
              <a:t>Vysoce odrazivá zrcadla firmy Layertec (průměr 6.3 mm, odrazivost R = 99.99 </a:t>
            </a:r>
            <a:r>
              <a:rPr lang="en-US" altLang="en-US" sz="180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397A725-8A12-45E7-BEB8-482D7643335B}"/>
              </a:ext>
            </a:extLst>
          </p:cNvPr>
          <p:cNvSpPr>
            <a:spLocks noGrp="1"/>
          </p:cNvSpPr>
          <p:nvPr>
            <p:ph type="title"/>
          </p:nvPr>
        </p:nvSpPr>
        <p:spPr/>
        <p:txBody>
          <a:bodyPr/>
          <a:lstStyle/>
          <a:p>
            <a:r>
              <a:rPr lang="cs-CZ" altLang="en-US"/>
              <a:t>SA-CRDS</a:t>
            </a:r>
            <a:endParaRPr lang="en-US" altLang="en-US"/>
          </a:p>
        </p:txBody>
      </p:sp>
      <p:sp>
        <p:nvSpPr>
          <p:cNvPr id="5123" name="Rectangle 2">
            <a:extLst>
              <a:ext uri="{FF2B5EF4-FFF2-40B4-BE49-F238E27FC236}">
                <a16:creationId xmlns:a16="http://schemas.microsoft.com/office/drawing/2014/main" id="{1C60CED3-9047-4B7C-98C9-98CA3E7A16C7}"/>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124" name="Object 4">
            <a:extLst>
              <a:ext uri="{FF2B5EF4-FFF2-40B4-BE49-F238E27FC236}">
                <a16:creationId xmlns:a16="http://schemas.microsoft.com/office/drawing/2014/main" id="{09C712CF-C21F-4AFB-AD60-DFB788FFA730}"/>
              </a:ext>
            </a:extLst>
          </p:cNvPr>
          <p:cNvGraphicFramePr>
            <a:graphicFrameLocks noChangeAspect="1"/>
          </p:cNvGraphicFramePr>
          <p:nvPr/>
        </p:nvGraphicFramePr>
        <p:xfrm>
          <a:off x="1808163" y="990601"/>
          <a:ext cx="4087812" cy="5192713"/>
        </p:xfrm>
        <a:graphic>
          <a:graphicData uri="http://schemas.openxmlformats.org/presentationml/2006/ole">
            <mc:AlternateContent xmlns:mc="http://schemas.openxmlformats.org/markup-compatibility/2006">
              <mc:Choice xmlns:v="urn:schemas-microsoft-com:vml" Requires="v">
                <p:oleObj name="Graph" r:id="rId2" imgW="2702966" imgH="3422294" progId="Origin50.Graph">
                  <p:embed/>
                </p:oleObj>
              </mc:Choice>
              <mc:Fallback>
                <p:oleObj name="Graph" r:id="rId2" imgW="2702966" imgH="3422294" progId="Origin50.Graph">
                  <p:embed/>
                  <p:pic>
                    <p:nvPicPr>
                      <p:cNvPr id="5124" name="Object 4">
                        <a:extLst>
                          <a:ext uri="{FF2B5EF4-FFF2-40B4-BE49-F238E27FC236}">
                            <a16:creationId xmlns:a16="http://schemas.microsoft.com/office/drawing/2014/main" id="{09C712CF-C21F-4AFB-AD60-DFB788FFA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990601"/>
                        <a:ext cx="4087812"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Box 5">
            <a:extLst>
              <a:ext uri="{FF2B5EF4-FFF2-40B4-BE49-F238E27FC236}">
                <a16:creationId xmlns:a16="http://schemas.microsoft.com/office/drawing/2014/main" id="{6A734193-9EF2-44BA-B44C-D403324AD806}"/>
              </a:ext>
            </a:extLst>
          </p:cNvPr>
          <p:cNvSpPr txBox="1">
            <a:spLocks noChangeArrowheads="1"/>
          </p:cNvSpPr>
          <p:nvPr/>
        </p:nvSpPr>
        <p:spPr bwMode="auto">
          <a:xfrm>
            <a:off x="5791200" y="1371601"/>
            <a:ext cx="441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cs-CZ" altLang="en-US" sz="1800"/>
              <a:t>Měří se časový vývoj koncentrace iontů (jednotlivých kvantových stavů)</a:t>
            </a:r>
          </a:p>
          <a:p>
            <a:pPr eaLnBrk="1" hangingPunct="1">
              <a:spcBef>
                <a:spcPct val="0"/>
              </a:spcBef>
              <a:buFontTx/>
              <a:buChar char="-"/>
            </a:pPr>
            <a:endParaRPr lang="cs-CZ" altLang="en-US" sz="1800"/>
          </a:p>
          <a:p>
            <a:pPr eaLnBrk="1" hangingPunct="1">
              <a:spcBef>
                <a:spcPct val="0"/>
              </a:spcBef>
              <a:buFontTx/>
              <a:buChar char="-"/>
            </a:pPr>
            <a:r>
              <a:rPr lang="cs-CZ" altLang="en-US" sz="1800"/>
              <a:t>Kinetická teplota iontů určena z Dopplerova rozšíření absorpčíních čar</a:t>
            </a:r>
          </a:p>
          <a:p>
            <a:pPr eaLnBrk="1" hangingPunct="1">
              <a:spcBef>
                <a:spcPct val="0"/>
              </a:spcBef>
              <a:buFontTx/>
              <a:buChar char="-"/>
            </a:pPr>
            <a:endParaRPr lang="cs-CZ" altLang="en-US" sz="1800"/>
          </a:p>
          <a:p>
            <a:pPr eaLnBrk="1" hangingPunct="1">
              <a:spcBef>
                <a:spcPct val="0"/>
              </a:spcBef>
              <a:buFontTx/>
              <a:buChar char="-"/>
            </a:pPr>
            <a:r>
              <a:rPr lang="cs-CZ" altLang="en-US" sz="1800"/>
              <a:t>Rotační teplota určena z relativní populace jednotlivých stavů </a:t>
            </a:r>
            <a:endParaRPr lang="en-US" altLang="en-US" sz="1800"/>
          </a:p>
        </p:txBody>
      </p:sp>
      <p:sp>
        <p:nvSpPr>
          <p:cNvPr id="5126" name="Rectangle 5">
            <a:extLst>
              <a:ext uri="{FF2B5EF4-FFF2-40B4-BE49-F238E27FC236}">
                <a16:creationId xmlns:a16="http://schemas.microsoft.com/office/drawing/2014/main" id="{E54C62B9-6F31-42E1-9A94-77080E0541B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127" name="Object 7">
            <a:extLst>
              <a:ext uri="{FF2B5EF4-FFF2-40B4-BE49-F238E27FC236}">
                <a16:creationId xmlns:a16="http://schemas.microsoft.com/office/drawing/2014/main" id="{489CCA5A-2E7C-4A80-99B3-9B6241F2D429}"/>
              </a:ext>
            </a:extLst>
          </p:cNvPr>
          <p:cNvGraphicFramePr>
            <a:graphicFrameLocks noChangeAspect="1"/>
          </p:cNvGraphicFramePr>
          <p:nvPr/>
        </p:nvGraphicFramePr>
        <p:xfrm>
          <a:off x="6908800" y="3897314"/>
          <a:ext cx="2387600" cy="750887"/>
        </p:xfrm>
        <a:graphic>
          <a:graphicData uri="http://schemas.openxmlformats.org/presentationml/2006/ole">
            <mc:AlternateContent xmlns:mc="http://schemas.openxmlformats.org/markup-compatibility/2006">
              <mc:Choice xmlns:v="urn:schemas-microsoft-com:vml" Requires="v">
                <p:oleObj name="Equation" r:id="rId4" imgW="1358310" imgH="431613" progId="Equation.3">
                  <p:embed/>
                </p:oleObj>
              </mc:Choice>
              <mc:Fallback>
                <p:oleObj name="Equation" r:id="rId4" imgW="1358310" imgH="431613" progId="Equation.3">
                  <p:embed/>
                  <p:pic>
                    <p:nvPicPr>
                      <p:cNvPr id="5127" name="Object 7">
                        <a:extLst>
                          <a:ext uri="{FF2B5EF4-FFF2-40B4-BE49-F238E27FC236}">
                            <a16:creationId xmlns:a16="http://schemas.microsoft.com/office/drawing/2014/main" id="{489CCA5A-2E7C-4A80-99B3-9B6241F2D4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8800" y="3897314"/>
                        <a:ext cx="23876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Rectangle 7">
            <a:extLst>
              <a:ext uri="{FF2B5EF4-FFF2-40B4-BE49-F238E27FC236}">
                <a16:creationId xmlns:a16="http://schemas.microsoft.com/office/drawing/2014/main" id="{D37752FC-EE3D-4C24-869E-7A3C73F05FA3}"/>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129" name="Object 9">
            <a:extLst>
              <a:ext uri="{FF2B5EF4-FFF2-40B4-BE49-F238E27FC236}">
                <a16:creationId xmlns:a16="http://schemas.microsoft.com/office/drawing/2014/main" id="{8DD065F5-61CE-4A97-A299-0ABF2879EE36}"/>
              </a:ext>
            </a:extLst>
          </p:cNvPr>
          <p:cNvGraphicFramePr>
            <a:graphicFrameLocks noChangeAspect="1"/>
          </p:cNvGraphicFramePr>
          <p:nvPr/>
        </p:nvGraphicFramePr>
        <p:xfrm>
          <a:off x="5924550" y="4953001"/>
          <a:ext cx="4152900" cy="1014413"/>
        </p:xfrm>
        <a:graphic>
          <a:graphicData uri="http://schemas.openxmlformats.org/presentationml/2006/ole">
            <mc:AlternateContent xmlns:mc="http://schemas.openxmlformats.org/markup-compatibility/2006">
              <mc:Choice xmlns:v="urn:schemas-microsoft-com:vml" Requires="v">
                <p:oleObj name="Equation" r:id="rId6" imgW="2806700" imgH="685800" progId="Equation.3">
                  <p:embed/>
                </p:oleObj>
              </mc:Choice>
              <mc:Fallback>
                <p:oleObj name="Equation" r:id="rId6" imgW="2806700" imgH="685800" progId="Equation.3">
                  <p:embed/>
                  <p:pic>
                    <p:nvPicPr>
                      <p:cNvPr id="5129" name="Object 9">
                        <a:extLst>
                          <a:ext uri="{FF2B5EF4-FFF2-40B4-BE49-F238E27FC236}">
                            <a16:creationId xmlns:a16="http://schemas.microsoft.com/office/drawing/2014/main" id="{8DD065F5-61CE-4A97-A299-0ABF2879EE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4550" y="4953001"/>
                        <a:ext cx="41529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982</Words>
  <Application>Microsoft Office PowerPoint</Application>
  <PresentationFormat>Widescreen</PresentationFormat>
  <Paragraphs>101</Paragraphs>
  <Slides>30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6</vt:i4>
      </vt:variant>
      <vt:variant>
        <vt:lpstr>Slide Titles</vt:lpstr>
      </vt:variant>
      <vt:variant>
        <vt:i4>30</vt:i4>
      </vt:variant>
    </vt:vector>
  </HeadingPairs>
  <TitlesOfParts>
    <vt:vector size="41" baseType="lpstr">
      <vt:lpstr>Arial</vt:lpstr>
      <vt:lpstr>Calibri</vt:lpstr>
      <vt:lpstr>Calibri Light</vt:lpstr>
      <vt:lpstr>Verdana</vt:lpstr>
      <vt:lpstr>Office Theme</vt:lpstr>
      <vt:lpstr>Visio.Drawing.6</vt:lpstr>
      <vt:lpstr>Origin Graph</vt:lpstr>
      <vt:lpstr>Microsoft Equation 3.0</vt:lpstr>
      <vt:lpstr>Image</vt:lpstr>
      <vt:lpstr>Graph</vt:lpstr>
      <vt:lpstr>Equation</vt:lpstr>
      <vt:lpstr>Experimentální metody při studiu iont – molekulových reakcí a iont – elektronové rekombinace</vt:lpstr>
      <vt:lpstr>Time dependence of the value of recombination rate coefficient for H3+ ions with electrons</vt:lpstr>
      <vt:lpstr>Different experiments</vt:lpstr>
      <vt:lpstr>Ion storage ring</vt:lpstr>
      <vt:lpstr>Rekombinace iontů ve specifickém kvantovém stavu</vt:lpstr>
      <vt:lpstr>Rekombination of H3+ ions with electrons</vt:lpstr>
      <vt:lpstr>Aparatura SA-CRDS</vt:lpstr>
      <vt:lpstr>Cavity ringdown spectroscopy</vt:lpstr>
      <vt:lpstr>SA-CRDS</vt:lpstr>
      <vt:lpstr>Cryo-SA-CRDS</vt:lpstr>
      <vt:lpstr>Cryo-SA-CRDS</vt:lpstr>
      <vt:lpstr>Cryo-SA-CRDS</vt:lpstr>
      <vt:lpstr>H3+ (again)</vt:lpstr>
      <vt:lpstr>Cryo-SA-CRDS</vt:lpstr>
      <vt:lpstr>Rekombinace iontů H3+ ve specifickém kvantovém stavu</vt:lpstr>
      <vt:lpstr>PowerPoint Presentation</vt:lpstr>
      <vt:lpstr>Studovaný iont není v plazmatu dominantní</vt:lpstr>
      <vt:lpstr>Proudící dohasínající plazma</vt:lpstr>
      <vt:lpstr>Proudící dohasínající plazma</vt:lpstr>
      <vt:lpstr>FALP, SIFT, SIFDT</vt:lpstr>
      <vt:lpstr>FALP, SIFT, SIFDT</vt:lpstr>
      <vt:lpstr>Cryo-FALP II</vt:lpstr>
      <vt:lpstr>Cryo-FALP II</vt:lpstr>
      <vt:lpstr>Rekombinace Ar+ s elektrony, závislost na ne</vt:lpstr>
      <vt:lpstr>Rekombinace Ar+ s elektrony, závislost na tlaku He</vt:lpstr>
      <vt:lpstr>Kalibrace Langmuirovy sondy</vt:lpstr>
      <vt:lpstr>22 rf pole ion trap</vt:lpstr>
      <vt:lpstr>22 rf pole ion trap</vt:lpstr>
      <vt:lpstr>O- + D2</vt:lpstr>
      <vt:lpstr>C2+ + H2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Experimentální metody při studiu iont – molekulových reakcí a iont – elektronové rekombinace</dc:title>
  <dc:creator>Petr Dohnal</dc:creator>
  <cp:lastModifiedBy>Petr Dohnal</cp:lastModifiedBy>
  <cp:revision>15</cp:revision>
  <dcterms:created xsi:type="dcterms:W3CDTF">2021-05-12T20:40:48Z</dcterms:created>
  <dcterms:modified xsi:type="dcterms:W3CDTF">2021-05-12T22:01:28Z</dcterms:modified>
</cp:coreProperties>
</file>