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3" r:id="rId3"/>
    <p:sldId id="257" r:id="rId4"/>
    <p:sldId id="258" r:id="rId5"/>
    <p:sldId id="261" r:id="rId6"/>
    <p:sldId id="262" r:id="rId7"/>
    <p:sldId id="266" r:id="rId8"/>
    <p:sldId id="264" r:id="rId9"/>
    <p:sldId id="265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79" d="100"/>
          <a:sy n="79" d="100"/>
        </p:scale>
        <p:origin x="108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29994-A32A-4F5B-8E9B-54772789DA2E}" type="datetimeFigureOut">
              <a:rPr lang="cs-CZ" smtClean="0"/>
              <a:t>07.05.2021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46842-8963-4672-BFAF-276D674621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1343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29994-A32A-4F5B-8E9B-54772789DA2E}" type="datetimeFigureOut">
              <a:rPr lang="cs-CZ" smtClean="0"/>
              <a:t>07.05.2021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46842-8963-4672-BFAF-276D674621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5257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29994-A32A-4F5B-8E9B-54772789DA2E}" type="datetimeFigureOut">
              <a:rPr lang="cs-CZ" smtClean="0"/>
              <a:t>07.05.2021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46842-8963-4672-BFAF-276D674621CB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04985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29994-A32A-4F5B-8E9B-54772789DA2E}" type="datetimeFigureOut">
              <a:rPr lang="cs-CZ" smtClean="0"/>
              <a:t>07.05.2021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46842-8963-4672-BFAF-276D674621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5945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29994-A32A-4F5B-8E9B-54772789DA2E}" type="datetimeFigureOut">
              <a:rPr lang="cs-CZ" smtClean="0"/>
              <a:t>07.05.2021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46842-8963-4672-BFAF-276D674621CB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145506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29994-A32A-4F5B-8E9B-54772789DA2E}" type="datetimeFigureOut">
              <a:rPr lang="cs-CZ" smtClean="0"/>
              <a:t>07.05.2021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46842-8963-4672-BFAF-276D674621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02479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29994-A32A-4F5B-8E9B-54772789DA2E}" type="datetimeFigureOut">
              <a:rPr lang="cs-CZ" smtClean="0"/>
              <a:t>07.05.2021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46842-8963-4672-BFAF-276D674621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69319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29994-A32A-4F5B-8E9B-54772789DA2E}" type="datetimeFigureOut">
              <a:rPr lang="cs-CZ" smtClean="0"/>
              <a:t>07.05.2021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46842-8963-4672-BFAF-276D674621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6560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29994-A32A-4F5B-8E9B-54772789DA2E}" type="datetimeFigureOut">
              <a:rPr lang="cs-CZ" smtClean="0"/>
              <a:t>07.05.2021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46842-8963-4672-BFAF-276D674621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6762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29994-A32A-4F5B-8E9B-54772789DA2E}" type="datetimeFigureOut">
              <a:rPr lang="cs-CZ" smtClean="0"/>
              <a:t>07.05.2021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46842-8963-4672-BFAF-276D674621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8748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29994-A32A-4F5B-8E9B-54772789DA2E}" type="datetimeFigureOut">
              <a:rPr lang="cs-CZ" smtClean="0"/>
              <a:t>07.05.2021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46842-8963-4672-BFAF-276D674621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1509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29994-A32A-4F5B-8E9B-54772789DA2E}" type="datetimeFigureOut">
              <a:rPr lang="cs-CZ" smtClean="0"/>
              <a:t>07.05.2021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46842-8963-4672-BFAF-276D674621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2061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29994-A32A-4F5B-8E9B-54772789DA2E}" type="datetimeFigureOut">
              <a:rPr lang="cs-CZ" smtClean="0"/>
              <a:t>07.05.2021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46842-8963-4672-BFAF-276D674621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7815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29994-A32A-4F5B-8E9B-54772789DA2E}" type="datetimeFigureOut">
              <a:rPr lang="cs-CZ" smtClean="0"/>
              <a:t>07.05.2021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46842-8963-4672-BFAF-276D674621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2836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29994-A32A-4F5B-8E9B-54772789DA2E}" type="datetimeFigureOut">
              <a:rPr lang="cs-CZ" smtClean="0"/>
              <a:t>07.05.2021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46842-8963-4672-BFAF-276D674621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5241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29994-A32A-4F5B-8E9B-54772789DA2E}" type="datetimeFigureOut">
              <a:rPr lang="cs-CZ" smtClean="0"/>
              <a:t>07.05.2021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46842-8963-4672-BFAF-276D674621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8648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129994-A32A-4F5B-8E9B-54772789DA2E}" type="datetimeFigureOut">
              <a:rPr lang="cs-CZ" smtClean="0"/>
              <a:t>07.05.2021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7D46842-8963-4672-BFAF-276D674621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8448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Louisiana_Purchase#/media/File:Louisiana_Purchase.png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South</a:t>
            </a:r>
            <a:r>
              <a:rPr lang="cs-CZ" dirty="0"/>
              <a:t> 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5799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3713F1-4BAD-47BD-B01A-B21658AD3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Slave </a:t>
            </a:r>
            <a:r>
              <a:rPr lang="cs-CZ" dirty="0" err="1"/>
              <a:t>insurrections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90FEAD3-CEEA-4FFA-B7B1-1FE78C9310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err="1"/>
              <a:t>About</a:t>
            </a:r>
            <a:r>
              <a:rPr lang="cs-CZ" dirty="0"/>
              <a:t> 200 </a:t>
            </a:r>
            <a:r>
              <a:rPr lang="cs-CZ" dirty="0" err="1"/>
              <a:t>insurrections</a:t>
            </a:r>
            <a:r>
              <a:rPr lang="cs-CZ" dirty="0"/>
              <a:t> </a:t>
            </a:r>
            <a:r>
              <a:rPr lang="cs-CZ" dirty="0" err="1"/>
              <a:t>between</a:t>
            </a:r>
            <a:r>
              <a:rPr lang="cs-CZ" dirty="0"/>
              <a:t> 1776 – 1860</a:t>
            </a:r>
          </a:p>
          <a:p>
            <a:endParaRPr lang="cs-CZ" dirty="0"/>
          </a:p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mightiest</a:t>
            </a:r>
            <a:r>
              <a:rPr lang="cs-CZ" dirty="0"/>
              <a:t> and </a:t>
            </a:r>
            <a:r>
              <a:rPr lang="cs-CZ" dirty="0" err="1"/>
              <a:t>bloodiest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one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Nat</a:t>
            </a:r>
            <a:r>
              <a:rPr lang="cs-CZ" dirty="0"/>
              <a:t> Turner in 1831: Virginia; 80 </a:t>
            </a:r>
            <a:r>
              <a:rPr lang="cs-CZ" dirty="0" err="1"/>
              <a:t>slaves</a:t>
            </a:r>
            <a:r>
              <a:rPr lang="cs-CZ" dirty="0"/>
              <a:t> and 60 </a:t>
            </a:r>
            <a:r>
              <a:rPr lang="cs-CZ" dirty="0" err="1"/>
              <a:t>whites</a:t>
            </a:r>
            <a:r>
              <a:rPr lang="cs-CZ" dirty="0"/>
              <a:t> </a:t>
            </a:r>
            <a:r>
              <a:rPr lang="cs-CZ" dirty="0" err="1"/>
              <a:t>killed</a:t>
            </a:r>
            <a:r>
              <a:rPr lang="cs-CZ" dirty="0"/>
              <a:t>.</a:t>
            </a:r>
          </a:p>
          <a:p>
            <a:endParaRPr lang="cs-CZ" dirty="0"/>
          </a:p>
          <a:p>
            <a:r>
              <a:rPr lang="cs-CZ" dirty="0" err="1"/>
              <a:t>Insurrections</a:t>
            </a:r>
            <a:r>
              <a:rPr lang="cs-CZ" dirty="0"/>
              <a:t> </a:t>
            </a:r>
            <a:r>
              <a:rPr lang="cs-CZ" dirty="0" err="1"/>
              <a:t>caused</a:t>
            </a:r>
            <a:r>
              <a:rPr lang="cs-CZ" dirty="0"/>
              <a:t> </a:t>
            </a:r>
            <a:r>
              <a:rPr lang="cs-CZ" dirty="0" err="1"/>
              <a:t>fear</a:t>
            </a:r>
            <a:r>
              <a:rPr lang="cs-CZ" dirty="0"/>
              <a:t>… </a:t>
            </a:r>
            <a:r>
              <a:rPr lang="cs-CZ" dirty="0" err="1"/>
              <a:t>some</a:t>
            </a:r>
            <a:r>
              <a:rPr lang="cs-CZ" dirty="0"/>
              <a:t> </a:t>
            </a:r>
            <a:r>
              <a:rPr lang="cs-CZ" dirty="0" err="1"/>
              <a:t>politicians</a:t>
            </a:r>
            <a:r>
              <a:rPr lang="cs-CZ" dirty="0"/>
              <a:t> </a:t>
            </a:r>
            <a:r>
              <a:rPr lang="cs-CZ" dirty="0" err="1"/>
              <a:t>considered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abolition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slavery</a:t>
            </a:r>
            <a:r>
              <a:rPr lang="cs-CZ" dirty="0"/>
              <a:t> (in 18-19 </a:t>
            </a:r>
            <a:r>
              <a:rPr lang="cs-CZ" dirty="0" err="1"/>
              <a:t>centuries</a:t>
            </a:r>
            <a:r>
              <a:rPr lang="cs-CZ" dirty="0"/>
              <a:t>), </a:t>
            </a:r>
            <a:r>
              <a:rPr lang="cs-CZ" dirty="0" err="1"/>
              <a:t>colonization</a:t>
            </a:r>
            <a:r>
              <a:rPr lang="cs-CZ" dirty="0"/>
              <a:t>, but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final</a:t>
            </a:r>
            <a:r>
              <a:rPr lang="cs-CZ" dirty="0"/>
              <a:t> </a:t>
            </a:r>
            <a:r>
              <a:rPr lang="cs-CZ" dirty="0" err="1"/>
              <a:t>result</a:t>
            </a:r>
            <a:r>
              <a:rPr lang="cs-CZ" dirty="0"/>
              <a:t> </a:t>
            </a:r>
            <a:r>
              <a:rPr lang="cs-CZ" dirty="0" err="1"/>
              <a:t>was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tightening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pro-</a:t>
            </a:r>
            <a:r>
              <a:rPr lang="cs-CZ" dirty="0" err="1"/>
              <a:t>slavery</a:t>
            </a:r>
            <a:r>
              <a:rPr lang="cs-CZ" dirty="0"/>
              <a:t> </a:t>
            </a:r>
            <a:r>
              <a:rPr lang="cs-CZ" dirty="0" err="1"/>
              <a:t>laws</a:t>
            </a:r>
            <a:r>
              <a:rPr lang="cs-CZ" dirty="0"/>
              <a:t>.</a:t>
            </a:r>
          </a:p>
          <a:p>
            <a:endParaRPr lang="cs-CZ" dirty="0"/>
          </a:p>
          <a:p>
            <a:r>
              <a:rPr lang="cs-CZ" dirty="0"/>
              <a:t>William </a:t>
            </a:r>
            <a:r>
              <a:rPr lang="cs-CZ" dirty="0" err="1"/>
              <a:t>Styron</a:t>
            </a:r>
            <a:r>
              <a:rPr lang="cs-CZ" dirty="0"/>
              <a:t>: </a:t>
            </a:r>
            <a:r>
              <a:rPr lang="cs-CZ" i="1" dirty="0" err="1"/>
              <a:t>The</a:t>
            </a:r>
            <a:r>
              <a:rPr lang="cs-CZ" i="1" dirty="0"/>
              <a:t> </a:t>
            </a:r>
            <a:r>
              <a:rPr lang="cs-CZ" i="1" dirty="0" err="1"/>
              <a:t>Confession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Nat</a:t>
            </a:r>
            <a:r>
              <a:rPr lang="cs-CZ" i="1" dirty="0"/>
              <a:t> Turner</a:t>
            </a:r>
            <a:r>
              <a:rPr lang="cs-CZ" dirty="0"/>
              <a:t>, 1967 (</a:t>
            </a:r>
            <a:r>
              <a:rPr lang="cs-CZ" dirty="0" err="1"/>
              <a:t>it</a:t>
            </a:r>
            <a:r>
              <a:rPr lang="cs-CZ" dirty="0"/>
              <a:t> </a:t>
            </a:r>
            <a:r>
              <a:rPr lang="cs-CZ" dirty="0" err="1"/>
              <a:t>won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Pulitzer</a:t>
            </a:r>
            <a:r>
              <a:rPr lang="cs-CZ" dirty="0"/>
              <a:t> </a:t>
            </a:r>
            <a:r>
              <a:rPr lang="cs-CZ" dirty="0" err="1"/>
              <a:t>Prize</a:t>
            </a:r>
            <a:r>
              <a:rPr lang="cs-CZ" dirty="0"/>
              <a:t>, 1968). Česky 1972, </a:t>
            </a:r>
            <a:r>
              <a:rPr lang="cs-CZ" i="1" dirty="0"/>
              <a:t>Zpověď </a:t>
            </a:r>
            <a:r>
              <a:rPr lang="cs-CZ" i="1" dirty="0" err="1"/>
              <a:t>Nata</a:t>
            </a:r>
            <a:r>
              <a:rPr lang="cs-CZ" i="1" dirty="0"/>
              <a:t> </a:t>
            </a:r>
            <a:r>
              <a:rPr lang="cs-CZ" i="1" dirty="0" err="1"/>
              <a:t>Turnera</a:t>
            </a:r>
            <a:r>
              <a:rPr lang="cs-CZ" dirty="0"/>
              <a:t>  (přel. V. Vařecha). Hot </a:t>
            </a:r>
            <a:r>
              <a:rPr lang="cs-CZ" dirty="0" err="1"/>
              <a:t>debates</a:t>
            </a:r>
            <a:r>
              <a:rPr lang="cs-CZ" dirty="0"/>
              <a:t> </a:t>
            </a:r>
            <a:r>
              <a:rPr lang="cs-CZ" dirty="0" err="1"/>
              <a:t>about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book</a:t>
            </a:r>
            <a:r>
              <a:rPr lang="cs-CZ" dirty="0"/>
              <a:t> </a:t>
            </a:r>
            <a:r>
              <a:rPr lang="cs-CZ" dirty="0" err="1"/>
              <a:t>between</a:t>
            </a:r>
            <a:r>
              <a:rPr lang="cs-CZ" dirty="0"/>
              <a:t> </a:t>
            </a:r>
            <a:r>
              <a:rPr lang="cs-CZ" dirty="0" err="1"/>
              <a:t>white</a:t>
            </a:r>
            <a:r>
              <a:rPr lang="cs-CZ" dirty="0"/>
              <a:t> and </a:t>
            </a:r>
            <a:r>
              <a:rPr lang="cs-CZ" dirty="0" err="1"/>
              <a:t>black</a:t>
            </a:r>
            <a:r>
              <a:rPr lang="cs-CZ" dirty="0"/>
              <a:t> </a:t>
            </a:r>
            <a:r>
              <a:rPr lang="cs-CZ" dirty="0" err="1"/>
              <a:t>Americans</a:t>
            </a:r>
            <a:r>
              <a:rPr lang="cs-CZ" dirty="0"/>
              <a:t> </a:t>
            </a:r>
            <a:r>
              <a:rPr lang="cs-CZ" dirty="0" err="1"/>
              <a:t>because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right</a:t>
            </a:r>
            <a:r>
              <a:rPr lang="cs-CZ" dirty="0"/>
              <a:t> to </a:t>
            </a:r>
            <a:r>
              <a:rPr lang="cs-CZ" dirty="0" err="1"/>
              <a:t>heritage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018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We</a:t>
            </a:r>
            <a:r>
              <a:rPr lang="cs-CZ" dirty="0"/>
              <a:t> </a:t>
            </a:r>
            <a:r>
              <a:rPr lang="cs-CZ" dirty="0" err="1"/>
              <a:t>have</a:t>
            </a:r>
            <a:r>
              <a:rPr lang="cs-CZ" dirty="0"/>
              <a:t> </a:t>
            </a:r>
            <a:r>
              <a:rPr lang="cs-CZ" dirty="0" err="1"/>
              <a:t>talked</a:t>
            </a:r>
            <a:r>
              <a:rPr lang="cs-CZ" dirty="0"/>
              <a:t> </a:t>
            </a:r>
            <a:r>
              <a:rPr lang="cs-CZ" dirty="0" err="1"/>
              <a:t>about</a:t>
            </a:r>
            <a:r>
              <a:rPr lang="cs-CZ" dirty="0"/>
              <a:t> </a:t>
            </a:r>
            <a:r>
              <a:rPr lang="cs-CZ" dirty="0" err="1"/>
              <a:t>abolitionism</a:t>
            </a:r>
            <a:r>
              <a:rPr lang="cs-CZ" dirty="0"/>
              <a:t> in </a:t>
            </a:r>
            <a:r>
              <a:rPr lang="cs-CZ" dirty="0" err="1"/>
              <a:t>different</a:t>
            </a:r>
            <a:r>
              <a:rPr lang="cs-CZ" dirty="0"/>
              <a:t> </a:t>
            </a:r>
            <a:r>
              <a:rPr lang="cs-CZ" dirty="0" err="1"/>
              <a:t>contexts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err="1"/>
              <a:t>Women´s</a:t>
            </a:r>
            <a:r>
              <a:rPr lang="cs-CZ" dirty="0"/>
              <a:t> </a:t>
            </a:r>
            <a:r>
              <a:rPr lang="cs-CZ" dirty="0" err="1"/>
              <a:t>domestic</a:t>
            </a:r>
            <a:r>
              <a:rPr lang="cs-CZ" dirty="0"/>
              <a:t> </a:t>
            </a:r>
            <a:r>
              <a:rPr lang="cs-CZ" dirty="0" err="1"/>
              <a:t>movement</a:t>
            </a:r>
            <a:r>
              <a:rPr lang="cs-CZ" dirty="0"/>
              <a:t>, </a:t>
            </a:r>
            <a:r>
              <a:rPr lang="cs-CZ" dirty="0" err="1"/>
              <a:t>also</a:t>
            </a:r>
            <a:r>
              <a:rPr lang="cs-CZ" dirty="0"/>
              <a:t> </a:t>
            </a:r>
            <a:r>
              <a:rPr lang="cs-CZ" dirty="0" err="1"/>
              <a:t>against</a:t>
            </a:r>
            <a:r>
              <a:rPr lang="cs-CZ" dirty="0"/>
              <a:t> </a:t>
            </a:r>
            <a:r>
              <a:rPr lang="cs-CZ" dirty="0" err="1"/>
              <a:t>slavery</a:t>
            </a:r>
            <a:r>
              <a:rPr lang="cs-CZ" dirty="0"/>
              <a:t>, in </a:t>
            </a:r>
            <a:r>
              <a:rPr lang="cs-CZ" dirty="0" err="1"/>
              <a:t>which</a:t>
            </a:r>
            <a:r>
              <a:rPr lang="cs-CZ" dirty="0"/>
              <a:t> H. B. </a:t>
            </a:r>
            <a:r>
              <a:rPr lang="cs-CZ" dirty="0" err="1"/>
              <a:t>Stowe´s</a:t>
            </a:r>
            <a:r>
              <a:rPr lang="cs-CZ" dirty="0"/>
              <a:t> </a:t>
            </a:r>
            <a:r>
              <a:rPr lang="cs-CZ" i="1" dirty="0" err="1"/>
              <a:t>Uncle</a:t>
            </a:r>
            <a:r>
              <a:rPr lang="cs-CZ" i="1" dirty="0"/>
              <a:t> </a:t>
            </a:r>
            <a:r>
              <a:rPr lang="cs-CZ" i="1" dirty="0" err="1"/>
              <a:t>Tom´s</a:t>
            </a:r>
            <a:r>
              <a:rPr lang="cs-CZ" i="1" dirty="0"/>
              <a:t> </a:t>
            </a:r>
            <a:r>
              <a:rPr lang="cs-CZ" i="1" dirty="0" err="1"/>
              <a:t>Cabin</a:t>
            </a:r>
            <a:r>
              <a:rPr lang="cs-CZ" i="1" dirty="0"/>
              <a:t> </a:t>
            </a:r>
            <a:r>
              <a:rPr lang="cs-CZ" dirty="0"/>
              <a:t>(1851) </a:t>
            </a:r>
            <a:r>
              <a:rPr lang="cs-CZ" dirty="0" err="1"/>
              <a:t>originated</a:t>
            </a:r>
            <a:r>
              <a:rPr lang="cs-CZ" dirty="0"/>
              <a:t>. (</a:t>
            </a:r>
            <a:r>
              <a:rPr lang="cs-CZ" dirty="0" err="1"/>
              <a:t>The</a:t>
            </a:r>
            <a:r>
              <a:rPr lang="cs-CZ" dirty="0"/>
              <a:t> Seneca </a:t>
            </a:r>
            <a:r>
              <a:rPr lang="cs-CZ" dirty="0" err="1"/>
              <a:t>Falls</a:t>
            </a:r>
            <a:r>
              <a:rPr lang="cs-CZ" dirty="0"/>
              <a:t> </a:t>
            </a:r>
            <a:r>
              <a:rPr lang="cs-CZ" dirty="0" err="1"/>
              <a:t>Convention</a:t>
            </a:r>
            <a:r>
              <a:rPr lang="cs-CZ" dirty="0"/>
              <a:t> and </a:t>
            </a:r>
            <a:r>
              <a:rPr lang="cs-CZ" dirty="0" err="1"/>
              <a:t>its</a:t>
            </a:r>
            <a:r>
              <a:rPr lang="cs-CZ" dirty="0"/>
              <a:t> „</a:t>
            </a:r>
            <a:r>
              <a:rPr lang="cs-CZ" dirty="0" err="1"/>
              <a:t>Declaration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Sentiments</a:t>
            </a:r>
            <a:r>
              <a:rPr lang="cs-CZ" dirty="0"/>
              <a:t>“ </a:t>
            </a:r>
            <a:r>
              <a:rPr lang="cs-CZ" dirty="0" err="1"/>
              <a:t>about</a:t>
            </a:r>
            <a:r>
              <a:rPr lang="cs-CZ" dirty="0"/>
              <a:t> </a:t>
            </a:r>
            <a:r>
              <a:rPr lang="cs-CZ" dirty="0" err="1"/>
              <a:t>women´s</a:t>
            </a:r>
            <a:r>
              <a:rPr lang="cs-CZ" dirty="0"/>
              <a:t> </a:t>
            </a:r>
            <a:r>
              <a:rPr lang="cs-CZ" dirty="0" err="1"/>
              <a:t>rights</a:t>
            </a:r>
            <a:r>
              <a:rPr lang="cs-CZ" dirty="0"/>
              <a:t>, 1848, </a:t>
            </a:r>
            <a:r>
              <a:rPr lang="cs-CZ" dirty="0" err="1"/>
              <a:t>was</a:t>
            </a:r>
            <a:r>
              <a:rPr lang="cs-CZ" dirty="0"/>
              <a:t> </a:t>
            </a:r>
            <a:r>
              <a:rPr lang="cs-CZ" dirty="0" err="1"/>
              <a:t>also</a:t>
            </a:r>
            <a:r>
              <a:rPr lang="cs-CZ" dirty="0"/>
              <a:t> </a:t>
            </a:r>
            <a:r>
              <a:rPr lang="cs-CZ" dirty="0" err="1"/>
              <a:t>influenced</a:t>
            </a:r>
            <a:r>
              <a:rPr lang="cs-CZ" dirty="0"/>
              <a:t> by </a:t>
            </a:r>
            <a:r>
              <a:rPr lang="cs-CZ" dirty="0" err="1"/>
              <a:t>women´s</a:t>
            </a:r>
            <a:r>
              <a:rPr lang="cs-CZ" dirty="0"/>
              <a:t> </a:t>
            </a:r>
            <a:r>
              <a:rPr lang="cs-CZ" dirty="0" err="1"/>
              <a:t>abolitionist</a:t>
            </a:r>
            <a:r>
              <a:rPr lang="cs-CZ" dirty="0"/>
              <a:t> </a:t>
            </a:r>
            <a:r>
              <a:rPr lang="cs-CZ" dirty="0" err="1"/>
              <a:t>thinking</a:t>
            </a:r>
            <a:r>
              <a:rPr lang="cs-CZ" dirty="0"/>
              <a:t>.)</a:t>
            </a:r>
          </a:p>
          <a:p>
            <a:r>
              <a:rPr lang="cs-CZ" dirty="0" err="1"/>
              <a:t>American</a:t>
            </a:r>
            <a:r>
              <a:rPr lang="cs-CZ" dirty="0"/>
              <a:t> Anti-</a:t>
            </a:r>
            <a:r>
              <a:rPr lang="cs-CZ" dirty="0" err="1"/>
              <a:t>slavery</a:t>
            </a:r>
            <a:r>
              <a:rPr lang="cs-CZ" dirty="0"/>
              <a:t> Society and </a:t>
            </a:r>
            <a:r>
              <a:rPr lang="cs-CZ" dirty="0" err="1"/>
              <a:t>its</a:t>
            </a:r>
            <a:r>
              <a:rPr lang="cs-CZ" dirty="0"/>
              <a:t> „</a:t>
            </a:r>
            <a:r>
              <a:rPr lang="cs-CZ" dirty="0" err="1"/>
              <a:t>Declaration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Sentiments</a:t>
            </a:r>
            <a:r>
              <a:rPr lang="cs-CZ" dirty="0"/>
              <a:t>“, 1833: a </a:t>
            </a:r>
            <a:r>
              <a:rPr lang="cs-CZ" dirty="0" err="1"/>
              <a:t>polemic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Declaration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Independence</a:t>
            </a:r>
            <a:endParaRPr lang="cs-CZ" dirty="0"/>
          </a:p>
          <a:p>
            <a:r>
              <a:rPr lang="cs-CZ" dirty="0" err="1"/>
              <a:t>Religious</a:t>
            </a:r>
            <a:r>
              <a:rPr lang="cs-CZ" dirty="0"/>
              <a:t> </a:t>
            </a:r>
            <a:r>
              <a:rPr lang="cs-CZ" dirty="0" err="1"/>
              <a:t>zealots</a:t>
            </a:r>
            <a:r>
              <a:rPr lang="cs-CZ" dirty="0"/>
              <a:t> </a:t>
            </a:r>
            <a:r>
              <a:rPr lang="cs-CZ" dirty="0" err="1"/>
              <a:t>like</a:t>
            </a:r>
            <a:r>
              <a:rPr lang="cs-CZ" dirty="0"/>
              <a:t> John Brown (1800-1859): </a:t>
            </a:r>
            <a:r>
              <a:rPr lang="cs-CZ" dirty="0" err="1"/>
              <a:t>involved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anti-</a:t>
            </a:r>
            <a:r>
              <a:rPr lang="cs-CZ" dirty="0" err="1"/>
              <a:t>slavery</a:t>
            </a:r>
            <a:r>
              <a:rPr lang="cs-CZ" dirty="0"/>
              <a:t> </a:t>
            </a:r>
            <a:r>
              <a:rPr lang="cs-CZ" dirty="0" err="1"/>
              <a:t>fights</a:t>
            </a:r>
            <a:r>
              <a:rPr lang="cs-CZ" dirty="0"/>
              <a:t> in „</a:t>
            </a:r>
            <a:r>
              <a:rPr lang="cs-CZ" dirty="0" err="1"/>
              <a:t>Bleeding</a:t>
            </a:r>
            <a:r>
              <a:rPr lang="cs-CZ" dirty="0"/>
              <a:t> Kansas“, 1854-1861; </a:t>
            </a:r>
            <a:r>
              <a:rPr lang="cs-CZ" dirty="0" err="1"/>
              <a:t>organized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uprising</a:t>
            </a:r>
            <a:r>
              <a:rPr lang="cs-CZ" dirty="0"/>
              <a:t> in </a:t>
            </a:r>
            <a:r>
              <a:rPr lang="cs-CZ" dirty="0" err="1"/>
              <a:t>Harper´s</a:t>
            </a:r>
            <a:r>
              <a:rPr lang="cs-CZ" dirty="0"/>
              <a:t> Ferry in Virginia, 1859; </a:t>
            </a:r>
            <a:r>
              <a:rPr lang="cs-CZ" dirty="0" err="1"/>
              <a:t>tried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treason</a:t>
            </a:r>
            <a:r>
              <a:rPr lang="cs-CZ" dirty="0"/>
              <a:t> and </a:t>
            </a:r>
            <a:r>
              <a:rPr lang="cs-CZ" dirty="0" err="1"/>
              <a:t>executed</a:t>
            </a:r>
            <a:r>
              <a:rPr lang="cs-CZ" dirty="0"/>
              <a:t>.</a:t>
            </a:r>
          </a:p>
          <a:p>
            <a:r>
              <a:rPr lang="cs-CZ" dirty="0"/>
              <a:t>Transcendentalism (</a:t>
            </a:r>
            <a:r>
              <a:rPr lang="cs-CZ" dirty="0" err="1"/>
              <a:t>Emerson</a:t>
            </a:r>
            <a:r>
              <a:rPr lang="cs-CZ" dirty="0"/>
              <a:t> in „</a:t>
            </a:r>
            <a:r>
              <a:rPr lang="cs-CZ" dirty="0" err="1"/>
              <a:t>Self-reliance</a:t>
            </a:r>
            <a:r>
              <a:rPr lang="cs-CZ" dirty="0"/>
              <a:t>“; Louisa May </a:t>
            </a:r>
            <a:r>
              <a:rPr lang="cs-CZ" dirty="0" err="1"/>
              <a:t>Alcott´s</a:t>
            </a:r>
            <a:r>
              <a:rPr lang="cs-CZ" dirty="0"/>
              <a:t> story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father</a:t>
            </a:r>
            <a:r>
              <a:rPr lang="cs-CZ" dirty="0"/>
              <a:t> in </a:t>
            </a:r>
            <a:r>
              <a:rPr lang="cs-CZ" i="1" dirty="0" err="1"/>
              <a:t>Little</a:t>
            </a:r>
            <a:r>
              <a:rPr lang="cs-CZ" i="1" dirty="0"/>
              <a:t> </a:t>
            </a:r>
            <a:r>
              <a:rPr lang="cs-CZ" i="1" dirty="0" err="1"/>
              <a:t>Women</a:t>
            </a:r>
            <a:r>
              <a:rPr lang="cs-CZ" i="1" dirty="0"/>
              <a:t> – </a:t>
            </a:r>
            <a:r>
              <a:rPr lang="cs-CZ" dirty="0"/>
              <a:t>he </a:t>
            </a:r>
            <a:r>
              <a:rPr lang="cs-CZ" dirty="0" err="1"/>
              <a:t>fights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Union </a:t>
            </a:r>
            <a:r>
              <a:rPr lang="cs-CZ" dirty="0" err="1"/>
              <a:t>army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Civil </a:t>
            </a:r>
            <a:r>
              <a:rPr lang="cs-CZ" dirty="0" err="1"/>
              <a:t>War</a:t>
            </a:r>
            <a:r>
              <a:rPr lang="cs-CZ" dirty="0"/>
              <a:t>; H. D. </a:t>
            </a:r>
            <a:r>
              <a:rPr lang="cs-CZ" dirty="0" err="1"/>
              <a:t>Thoreau´s</a:t>
            </a:r>
            <a:r>
              <a:rPr lang="cs-CZ" dirty="0"/>
              <a:t>  „On Civil </a:t>
            </a:r>
            <a:r>
              <a:rPr lang="cs-CZ" dirty="0" err="1"/>
              <a:t>Disobedience</a:t>
            </a:r>
            <a:r>
              <a:rPr lang="cs-CZ" dirty="0"/>
              <a:t>“ </a:t>
            </a:r>
            <a:r>
              <a:rPr lang="cs-CZ" dirty="0" err="1"/>
              <a:t>expresses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author´s</a:t>
            </a:r>
            <a:r>
              <a:rPr lang="cs-CZ" dirty="0"/>
              <a:t> </a:t>
            </a:r>
            <a:r>
              <a:rPr lang="cs-CZ" dirty="0" err="1"/>
              <a:t>resolution</a:t>
            </a:r>
            <a:r>
              <a:rPr lang="cs-CZ" dirty="0"/>
              <a:t> not to </a:t>
            </a:r>
            <a:r>
              <a:rPr lang="cs-CZ" dirty="0" err="1"/>
              <a:t>pay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poll</a:t>
            </a:r>
            <a:r>
              <a:rPr lang="cs-CZ" dirty="0"/>
              <a:t> tax </a:t>
            </a:r>
            <a:r>
              <a:rPr lang="cs-CZ" dirty="0" err="1"/>
              <a:t>because</a:t>
            </a:r>
            <a:r>
              <a:rPr lang="cs-CZ" dirty="0"/>
              <a:t> he </a:t>
            </a:r>
            <a:r>
              <a:rPr lang="cs-CZ" dirty="0" err="1"/>
              <a:t>doesn´t</a:t>
            </a:r>
            <a:r>
              <a:rPr lang="cs-CZ" dirty="0"/>
              <a:t> </a:t>
            </a:r>
            <a:r>
              <a:rPr lang="cs-CZ" dirty="0" err="1"/>
              <a:t>want</a:t>
            </a:r>
            <a:r>
              <a:rPr lang="cs-CZ" dirty="0"/>
              <a:t> to support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governmental</a:t>
            </a:r>
            <a:r>
              <a:rPr lang="cs-CZ" dirty="0"/>
              <a:t> </a:t>
            </a:r>
            <a:r>
              <a:rPr lang="cs-CZ" dirty="0" err="1"/>
              <a:t>involvement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Mexican</a:t>
            </a:r>
            <a:r>
              <a:rPr lang="cs-CZ" dirty="0"/>
              <a:t> </a:t>
            </a:r>
            <a:r>
              <a:rPr lang="cs-CZ" dirty="0" err="1"/>
              <a:t>War</a:t>
            </a:r>
            <a:r>
              <a:rPr lang="cs-CZ" dirty="0"/>
              <a:t>… </a:t>
            </a:r>
            <a:r>
              <a:rPr lang="cs-CZ" dirty="0" err="1"/>
              <a:t>Thoreau</a:t>
            </a:r>
            <a:r>
              <a:rPr lang="cs-CZ" dirty="0"/>
              <a:t> </a:t>
            </a:r>
            <a:r>
              <a:rPr lang="cs-CZ" dirty="0" err="1"/>
              <a:t>publicly</a:t>
            </a:r>
            <a:r>
              <a:rPr lang="cs-CZ" dirty="0"/>
              <a:t> </a:t>
            </a:r>
            <a:r>
              <a:rPr lang="cs-CZ" dirty="0" err="1"/>
              <a:t>defended</a:t>
            </a:r>
            <a:r>
              <a:rPr lang="cs-CZ" dirty="0"/>
              <a:t> John Brown.)</a:t>
            </a:r>
          </a:p>
        </p:txBody>
      </p:sp>
    </p:spTree>
    <p:extLst>
      <p:ext uri="{BB962C8B-B14F-4D97-AF65-F5344CB8AC3E}">
        <p14:creationId xmlns:p14="http://schemas.microsoft.com/office/powerpoint/2010/main" val="3965902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Free and </a:t>
            </a:r>
            <a:r>
              <a:rPr lang="cs-CZ" dirty="0" err="1"/>
              <a:t>slave</a:t>
            </a:r>
            <a:r>
              <a:rPr lang="cs-CZ" dirty="0"/>
              <a:t> </a:t>
            </a:r>
            <a:r>
              <a:rPr lang="cs-CZ" dirty="0" err="1"/>
              <a:t>states</a:t>
            </a:r>
            <a:r>
              <a:rPr lang="cs-CZ" dirty="0"/>
              <a:t> </a:t>
            </a:r>
            <a:r>
              <a:rPr lang="cs-CZ" dirty="0" err="1"/>
              <a:t>conflicts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course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movement</a:t>
            </a:r>
            <a:r>
              <a:rPr lang="cs-CZ" dirty="0"/>
              <a:t> to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West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1819-1820, </a:t>
            </a:r>
            <a:r>
              <a:rPr lang="cs-CZ" dirty="0" err="1"/>
              <a:t>The</a:t>
            </a:r>
            <a:r>
              <a:rPr lang="cs-CZ" dirty="0"/>
              <a:t> Missouri </a:t>
            </a:r>
            <a:r>
              <a:rPr lang="cs-CZ" dirty="0" err="1"/>
              <a:t>Compromise</a:t>
            </a:r>
            <a:r>
              <a:rPr lang="cs-CZ" dirty="0"/>
              <a:t>: </a:t>
            </a:r>
            <a:r>
              <a:rPr lang="cs-CZ" dirty="0" err="1"/>
              <a:t>slavery</a:t>
            </a:r>
            <a:r>
              <a:rPr lang="cs-CZ" dirty="0"/>
              <a:t> </a:t>
            </a:r>
            <a:r>
              <a:rPr lang="cs-CZ" dirty="0" err="1"/>
              <a:t>permitted</a:t>
            </a:r>
            <a:r>
              <a:rPr lang="cs-CZ" dirty="0"/>
              <a:t> in Missouri; </a:t>
            </a:r>
            <a:r>
              <a:rPr lang="cs-CZ" dirty="0" err="1"/>
              <a:t>prohibited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territories</a:t>
            </a:r>
            <a:r>
              <a:rPr lang="cs-CZ" dirty="0"/>
              <a:t> </a:t>
            </a:r>
            <a:r>
              <a:rPr lang="cs-CZ" dirty="0" err="1"/>
              <a:t>gained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Lousiana</a:t>
            </a:r>
            <a:r>
              <a:rPr lang="cs-CZ" dirty="0"/>
              <a:t> </a:t>
            </a:r>
            <a:r>
              <a:rPr lang="cs-CZ" dirty="0" err="1"/>
              <a:t>Purchase</a:t>
            </a:r>
            <a:r>
              <a:rPr lang="cs-CZ" dirty="0"/>
              <a:t> (1803) </a:t>
            </a:r>
            <a:r>
              <a:rPr lang="cs-CZ" dirty="0" err="1"/>
              <a:t>north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Missouri line </a:t>
            </a:r>
            <a:r>
              <a:rPr lang="cs-CZ" dirty="0">
                <a:hlinkClick r:id="rId2"/>
              </a:rPr>
              <a:t>https://en.wikipedia.org/wiki/Louisiana_Purchase#/media/File:Louisiana_Purchase.png</a:t>
            </a:r>
            <a:r>
              <a:rPr lang="cs-CZ" dirty="0"/>
              <a:t> </a:t>
            </a:r>
          </a:p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annexation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Texas: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1836, </a:t>
            </a:r>
            <a:r>
              <a:rPr lang="cs-CZ" dirty="0" err="1"/>
              <a:t>American</a:t>
            </a:r>
            <a:r>
              <a:rPr lang="cs-CZ" dirty="0"/>
              <a:t> </a:t>
            </a:r>
            <a:r>
              <a:rPr lang="cs-CZ" dirty="0" err="1"/>
              <a:t>settlers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slaves</a:t>
            </a:r>
            <a:r>
              <a:rPr lang="cs-CZ" dirty="0"/>
              <a:t> in </a:t>
            </a:r>
            <a:r>
              <a:rPr lang="cs-CZ" dirty="0" err="1"/>
              <a:t>Mexican</a:t>
            </a:r>
            <a:r>
              <a:rPr lang="cs-CZ" dirty="0"/>
              <a:t> </a:t>
            </a:r>
            <a:r>
              <a:rPr lang="cs-CZ" dirty="0" err="1"/>
              <a:t>territory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Texas </a:t>
            </a:r>
            <a:r>
              <a:rPr lang="cs-CZ" dirty="0" err="1"/>
              <a:t>proclaimed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independent Republic </a:t>
            </a:r>
            <a:r>
              <a:rPr lang="cs-CZ" dirty="0" err="1"/>
              <a:t>of</a:t>
            </a:r>
            <a:r>
              <a:rPr lang="cs-CZ" dirty="0"/>
              <a:t> Texas. It </a:t>
            </a:r>
            <a:r>
              <a:rPr lang="cs-CZ" dirty="0" err="1"/>
              <a:t>was</a:t>
            </a:r>
            <a:r>
              <a:rPr lang="cs-CZ" dirty="0"/>
              <a:t> </a:t>
            </a:r>
            <a:r>
              <a:rPr lang="cs-CZ" dirty="0" err="1"/>
              <a:t>recognized</a:t>
            </a:r>
            <a:r>
              <a:rPr lang="cs-CZ" dirty="0"/>
              <a:t> by </a:t>
            </a:r>
            <a:r>
              <a:rPr lang="cs-CZ" dirty="0" err="1"/>
              <a:t>the</a:t>
            </a:r>
            <a:r>
              <a:rPr lang="cs-CZ" dirty="0"/>
              <a:t> Andrew Jackson </a:t>
            </a:r>
            <a:r>
              <a:rPr lang="cs-CZ" dirty="0" err="1"/>
              <a:t>administration</a:t>
            </a:r>
            <a:r>
              <a:rPr lang="cs-CZ" dirty="0"/>
              <a:t>, </a:t>
            </a:r>
            <a:r>
              <a:rPr lang="cs-CZ" dirty="0" err="1"/>
              <a:t>however</a:t>
            </a:r>
            <a:r>
              <a:rPr lang="cs-CZ" dirty="0"/>
              <a:t> not by </a:t>
            </a:r>
            <a:r>
              <a:rPr lang="cs-CZ" dirty="0" err="1"/>
              <a:t>Mexico</a:t>
            </a:r>
            <a:r>
              <a:rPr lang="cs-CZ" dirty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 err="1"/>
              <a:t>The</a:t>
            </a:r>
            <a:r>
              <a:rPr lang="cs-CZ" dirty="0"/>
              <a:t> Republic </a:t>
            </a:r>
            <a:r>
              <a:rPr lang="cs-CZ" dirty="0" err="1"/>
              <a:t>of</a:t>
            </a:r>
            <a:r>
              <a:rPr lang="cs-CZ" dirty="0"/>
              <a:t> Texas </a:t>
            </a:r>
            <a:r>
              <a:rPr lang="cs-CZ" dirty="0" err="1"/>
              <a:t>wanted</a:t>
            </a:r>
            <a:r>
              <a:rPr lang="cs-CZ" dirty="0"/>
              <a:t> to enter </a:t>
            </a:r>
            <a:r>
              <a:rPr lang="cs-CZ" dirty="0" err="1"/>
              <a:t>the</a:t>
            </a:r>
            <a:r>
              <a:rPr lang="cs-CZ" dirty="0"/>
              <a:t> Union, and </a:t>
            </a:r>
            <a:r>
              <a:rPr lang="cs-CZ" dirty="0" err="1"/>
              <a:t>thus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Union </a:t>
            </a:r>
            <a:r>
              <a:rPr lang="cs-CZ" dirty="0" err="1"/>
              <a:t>annexed</a:t>
            </a:r>
            <a:r>
              <a:rPr lang="cs-CZ" dirty="0"/>
              <a:t> Texas as a </a:t>
            </a:r>
            <a:r>
              <a:rPr lang="cs-CZ" dirty="0" err="1"/>
              <a:t>slave</a:t>
            </a:r>
            <a:r>
              <a:rPr lang="cs-CZ" dirty="0"/>
              <a:t> </a:t>
            </a:r>
            <a:r>
              <a:rPr lang="cs-CZ" dirty="0" err="1"/>
              <a:t>state</a:t>
            </a:r>
            <a:r>
              <a:rPr lang="cs-CZ" dirty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 err="1"/>
              <a:t>This</a:t>
            </a:r>
            <a:r>
              <a:rPr lang="cs-CZ" dirty="0"/>
              <a:t> </a:t>
            </a:r>
            <a:r>
              <a:rPr lang="cs-CZ" dirty="0" err="1"/>
              <a:t>resulted</a:t>
            </a:r>
            <a:r>
              <a:rPr lang="cs-CZ" dirty="0"/>
              <a:t> </a:t>
            </a:r>
            <a:r>
              <a:rPr lang="cs-CZ" dirty="0" err="1"/>
              <a:t>into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armed</a:t>
            </a:r>
            <a:r>
              <a:rPr lang="cs-CZ" dirty="0"/>
              <a:t> </a:t>
            </a:r>
            <a:r>
              <a:rPr lang="cs-CZ" dirty="0" err="1"/>
              <a:t>conflict</a:t>
            </a:r>
            <a:r>
              <a:rPr lang="cs-CZ" dirty="0"/>
              <a:t> </a:t>
            </a:r>
            <a:r>
              <a:rPr lang="cs-CZ" dirty="0" err="1"/>
              <a:t>between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US and </a:t>
            </a:r>
            <a:r>
              <a:rPr lang="cs-CZ" dirty="0" err="1"/>
              <a:t>Mexico</a:t>
            </a:r>
            <a:r>
              <a:rPr lang="cs-CZ" dirty="0"/>
              <a:t>; 1846-1848; </a:t>
            </a:r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easy</a:t>
            </a:r>
            <a:r>
              <a:rPr lang="cs-CZ" dirty="0"/>
              <a:t> US </a:t>
            </a:r>
            <a:r>
              <a:rPr lang="cs-CZ" dirty="0" err="1"/>
              <a:t>victory</a:t>
            </a:r>
            <a:r>
              <a:rPr lang="cs-CZ" dirty="0"/>
              <a:t> and </a:t>
            </a:r>
            <a:r>
              <a:rPr lang="cs-CZ" dirty="0" err="1"/>
              <a:t>aquirement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new</a:t>
            </a:r>
            <a:r>
              <a:rPr lang="cs-CZ" dirty="0"/>
              <a:t> </a:t>
            </a:r>
            <a:r>
              <a:rPr lang="cs-CZ" dirty="0" err="1"/>
              <a:t>territories</a:t>
            </a:r>
            <a:r>
              <a:rPr lang="cs-CZ" dirty="0"/>
              <a:t> (</a:t>
            </a:r>
            <a:r>
              <a:rPr lang="cs-CZ" dirty="0" err="1"/>
              <a:t>including</a:t>
            </a:r>
            <a:r>
              <a:rPr lang="cs-CZ" dirty="0"/>
              <a:t> </a:t>
            </a:r>
            <a:r>
              <a:rPr lang="cs-CZ" dirty="0" err="1"/>
              <a:t>California</a:t>
            </a:r>
            <a:r>
              <a:rPr lang="cs-CZ" dirty="0"/>
              <a:t> and New </a:t>
            </a:r>
            <a:r>
              <a:rPr lang="cs-CZ" dirty="0" err="1"/>
              <a:t>Mexico</a:t>
            </a:r>
            <a:r>
              <a:rPr lang="cs-CZ" dirty="0"/>
              <a:t>.) </a:t>
            </a:r>
          </a:p>
        </p:txBody>
      </p:sp>
    </p:spTree>
    <p:extLst>
      <p:ext uri="{BB962C8B-B14F-4D97-AF65-F5344CB8AC3E}">
        <p14:creationId xmlns:p14="http://schemas.microsoft.com/office/powerpoint/2010/main" val="3975116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281AF1-630F-4BC6-9C2C-29DF57677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Compromise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1850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CAA16B1-314E-48D7-872B-9EB78D6F41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Contained</a:t>
            </a:r>
            <a:r>
              <a:rPr lang="cs-CZ" dirty="0"/>
              <a:t> </a:t>
            </a:r>
            <a:r>
              <a:rPr lang="cs-CZ" dirty="0" err="1"/>
              <a:t>several</a:t>
            </a:r>
            <a:r>
              <a:rPr lang="cs-CZ" dirty="0"/>
              <a:t> </a:t>
            </a:r>
            <a:r>
              <a:rPr lang="cs-CZ" dirty="0" err="1"/>
              <a:t>agreements</a:t>
            </a:r>
            <a:r>
              <a:rPr lang="cs-CZ" dirty="0"/>
              <a:t> </a:t>
            </a:r>
            <a:r>
              <a:rPr lang="cs-CZ" dirty="0" err="1"/>
              <a:t>between</a:t>
            </a:r>
            <a:r>
              <a:rPr lang="cs-CZ" dirty="0"/>
              <a:t> </a:t>
            </a:r>
            <a:r>
              <a:rPr lang="cs-CZ" dirty="0" err="1"/>
              <a:t>Southern</a:t>
            </a:r>
            <a:r>
              <a:rPr lang="cs-CZ" dirty="0"/>
              <a:t> and </a:t>
            </a:r>
            <a:r>
              <a:rPr lang="cs-CZ" dirty="0" err="1"/>
              <a:t>Northern</a:t>
            </a:r>
            <a:r>
              <a:rPr lang="cs-CZ" dirty="0"/>
              <a:t> </a:t>
            </a:r>
            <a:r>
              <a:rPr lang="cs-CZ" dirty="0" err="1"/>
              <a:t>politicians</a:t>
            </a:r>
            <a:endParaRPr lang="cs-CZ" dirty="0"/>
          </a:p>
          <a:p>
            <a:r>
              <a:rPr lang="cs-CZ" dirty="0"/>
              <a:t>Texas </a:t>
            </a:r>
            <a:r>
              <a:rPr lang="cs-CZ" dirty="0" err="1"/>
              <a:t>gave</a:t>
            </a:r>
            <a:r>
              <a:rPr lang="cs-CZ" dirty="0"/>
              <a:t> up </a:t>
            </a:r>
            <a:r>
              <a:rPr lang="cs-CZ" dirty="0" err="1"/>
              <a:t>its</a:t>
            </a:r>
            <a:r>
              <a:rPr lang="cs-CZ" dirty="0"/>
              <a:t> </a:t>
            </a:r>
            <a:r>
              <a:rPr lang="cs-CZ" dirty="0" err="1"/>
              <a:t>claim</a:t>
            </a:r>
            <a:r>
              <a:rPr lang="cs-CZ" dirty="0"/>
              <a:t> to New </a:t>
            </a:r>
            <a:r>
              <a:rPr lang="cs-CZ" dirty="0" err="1"/>
              <a:t>Mexico</a:t>
            </a:r>
            <a:r>
              <a:rPr lang="cs-CZ" dirty="0"/>
              <a:t> and </a:t>
            </a:r>
            <a:r>
              <a:rPr lang="cs-CZ" dirty="0" err="1"/>
              <a:t>territories</a:t>
            </a:r>
            <a:r>
              <a:rPr lang="cs-CZ" dirty="0"/>
              <a:t> </a:t>
            </a:r>
            <a:r>
              <a:rPr lang="cs-CZ" dirty="0" err="1"/>
              <a:t>north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Missouri </a:t>
            </a:r>
            <a:r>
              <a:rPr lang="cs-CZ" dirty="0" err="1"/>
              <a:t>Compromise</a:t>
            </a:r>
            <a:r>
              <a:rPr lang="cs-CZ" dirty="0"/>
              <a:t> line.</a:t>
            </a:r>
          </a:p>
          <a:p>
            <a:r>
              <a:rPr lang="cs-CZ" dirty="0"/>
              <a:t>Utah and New </a:t>
            </a:r>
            <a:r>
              <a:rPr lang="cs-CZ" dirty="0" err="1"/>
              <a:t>Mexico</a:t>
            </a:r>
            <a:r>
              <a:rPr lang="cs-CZ" dirty="0"/>
              <a:t> </a:t>
            </a:r>
            <a:r>
              <a:rPr lang="cs-CZ" dirty="0" err="1"/>
              <a:t>territories</a:t>
            </a:r>
            <a:r>
              <a:rPr lang="cs-CZ" dirty="0"/>
              <a:t> </a:t>
            </a:r>
            <a:r>
              <a:rPr lang="cs-CZ" dirty="0" err="1"/>
              <a:t>could</a:t>
            </a:r>
            <a:r>
              <a:rPr lang="cs-CZ" dirty="0"/>
              <a:t> </a:t>
            </a:r>
            <a:r>
              <a:rPr lang="cs-CZ" dirty="0" err="1"/>
              <a:t>potentially</a:t>
            </a:r>
            <a:r>
              <a:rPr lang="cs-CZ" dirty="0"/>
              <a:t> </a:t>
            </a:r>
            <a:r>
              <a:rPr lang="cs-CZ" dirty="0" err="1"/>
              <a:t>resolve</a:t>
            </a:r>
            <a:r>
              <a:rPr lang="cs-CZ" dirty="0"/>
              <a:t> (by </a:t>
            </a:r>
            <a:r>
              <a:rPr lang="cs-CZ" dirty="0" err="1"/>
              <a:t>popular</a:t>
            </a:r>
            <a:r>
              <a:rPr lang="cs-CZ" dirty="0"/>
              <a:t> </a:t>
            </a:r>
            <a:r>
              <a:rPr lang="cs-CZ" dirty="0" err="1"/>
              <a:t>vote</a:t>
            </a:r>
            <a:r>
              <a:rPr lang="cs-CZ" dirty="0"/>
              <a:t>) in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future</a:t>
            </a:r>
            <a:r>
              <a:rPr lang="cs-CZ" dirty="0"/>
              <a:t> </a:t>
            </a:r>
            <a:r>
              <a:rPr lang="cs-CZ" dirty="0" err="1"/>
              <a:t>if</a:t>
            </a:r>
            <a:r>
              <a:rPr lang="cs-CZ" dirty="0"/>
              <a:t> </a:t>
            </a:r>
            <a:r>
              <a:rPr lang="cs-CZ" dirty="0" err="1"/>
              <a:t>they</a:t>
            </a:r>
            <a:r>
              <a:rPr lang="cs-CZ" dirty="0"/>
              <a:t> </a:t>
            </a:r>
            <a:r>
              <a:rPr lang="cs-CZ" dirty="0" err="1"/>
              <a:t>became</a:t>
            </a:r>
            <a:r>
              <a:rPr lang="cs-CZ" dirty="0"/>
              <a:t> </a:t>
            </a:r>
            <a:r>
              <a:rPr lang="cs-CZ" dirty="0" err="1"/>
              <a:t>slave</a:t>
            </a:r>
            <a:r>
              <a:rPr lang="cs-CZ" dirty="0"/>
              <a:t> </a:t>
            </a:r>
            <a:r>
              <a:rPr lang="cs-CZ" dirty="0" err="1"/>
              <a:t>states</a:t>
            </a:r>
            <a:r>
              <a:rPr lang="cs-CZ" dirty="0"/>
              <a:t> </a:t>
            </a:r>
            <a:r>
              <a:rPr lang="cs-CZ" dirty="0" err="1"/>
              <a:t>or</a:t>
            </a:r>
            <a:r>
              <a:rPr lang="cs-CZ" dirty="0"/>
              <a:t> free </a:t>
            </a:r>
            <a:r>
              <a:rPr lang="cs-CZ" dirty="0" err="1"/>
              <a:t>states</a:t>
            </a:r>
            <a:endParaRPr lang="cs-CZ" dirty="0"/>
          </a:p>
          <a:p>
            <a:r>
              <a:rPr lang="cs-CZ" dirty="0" err="1"/>
              <a:t>Tightening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Fugitive</a:t>
            </a:r>
            <a:r>
              <a:rPr lang="cs-CZ" dirty="0"/>
              <a:t> Slave </a:t>
            </a:r>
            <a:r>
              <a:rPr lang="cs-CZ" dirty="0" err="1"/>
              <a:t>Act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505068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EA0ADD-7008-4B19-A61E-79C9E03B0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0763" y="420914"/>
            <a:ext cx="8596668" cy="1320800"/>
          </a:xfrm>
        </p:spPr>
        <p:txBody>
          <a:bodyPr/>
          <a:lstStyle/>
          <a:p>
            <a:r>
              <a:rPr lang="cs-CZ" dirty="0" err="1"/>
              <a:t>Secession</a:t>
            </a:r>
            <a:r>
              <a:rPr lang="cs-CZ" dirty="0"/>
              <a:t> and </a:t>
            </a:r>
            <a:r>
              <a:rPr lang="cs-CZ" dirty="0" err="1"/>
              <a:t>the</a:t>
            </a:r>
            <a:r>
              <a:rPr lang="cs-CZ" dirty="0"/>
              <a:t> Civil </a:t>
            </a:r>
            <a:r>
              <a:rPr lang="cs-CZ" dirty="0" err="1"/>
              <a:t>War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933816B-4F8F-4AA3-90ED-8CA637CA86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1860 – 1861: </a:t>
            </a:r>
            <a:r>
              <a:rPr lang="cs-CZ" dirty="0" err="1"/>
              <a:t>North</a:t>
            </a:r>
            <a:r>
              <a:rPr lang="cs-CZ" dirty="0"/>
              <a:t> Carolina, </a:t>
            </a:r>
            <a:r>
              <a:rPr lang="cs-CZ" dirty="0" err="1"/>
              <a:t>South</a:t>
            </a:r>
            <a:r>
              <a:rPr lang="cs-CZ" dirty="0"/>
              <a:t> Carolina, Georgia, Arkansas, Texas, Alabama, Tennessee, Virginia, Louisiana, Mississippi, Florida, (</a:t>
            </a:r>
            <a:r>
              <a:rPr lang="cs-CZ" dirty="0" err="1"/>
              <a:t>later</a:t>
            </a:r>
            <a:r>
              <a:rPr lang="cs-CZ" dirty="0"/>
              <a:t> Kentucky and Missouri </a:t>
            </a:r>
            <a:r>
              <a:rPr lang="cs-CZ" dirty="0" err="1"/>
              <a:t>adopted</a:t>
            </a:r>
            <a:r>
              <a:rPr lang="cs-CZ" dirty="0"/>
              <a:t>, as </a:t>
            </a:r>
            <a:r>
              <a:rPr lang="cs-CZ" dirty="0" err="1"/>
              <a:t>they</a:t>
            </a:r>
            <a:r>
              <a:rPr lang="cs-CZ" dirty="0"/>
              <a:t> had </a:t>
            </a:r>
            <a:r>
              <a:rPr lang="cs-CZ" dirty="0" err="1"/>
              <a:t>confederate</a:t>
            </a:r>
            <a:r>
              <a:rPr lang="cs-CZ" dirty="0"/>
              <a:t> </a:t>
            </a:r>
            <a:r>
              <a:rPr lang="cs-CZ" dirty="0" err="1"/>
              <a:t>shadow</a:t>
            </a:r>
            <a:r>
              <a:rPr lang="cs-CZ" dirty="0"/>
              <a:t> </a:t>
            </a:r>
            <a:r>
              <a:rPr lang="cs-CZ" dirty="0" err="1"/>
              <a:t>governments</a:t>
            </a:r>
            <a:r>
              <a:rPr lang="cs-CZ" dirty="0"/>
              <a:t>).</a:t>
            </a:r>
          </a:p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Secession</a:t>
            </a:r>
            <a:r>
              <a:rPr lang="cs-CZ" dirty="0"/>
              <a:t> </a:t>
            </a:r>
            <a:r>
              <a:rPr lang="cs-CZ" dirty="0" err="1"/>
              <a:t>started</a:t>
            </a:r>
            <a:r>
              <a:rPr lang="cs-CZ" dirty="0"/>
              <a:t> </a:t>
            </a:r>
            <a:r>
              <a:rPr lang="cs-CZ" dirty="0" err="1"/>
              <a:t>after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election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Abraham Lincoln as </a:t>
            </a:r>
            <a:r>
              <a:rPr lang="cs-CZ" dirty="0" err="1"/>
              <a:t>Republican</a:t>
            </a:r>
            <a:r>
              <a:rPr lang="cs-CZ" dirty="0"/>
              <a:t> President, 1860, on a </a:t>
            </a:r>
            <a:r>
              <a:rPr lang="cs-CZ" dirty="0" err="1"/>
              <a:t>platform</a:t>
            </a:r>
            <a:r>
              <a:rPr lang="cs-CZ" dirty="0"/>
              <a:t> </a:t>
            </a:r>
            <a:r>
              <a:rPr lang="cs-CZ" dirty="0" err="1"/>
              <a:t>which</a:t>
            </a:r>
            <a:r>
              <a:rPr lang="cs-CZ" dirty="0"/>
              <a:t> </a:t>
            </a:r>
            <a:r>
              <a:rPr lang="cs-CZ" dirty="0" err="1"/>
              <a:t>opposed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expansion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slavery</a:t>
            </a:r>
            <a:r>
              <a:rPr lang="cs-CZ" dirty="0"/>
              <a:t> to </a:t>
            </a:r>
            <a:r>
              <a:rPr lang="cs-CZ" dirty="0" err="1"/>
              <a:t>the</a:t>
            </a:r>
            <a:r>
              <a:rPr lang="cs-CZ" dirty="0"/>
              <a:t> western </a:t>
            </a:r>
            <a:r>
              <a:rPr lang="cs-CZ" dirty="0" err="1"/>
              <a:t>territories</a:t>
            </a:r>
            <a:r>
              <a:rPr lang="cs-CZ" dirty="0"/>
              <a:t>.</a:t>
            </a:r>
          </a:p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Confederate</a:t>
            </a:r>
            <a:r>
              <a:rPr lang="cs-CZ" dirty="0"/>
              <a:t> </a:t>
            </a:r>
            <a:r>
              <a:rPr lang="cs-CZ" dirty="0" err="1"/>
              <a:t>States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America </a:t>
            </a:r>
            <a:r>
              <a:rPr lang="cs-CZ" dirty="0" err="1"/>
              <a:t>were</a:t>
            </a:r>
            <a:r>
              <a:rPr lang="cs-CZ" dirty="0"/>
              <a:t> </a:t>
            </a:r>
            <a:r>
              <a:rPr lang="cs-CZ" dirty="0" err="1"/>
              <a:t>establisehd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its</a:t>
            </a:r>
            <a:r>
              <a:rPr lang="cs-CZ" dirty="0"/>
              <a:t> </a:t>
            </a:r>
            <a:r>
              <a:rPr lang="cs-CZ" dirty="0" err="1"/>
              <a:t>own</a:t>
            </a:r>
            <a:r>
              <a:rPr lang="cs-CZ" dirty="0"/>
              <a:t> </a:t>
            </a:r>
            <a:r>
              <a:rPr lang="cs-CZ" dirty="0" err="1"/>
              <a:t>government</a:t>
            </a:r>
            <a:r>
              <a:rPr lang="cs-CZ" dirty="0"/>
              <a:t>, President </a:t>
            </a:r>
            <a:r>
              <a:rPr lang="cs-CZ" dirty="0" err="1"/>
              <a:t>Jefferson</a:t>
            </a:r>
            <a:r>
              <a:rPr lang="cs-CZ" dirty="0"/>
              <a:t> </a:t>
            </a:r>
            <a:r>
              <a:rPr lang="cs-CZ" dirty="0" err="1"/>
              <a:t>Davies</a:t>
            </a:r>
            <a:r>
              <a:rPr lang="cs-CZ" dirty="0"/>
              <a:t> in 1861.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capital</a:t>
            </a:r>
            <a:r>
              <a:rPr lang="cs-CZ" dirty="0"/>
              <a:t> </a:t>
            </a:r>
            <a:r>
              <a:rPr lang="cs-CZ" dirty="0" err="1"/>
              <a:t>was</a:t>
            </a:r>
            <a:r>
              <a:rPr lang="cs-CZ" dirty="0"/>
              <a:t> </a:t>
            </a:r>
            <a:r>
              <a:rPr lang="cs-CZ" dirty="0" err="1"/>
              <a:t>Richmond</a:t>
            </a:r>
            <a:r>
              <a:rPr lang="cs-CZ" dirty="0"/>
              <a:t>, Virginia.</a:t>
            </a:r>
          </a:p>
          <a:p>
            <a:r>
              <a:rPr lang="cs-CZ" dirty="0" err="1"/>
              <a:t>The</a:t>
            </a:r>
            <a:r>
              <a:rPr lang="cs-CZ" dirty="0"/>
              <a:t> Civil </a:t>
            </a:r>
            <a:r>
              <a:rPr lang="cs-CZ" dirty="0" err="1"/>
              <a:t>War</a:t>
            </a:r>
            <a:r>
              <a:rPr lang="cs-CZ" dirty="0"/>
              <a:t>: 1861 (</a:t>
            </a:r>
            <a:r>
              <a:rPr lang="cs-CZ" dirty="0" err="1"/>
              <a:t>after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Confederate</a:t>
            </a:r>
            <a:r>
              <a:rPr lang="cs-CZ" dirty="0"/>
              <a:t> </a:t>
            </a:r>
            <a:r>
              <a:rPr lang="cs-CZ" dirty="0" err="1"/>
              <a:t>attack</a:t>
            </a:r>
            <a:r>
              <a:rPr lang="cs-CZ" dirty="0"/>
              <a:t> </a:t>
            </a:r>
            <a:r>
              <a:rPr lang="cs-CZ" dirty="0" err="1"/>
              <a:t>at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Union </a:t>
            </a:r>
            <a:r>
              <a:rPr lang="cs-CZ" dirty="0" err="1"/>
              <a:t>fort</a:t>
            </a:r>
            <a:r>
              <a:rPr lang="cs-CZ" dirty="0"/>
              <a:t>, </a:t>
            </a:r>
            <a:r>
              <a:rPr lang="cs-CZ" dirty="0" err="1"/>
              <a:t>Fort</a:t>
            </a:r>
            <a:r>
              <a:rPr lang="cs-CZ" dirty="0"/>
              <a:t> </a:t>
            </a:r>
            <a:r>
              <a:rPr lang="cs-CZ" dirty="0" err="1"/>
              <a:t>Sumter</a:t>
            </a:r>
            <a:r>
              <a:rPr lang="cs-CZ" dirty="0"/>
              <a:t>, N.C) – 1865</a:t>
            </a:r>
          </a:p>
          <a:p>
            <a:r>
              <a:rPr lang="cs-CZ" dirty="0" err="1"/>
              <a:t>Generals</a:t>
            </a:r>
            <a:r>
              <a:rPr lang="cs-CZ" dirty="0"/>
              <a:t> Robert E. </a:t>
            </a:r>
            <a:r>
              <a:rPr lang="cs-CZ" dirty="0" err="1"/>
              <a:t>Lee</a:t>
            </a:r>
            <a:r>
              <a:rPr lang="cs-CZ" dirty="0"/>
              <a:t> X </a:t>
            </a:r>
            <a:r>
              <a:rPr lang="cs-CZ" dirty="0" err="1"/>
              <a:t>Ulysses</a:t>
            </a:r>
            <a:r>
              <a:rPr lang="cs-CZ" dirty="0"/>
              <a:t> S. Grant (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final</a:t>
            </a:r>
            <a:r>
              <a:rPr lang="cs-CZ" dirty="0"/>
              <a:t> </a:t>
            </a:r>
            <a:r>
              <a:rPr lang="cs-CZ" dirty="0" err="1"/>
              <a:t>victory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latter</a:t>
            </a:r>
            <a:r>
              <a:rPr lang="cs-CZ" dirty="0"/>
              <a:t> </a:t>
            </a:r>
            <a:r>
              <a:rPr lang="cs-CZ" dirty="0" err="1"/>
              <a:t>at</a:t>
            </a:r>
            <a:r>
              <a:rPr lang="cs-CZ" dirty="0"/>
              <a:t> </a:t>
            </a:r>
            <a:r>
              <a:rPr lang="cs-CZ" dirty="0" err="1"/>
              <a:t>Appommatox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46731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05A551-10E4-43E8-8783-1557A1769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Literary</a:t>
            </a:r>
            <a:r>
              <a:rPr lang="cs-CZ" dirty="0"/>
              <a:t> </a:t>
            </a:r>
            <a:r>
              <a:rPr lang="cs-CZ" dirty="0" err="1"/>
              <a:t>portrayals</a:t>
            </a:r>
            <a:endParaRPr lang="cs-CZ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3D642A0-15A1-46F7-A39B-3BA2D4E863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7335" y="3048000"/>
            <a:ext cx="8596668" cy="2993362"/>
          </a:xfrm>
        </p:spPr>
        <p:txBody>
          <a:bodyPr>
            <a:normAutofit/>
          </a:bodyPr>
          <a:lstStyle/>
          <a:p>
            <a:r>
              <a:rPr lang="cs-CZ" sz="2400" dirty="0" err="1"/>
              <a:t>Stephen</a:t>
            </a:r>
            <a:r>
              <a:rPr lang="cs-CZ" sz="2400" dirty="0"/>
              <a:t> </a:t>
            </a:r>
            <a:r>
              <a:rPr lang="cs-CZ" sz="2400" dirty="0" err="1"/>
              <a:t>Crane</a:t>
            </a:r>
            <a:r>
              <a:rPr lang="cs-CZ" sz="2400" dirty="0"/>
              <a:t>, </a:t>
            </a:r>
            <a:r>
              <a:rPr lang="cs-CZ" sz="2400" i="1" dirty="0" err="1"/>
              <a:t>The</a:t>
            </a:r>
            <a:r>
              <a:rPr lang="cs-CZ" sz="2400" i="1" dirty="0"/>
              <a:t> </a:t>
            </a:r>
            <a:r>
              <a:rPr lang="cs-CZ" sz="2400" i="1" dirty="0" err="1"/>
              <a:t>Red</a:t>
            </a:r>
            <a:r>
              <a:rPr lang="cs-CZ" sz="2400" i="1" dirty="0"/>
              <a:t> </a:t>
            </a:r>
            <a:r>
              <a:rPr lang="cs-CZ" sz="2400" i="1" dirty="0" err="1"/>
              <a:t>Badge</a:t>
            </a:r>
            <a:r>
              <a:rPr lang="cs-CZ" sz="2400" i="1" dirty="0"/>
              <a:t> </a:t>
            </a:r>
            <a:r>
              <a:rPr lang="cs-CZ" sz="2400" i="1" dirty="0" err="1"/>
              <a:t>of</a:t>
            </a:r>
            <a:r>
              <a:rPr lang="cs-CZ" sz="2400" i="1" dirty="0"/>
              <a:t> </a:t>
            </a:r>
            <a:r>
              <a:rPr lang="cs-CZ" sz="2400" i="1" dirty="0" err="1"/>
              <a:t>Courage</a:t>
            </a:r>
            <a:r>
              <a:rPr lang="cs-CZ" sz="2400" i="1" dirty="0"/>
              <a:t>, </a:t>
            </a:r>
            <a:r>
              <a:rPr lang="cs-CZ" sz="2400" dirty="0"/>
              <a:t>1895: a </a:t>
            </a:r>
            <a:r>
              <a:rPr lang="cs-CZ" sz="2400" dirty="0" err="1"/>
              <a:t>symbolist</a:t>
            </a:r>
            <a:r>
              <a:rPr lang="cs-CZ" sz="2400" dirty="0"/>
              <a:t> and </a:t>
            </a:r>
            <a:r>
              <a:rPr lang="cs-CZ" sz="2400" dirty="0" err="1"/>
              <a:t>impressionist</a:t>
            </a:r>
            <a:r>
              <a:rPr lang="cs-CZ" sz="2400" dirty="0"/>
              <a:t> </a:t>
            </a:r>
            <a:r>
              <a:rPr lang="cs-CZ" sz="2400" dirty="0" err="1"/>
              <a:t>war</a:t>
            </a:r>
            <a:r>
              <a:rPr lang="cs-CZ" sz="2400" dirty="0"/>
              <a:t> novel </a:t>
            </a:r>
            <a:r>
              <a:rPr lang="cs-CZ" sz="2400" dirty="0" err="1"/>
              <a:t>from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perspective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a Union </a:t>
            </a:r>
            <a:r>
              <a:rPr lang="cs-CZ" sz="2400" dirty="0" err="1"/>
              <a:t>private</a:t>
            </a:r>
            <a:endParaRPr lang="cs-CZ" sz="2400" dirty="0"/>
          </a:p>
          <a:p>
            <a:endParaRPr lang="cs-CZ" sz="2400" dirty="0"/>
          </a:p>
          <a:p>
            <a:r>
              <a:rPr lang="cs-CZ" sz="2400" dirty="0"/>
              <a:t>Margaret </a:t>
            </a:r>
            <a:r>
              <a:rPr lang="cs-CZ" sz="2400" dirty="0" err="1"/>
              <a:t>Mitchell</a:t>
            </a:r>
            <a:r>
              <a:rPr lang="cs-CZ" sz="2400" dirty="0"/>
              <a:t>, </a:t>
            </a:r>
            <a:r>
              <a:rPr lang="cs-CZ" sz="2400" i="1" dirty="0" err="1"/>
              <a:t>Gone</a:t>
            </a:r>
            <a:r>
              <a:rPr lang="cs-CZ" sz="2400" i="1" dirty="0"/>
              <a:t> </a:t>
            </a:r>
            <a:r>
              <a:rPr lang="cs-CZ" sz="2400" i="1" dirty="0" err="1"/>
              <a:t>with</a:t>
            </a:r>
            <a:r>
              <a:rPr lang="cs-CZ" sz="2400" i="1" dirty="0"/>
              <a:t> </a:t>
            </a:r>
            <a:r>
              <a:rPr lang="cs-CZ" sz="2400" i="1" dirty="0" err="1"/>
              <a:t>the</a:t>
            </a:r>
            <a:r>
              <a:rPr lang="cs-CZ" sz="2400" i="1" dirty="0"/>
              <a:t> </a:t>
            </a:r>
            <a:r>
              <a:rPr lang="cs-CZ" sz="2400" i="1" dirty="0" err="1"/>
              <a:t>Wind</a:t>
            </a:r>
            <a:r>
              <a:rPr lang="cs-CZ" sz="2400" i="1" dirty="0"/>
              <a:t>, </a:t>
            </a:r>
            <a:r>
              <a:rPr lang="cs-CZ" sz="2400" dirty="0"/>
              <a:t>1936: </a:t>
            </a:r>
            <a:r>
              <a:rPr lang="cs-CZ" sz="2400" dirty="0" err="1"/>
              <a:t>from</a:t>
            </a:r>
            <a:r>
              <a:rPr lang="cs-CZ" sz="2400" dirty="0"/>
              <a:t> a </a:t>
            </a:r>
            <a:r>
              <a:rPr lang="cs-CZ" sz="2400" dirty="0" err="1"/>
              <a:t>specific</a:t>
            </a:r>
            <a:r>
              <a:rPr lang="cs-CZ" sz="2400" dirty="0"/>
              <a:t> </a:t>
            </a:r>
            <a:r>
              <a:rPr lang="cs-CZ" sz="2400" dirty="0" err="1"/>
              <a:t>Southern</a:t>
            </a:r>
            <a:r>
              <a:rPr lang="cs-CZ" sz="2400" dirty="0"/>
              <a:t> </a:t>
            </a:r>
            <a:r>
              <a:rPr lang="cs-CZ" sz="2400" dirty="0" err="1"/>
              <a:t>perspective</a:t>
            </a:r>
            <a:r>
              <a:rPr lang="cs-CZ" sz="2400" dirty="0"/>
              <a:t>. US and </a:t>
            </a:r>
            <a:r>
              <a:rPr lang="cs-CZ" sz="2400" dirty="0" err="1"/>
              <a:t>international</a:t>
            </a:r>
            <a:r>
              <a:rPr lang="cs-CZ" sz="2400" dirty="0"/>
              <a:t>  bestseller, </a:t>
            </a:r>
            <a:r>
              <a:rPr lang="cs-CZ" sz="2400" dirty="0" err="1"/>
              <a:t>Pulitzer</a:t>
            </a:r>
            <a:r>
              <a:rPr lang="cs-CZ" sz="2400" dirty="0"/>
              <a:t> </a:t>
            </a:r>
            <a:r>
              <a:rPr lang="cs-CZ" sz="2400" dirty="0" err="1"/>
              <a:t>Prize</a:t>
            </a:r>
            <a:r>
              <a:rPr lang="cs-CZ" sz="2400" dirty="0"/>
              <a:t> </a:t>
            </a:r>
            <a:r>
              <a:rPr lang="cs-CZ" sz="2400" dirty="0" err="1"/>
              <a:t>for</a:t>
            </a:r>
            <a:r>
              <a:rPr lang="cs-CZ" sz="2400" dirty="0"/>
              <a:t> fiction 1937</a:t>
            </a:r>
          </a:p>
        </p:txBody>
      </p:sp>
    </p:spTree>
    <p:extLst>
      <p:ext uri="{BB962C8B-B14F-4D97-AF65-F5344CB8AC3E}">
        <p14:creationId xmlns:p14="http://schemas.microsoft.com/office/powerpoint/2010/main" val="38806911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A566EB-A336-4BEC-899F-0FDB2224C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abolition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slavery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93D12AB-6BC4-43AE-AFCE-9F448A6599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341811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1863 </a:t>
            </a:r>
            <a:r>
              <a:rPr lang="cs-CZ" dirty="0" err="1"/>
              <a:t>Emancipation</a:t>
            </a:r>
            <a:r>
              <a:rPr lang="cs-CZ" dirty="0"/>
              <a:t> </a:t>
            </a:r>
            <a:r>
              <a:rPr lang="cs-CZ" dirty="0" err="1"/>
              <a:t>Proclamation</a:t>
            </a:r>
            <a:r>
              <a:rPr lang="cs-CZ" dirty="0"/>
              <a:t> by A. Lincoln: </a:t>
            </a:r>
            <a:r>
              <a:rPr lang="cs-CZ" dirty="0" err="1"/>
              <a:t>freed</a:t>
            </a:r>
            <a:r>
              <a:rPr lang="cs-CZ" dirty="0"/>
              <a:t> </a:t>
            </a:r>
            <a:r>
              <a:rPr lang="cs-CZ" dirty="0" err="1"/>
              <a:t>all</a:t>
            </a:r>
            <a:r>
              <a:rPr lang="cs-CZ" dirty="0"/>
              <a:t> </a:t>
            </a:r>
            <a:r>
              <a:rPr lang="cs-CZ" dirty="0" err="1"/>
              <a:t>slaves</a:t>
            </a:r>
            <a:r>
              <a:rPr lang="cs-CZ" dirty="0"/>
              <a:t> in </a:t>
            </a:r>
            <a:r>
              <a:rPr lang="cs-CZ" dirty="0" err="1"/>
              <a:t>all</a:t>
            </a:r>
            <a:r>
              <a:rPr lang="cs-CZ" dirty="0"/>
              <a:t> </a:t>
            </a:r>
            <a:r>
              <a:rPr lang="cs-CZ" dirty="0" err="1"/>
              <a:t>territories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Confederacy</a:t>
            </a:r>
            <a:r>
              <a:rPr lang="cs-CZ" dirty="0"/>
              <a:t> </a:t>
            </a:r>
            <a:r>
              <a:rPr lang="cs-CZ" dirty="0" err="1"/>
              <a:t>that</a:t>
            </a:r>
            <a:r>
              <a:rPr lang="cs-CZ" dirty="0"/>
              <a:t> </a:t>
            </a:r>
            <a:r>
              <a:rPr lang="cs-CZ" dirty="0" err="1"/>
              <a:t>were</a:t>
            </a:r>
            <a:r>
              <a:rPr lang="cs-CZ" dirty="0"/>
              <a:t> </a:t>
            </a:r>
            <a:r>
              <a:rPr lang="cs-CZ" dirty="0" err="1"/>
              <a:t>occupied</a:t>
            </a:r>
            <a:r>
              <a:rPr lang="cs-CZ" dirty="0"/>
              <a:t> by </a:t>
            </a:r>
            <a:r>
              <a:rPr lang="cs-CZ" dirty="0" err="1"/>
              <a:t>the</a:t>
            </a:r>
            <a:r>
              <a:rPr lang="cs-CZ" dirty="0"/>
              <a:t> Union. </a:t>
            </a:r>
            <a:r>
              <a:rPr lang="cs-CZ" dirty="0" err="1"/>
              <a:t>Then</a:t>
            </a:r>
            <a:r>
              <a:rPr lang="cs-CZ" dirty="0"/>
              <a:t>,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abolition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slavery</a:t>
            </a:r>
            <a:r>
              <a:rPr lang="cs-CZ" dirty="0"/>
              <a:t> </a:t>
            </a:r>
            <a:r>
              <a:rPr lang="cs-CZ" dirty="0" err="1"/>
              <a:t>became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goal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Civil </a:t>
            </a:r>
            <a:r>
              <a:rPr lang="cs-CZ" dirty="0" err="1"/>
              <a:t>War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Union</a:t>
            </a:r>
          </a:p>
          <a:p>
            <a:r>
              <a:rPr lang="cs-CZ" dirty="0"/>
              <a:t>1865 </a:t>
            </a:r>
            <a:r>
              <a:rPr lang="cs-CZ" dirty="0" err="1"/>
              <a:t>The</a:t>
            </a:r>
            <a:r>
              <a:rPr lang="cs-CZ" dirty="0"/>
              <a:t> 13th </a:t>
            </a:r>
            <a:r>
              <a:rPr lang="cs-CZ" dirty="0" err="1"/>
              <a:t>amendment</a:t>
            </a:r>
            <a:r>
              <a:rPr lang="cs-CZ" dirty="0"/>
              <a:t> to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Constitution</a:t>
            </a:r>
            <a:r>
              <a:rPr lang="cs-CZ" dirty="0"/>
              <a:t> </a:t>
            </a:r>
            <a:r>
              <a:rPr lang="cs-CZ" dirty="0" err="1"/>
              <a:t>passed</a:t>
            </a:r>
            <a:r>
              <a:rPr lang="cs-CZ" dirty="0"/>
              <a:t> by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Congress</a:t>
            </a:r>
            <a:r>
              <a:rPr lang="cs-CZ" dirty="0"/>
              <a:t> </a:t>
            </a:r>
            <a:r>
              <a:rPr lang="cs-CZ" dirty="0" err="1"/>
              <a:t>abolished</a:t>
            </a:r>
            <a:r>
              <a:rPr lang="cs-CZ" dirty="0"/>
              <a:t> </a:t>
            </a:r>
            <a:r>
              <a:rPr lang="cs-CZ" dirty="0" err="1"/>
              <a:t>slavery</a:t>
            </a:r>
            <a:r>
              <a:rPr lang="cs-CZ" dirty="0"/>
              <a:t> </a:t>
            </a:r>
            <a:r>
              <a:rPr lang="cs-CZ" dirty="0" err="1"/>
              <a:t>totally</a:t>
            </a:r>
            <a:r>
              <a:rPr lang="cs-CZ" dirty="0"/>
              <a:t>. (</a:t>
            </a:r>
            <a:r>
              <a:rPr lang="cs-CZ" dirty="0" err="1"/>
              <a:t>The</a:t>
            </a:r>
            <a:r>
              <a:rPr lang="cs-CZ" dirty="0"/>
              <a:t> 14th, 1868: </a:t>
            </a:r>
            <a:r>
              <a:rPr lang="cs-CZ" dirty="0" err="1"/>
              <a:t>citizenship</a:t>
            </a:r>
            <a:r>
              <a:rPr lang="cs-CZ" dirty="0"/>
              <a:t> </a:t>
            </a:r>
            <a:r>
              <a:rPr lang="cs-CZ" dirty="0" err="1"/>
              <a:t>rights</a:t>
            </a:r>
            <a:r>
              <a:rPr lang="cs-CZ" dirty="0"/>
              <a:t>; </a:t>
            </a:r>
            <a:r>
              <a:rPr lang="cs-CZ" dirty="0" err="1"/>
              <a:t>the</a:t>
            </a:r>
            <a:r>
              <a:rPr lang="cs-CZ" dirty="0"/>
              <a:t> 15th, 1870: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right</a:t>
            </a:r>
            <a:r>
              <a:rPr lang="cs-CZ" dirty="0"/>
              <a:t> to </a:t>
            </a:r>
            <a:r>
              <a:rPr lang="cs-CZ" dirty="0" err="1"/>
              <a:t>vote</a:t>
            </a:r>
            <a:r>
              <a:rPr lang="cs-CZ" dirty="0"/>
              <a:t>).</a:t>
            </a:r>
          </a:p>
          <a:p>
            <a:r>
              <a:rPr lang="cs-CZ" dirty="0"/>
              <a:t>1865 – 1877: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Reconstruction</a:t>
            </a:r>
            <a:r>
              <a:rPr lang="cs-CZ" dirty="0"/>
              <a:t> Era: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South</a:t>
            </a:r>
            <a:r>
              <a:rPr lang="cs-CZ" dirty="0"/>
              <a:t> </a:t>
            </a:r>
            <a:r>
              <a:rPr lang="cs-CZ" dirty="0" err="1"/>
              <a:t>was</a:t>
            </a:r>
            <a:r>
              <a:rPr lang="cs-CZ" dirty="0"/>
              <a:t> </a:t>
            </a:r>
            <a:r>
              <a:rPr lang="cs-CZ" dirty="0" err="1"/>
              <a:t>meant</a:t>
            </a:r>
            <a:r>
              <a:rPr lang="cs-CZ" dirty="0"/>
              <a:t> to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/>
              <a:t>taken</a:t>
            </a:r>
            <a:r>
              <a:rPr lang="cs-CZ" dirty="0"/>
              <a:t> </a:t>
            </a:r>
            <a:r>
              <a:rPr lang="cs-CZ" dirty="0" err="1"/>
              <a:t>back</a:t>
            </a:r>
            <a:r>
              <a:rPr lang="cs-CZ" dirty="0"/>
              <a:t> </a:t>
            </a:r>
            <a:r>
              <a:rPr lang="cs-CZ" dirty="0" err="1"/>
              <a:t>into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Union, but </a:t>
            </a:r>
            <a:r>
              <a:rPr lang="cs-CZ" dirty="0" err="1"/>
              <a:t>should</a:t>
            </a:r>
            <a:r>
              <a:rPr lang="cs-CZ" dirty="0"/>
              <a:t> </a:t>
            </a:r>
            <a:r>
              <a:rPr lang="cs-CZ" dirty="0" err="1"/>
              <a:t>have</a:t>
            </a:r>
            <a:r>
              <a:rPr lang="cs-CZ" dirty="0"/>
              <a:t> </a:t>
            </a:r>
            <a:r>
              <a:rPr lang="cs-CZ" dirty="0" err="1"/>
              <a:t>been</a:t>
            </a:r>
            <a:r>
              <a:rPr lang="cs-CZ" dirty="0"/>
              <a:t> </a:t>
            </a:r>
            <a:r>
              <a:rPr lang="cs-CZ" dirty="0" err="1"/>
              <a:t>reconstructed</a:t>
            </a:r>
            <a:r>
              <a:rPr lang="cs-CZ" dirty="0"/>
              <a:t>, and </a:t>
            </a:r>
            <a:r>
              <a:rPr lang="cs-CZ" dirty="0" err="1"/>
              <a:t>transformed</a:t>
            </a:r>
            <a:r>
              <a:rPr lang="cs-CZ" dirty="0"/>
              <a:t> </a:t>
            </a:r>
            <a:r>
              <a:rPr lang="cs-CZ" dirty="0" err="1"/>
              <a:t>under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rule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Republicans</a:t>
            </a:r>
            <a:r>
              <a:rPr lang="cs-CZ" dirty="0"/>
              <a:t> and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help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Federal</a:t>
            </a:r>
            <a:r>
              <a:rPr lang="cs-CZ" dirty="0"/>
              <a:t> </a:t>
            </a:r>
            <a:r>
              <a:rPr lang="cs-CZ" dirty="0" err="1"/>
              <a:t>Army</a:t>
            </a:r>
            <a:r>
              <a:rPr lang="cs-CZ" dirty="0"/>
              <a:t>. „</a:t>
            </a:r>
            <a:r>
              <a:rPr lang="cs-CZ" dirty="0" err="1"/>
              <a:t>Freedmen</a:t>
            </a:r>
            <a:r>
              <a:rPr lang="cs-CZ" dirty="0"/>
              <a:t>“ </a:t>
            </a:r>
            <a:r>
              <a:rPr lang="cs-CZ" dirty="0" err="1"/>
              <a:t>should</a:t>
            </a:r>
            <a:r>
              <a:rPr lang="cs-CZ" dirty="0"/>
              <a:t> </a:t>
            </a:r>
            <a:r>
              <a:rPr lang="cs-CZ" dirty="0" err="1"/>
              <a:t>have</a:t>
            </a:r>
            <a:r>
              <a:rPr lang="cs-CZ" dirty="0"/>
              <a:t> </a:t>
            </a:r>
            <a:r>
              <a:rPr lang="cs-CZ" dirty="0" err="1"/>
              <a:t>become</a:t>
            </a:r>
            <a:r>
              <a:rPr lang="cs-CZ" dirty="0"/>
              <a:t> </a:t>
            </a:r>
            <a:r>
              <a:rPr lang="cs-CZ" dirty="0" err="1"/>
              <a:t>equal</a:t>
            </a:r>
            <a:r>
              <a:rPr lang="cs-CZ" dirty="0"/>
              <a:t> </a:t>
            </a:r>
            <a:r>
              <a:rPr lang="cs-CZ" dirty="0" err="1"/>
              <a:t>citizens</a:t>
            </a:r>
            <a:r>
              <a:rPr lang="cs-CZ" dirty="0"/>
              <a:t>,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right</a:t>
            </a:r>
            <a:r>
              <a:rPr lang="cs-CZ" dirty="0"/>
              <a:t> to </a:t>
            </a:r>
            <a:r>
              <a:rPr lang="cs-CZ" dirty="0" err="1"/>
              <a:t>vote</a:t>
            </a:r>
            <a:r>
              <a:rPr lang="cs-CZ" dirty="0"/>
              <a:t>. Many </a:t>
            </a:r>
            <a:r>
              <a:rPr lang="cs-CZ" dirty="0" err="1"/>
              <a:t>Northeners</a:t>
            </a:r>
            <a:r>
              <a:rPr lang="cs-CZ" dirty="0"/>
              <a:t> </a:t>
            </a:r>
            <a:r>
              <a:rPr lang="cs-CZ" dirty="0" err="1"/>
              <a:t>were</a:t>
            </a:r>
            <a:r>
              <a:rPr lang="cs-CZ" dirty="0"/>
              <a:t> </a:t>
            </a:r>
            <a:r>
              <a:rPr lang="cs-CZ" dirty="0" err="1"/>
              <a:t>coming</a:t>
            </a:r>
            <a:r>
              <a:rPr lang="cs-CZ" dirty="0"/>
              <a:t> to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South</a:t>
            </a:r>
            <a:r>
              <a:rPr lang="cs-CZ" dirty="0"/>
              <a:t> to </a:t>
            </a:r>
            <a:r>
              <a:rPr lang="cs-CZ" dirty="0" err="1"/>
              <a:t>help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Reconstruction</a:t>
            </a:r>
            <a:r>
              <a:rPr lang="cs-CZ" dirty="0"/>
              <a:t> (</a:t>
            </a:r>
            <a:r>
              <a:rPr lang="cs-CZ" dirty="0" err="1"/>
              <a:t>hated</a:t>
            </a:r>
            <a:r>
              <a:rPr lang="cs-CZ" dirty="0"/>
              <a:t> „</a:t>
            </a:r>
            <a:r>
              <a:rPr lang="cs-CZ" dirty="0" err="1"/>
              <a:t>carpetbaggers</a:t>
            </a:r>
            <a:r>
              <a:rPr lang="cs-CZ" dirty="0"/>
              <a:t>“): </a:t>
            </a:r>
            <a:r>
              <a:rPr lang="cs-CZ" dirty="0" err="1"/>
              <a:t>schools</a:t>
            </a:r>
            <a:r>
              <a:rPr lang="cs-CZ" dirty="0"/>
              <a:t> and </a:t>
            </a:r>
            <a:r>
              <a:rPr lang="cs-CZ" dirty="0" err="1"/>
              <a:t>churches</a:t>
            </a:r>
            <a:r>
              <a:rPr lang="cs-CZ" dirty="0"/>
              <a:t> </a:t>
            </a:r>
            <a:r>
              <a:rPr lang="cs-CZ" dirty="0" err="1"/>
              <a:t>built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black</a:t>
            </a:r>
            <a:r>
              <a:rPr lang="cs-CZ" dirty="0"/>
              <a:t> </a:t>
            </a:r>
            <a:r>
              <a:rPr lang="cs-CZ" dirty="0" err="1"/>
              <a:t>people</a:t>
            </a:r>
            <a:r>
              <a:rPr lang="cs-CZ" dirty="0"/>
              <a:t>, </a:t>
            </a:r>
            <a:r>
              <a:rPr lang="cs-CZ" dirty="0" err="1"/>
              <a:t>who</a:t>
            </a:r>
            <a:r>
              <a:rPr lang="cs-CZ" dirty="0"/>
              <a:t> </a:t>
            </a:r>
            <a:r>
              <a:rPr lang="cs-CZ" dirty="0" err="1"/>
              <a:t>were</a:t>
            </a:r>
            <a:r>
              <a:rPr lang="cs-CZ" dirty="0"/>
              <a:t> </a:t>
            </a:r>
            <a:r>
              <a:rPr lang="cs-CZ" dirty="0" err="1"/>
              <a:t>also</a:t>
            </a:r>
            <a:r>
              <a:rPr lang="cs-CZ" dirty="0"/>
              <a:t> </a:t>
            </a:r>
            <a:r>
              <a:rPr lang="cs-CZ" dirty="0" err="1"/>
              <a:t>supported</a:t>
            </a:r>
            <a:r>
              <a:rPr lang="cs-CZ" dirty="0"/>
              <a:t> to </a:t>
            </a:r>
            <a:r>
              <a:rPr lang="cs-CZ" dirty="0" err="1"/>
              <a:t>become</a:t>
            </a:r>
            <a:r>
              <a:rPr lang="cs-CZ" dirty="0"/>
              <a:t> – and </a:t>
            </a:r>
            <a:r>
              <a:rPr lang="cs-CZ" dirty="0" err="1"/>
              <a:t>shortly</a:t>
            </a:r>
            <a:r>
              <a:rPr lang="cs-CZ" dirty="0"/>
              <a:t> </a:t>
            </a:r>
            <a:r>
              <a:rPr lang="cs-CZ" dirty="0" err="1"/>
              <a:t>became</a:t>
            </a:r>
            <a:r>
              <a:rPr lang="cs-CZ" dirty="0"/>
              <a:t> – </a:t>
            </a:r>
            <a:r>
              <a:rPr lang="cs-CZ" dirty="0" err="1"/>
              <a:t>councillors</a:t>
            </a:r>
            <a:r>
              <a:rPr lang="cs-CZ" dirty="0"/>
              <a:t> in </a:t>
            </a:r>
            <a:r>
              <a:rPr lang="cs-CZ" dirty="0" err="1"/>
              <a:t>local</a:t>
            </a:r>
            <a:r>
              <a:rPr lang="cs-CZ" dirty="0"/>
              <a:t> </a:t>
            </a:r>
            <a:r>
              <a:rPr lang="cs-CZ" dirty="0" err="1"/>
              <a:t>authorities</a:t>
            </a:r>
            <a:r>
              <a:rPr lang="cs-CZ" dirty="0"/>
              <a:t>.</a:t>
            </a:r>
          </a:p>
          <a:p>
            <a:r>
              <a:rPr lang="cs-CZ" dirty="0" err="1"/>
              <a:t>Southern</a:t>
            </a:r>
            <a:r>
              <a:rPr lang="cs-CZ" dirty="0"/>
              <a:t> </a:t>
            </a:r>
            <a:r>
              <a:rPr lang="cs-CZ" dirty="0" err="1"/>
              <a:t>whites</a:t>
            </a:r>
            <a:r>
              <a:rPr lang="cs-CZ" dirty="0"/>
              <a:t>´ </a:t>
            </a:r>
            <a:r>
              <a:rPr lang="cs-CZ" dirty="0" err="1"/>
              <a:t>resistance</a:t>
            </a:r>
            <a:r>
              <a:rPr lang="cs-CZ" dirty="0"/>
              <a:t>,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rise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KKK, </a:t>
            </a:r>
            <a:r>
              <a:rPr lang="cs-CZ" dirty="0" err="1"/>
              <a:t>the</a:t>
            </a:r>
            <a:r>
              <a:rPr lang="cs-CZ" dirty="0"/>
              <a:t> split in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Republican</a:t>
            </a:r>
            <a:r>
              <a:rPr lang="cs-CZ" dirty="0"/>
              <a:t> Party and </a:t>
            </a:r>
            <a:r>
              <a:rPr lang="cs-CZ" dirty="0" err="1"/>
              <a:t>their</a:t>
            </a:r>
            <a:r>
              <a:rPr lang="cs-CZ" dirty="0"/>
              <a:t> </a:t>
            </a:r>
            <a:r>
              <a:rPr lang="cs-CZ" dirty="0" err="1"/>
              <a:t>bargain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Democrats</a:t>
            </a:r>
            <a:r>
              <a:rPr lang="cs-CZ" dirty="0"/>
              <a:t> (</a:t>
            </a:r>
            <a:r>
              <a:rPr lang="cs-CZ" dirty="0" err="1"/>
              <a:t>that</a:t>
            </a:r>
            <a:r>
              <a:rPr lang="cs-CZ" dirty="0"/>
              <a:t> </a:t>
            </a:r>
            <a:r>
              <a:rPr lang="cs-CZ" dirty="0" err="1"/>
              <a:t>should</a:t>
            </a:r>
            <a:r>
              <a:rPr lang="cs-CZ" dirty="0"/>
              <a:t> </a:t>
            </a:r>
            <a:r>
              <a:rPr lang="cs-CZ" dirty="0" err="1"/>
              <a:t>secure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election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Republican</a:t>
            </a:r>
            <a:r>
              <a:rPr lang="cs-CZ" dirty="0"/>
              <a:t> </a:t>
            </a:r>
            <a:r>
              <a:rPr lang="cs-CZ" dirty="0" err="1"/>
              <a:t>presidential</a:t>
            </a:r>
            <a:r>
              <a:rPr lang="cs-CZ" dirty="0"/>
              <a:t> </a:t>
            </a:r>
            <a:r>
              <a:rPr lang="cs-CZ" dirty="0" err="1"/>
              <a:t>candidate</a:t>
            </a:r>
            <a:r>
              <a:rPr lang="cs-CZ" dirty="0"/>
              <a:t> </a:t>
            </a:r>
            <a:r>
              <a:rPr lang="cs-CZ" dirty="0" err="1"/>
              <a:t>Hayes</a:t>
            </a:r>
            <a:r>
              <a:rPr lang="cs-CZ" dirty="0"/>
              <a:t>) </a:t>
            </a:r>
            <a:r>
              <a:rPr lang="cs-CZ" dirty="0" err="1"/>
              <a:t>caused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end and </a:t>
            </a:r>
            <a:r>
              <a:rPr lang="cs-CZ" dirty="0" err="1"/>
              <a:t>failure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Reconstruction</a:t>
            </a:r>
            <a:r>
              <a:rPr lang="cs-CZ" dirty="0"/>
              <a:t> </a:t>
            </a:r>
            <a:r>
              <a:rPr lang="cs-CZ" dirty="0" err="1"/>
              <a:t>efforts</a:t>
            </a:r>
            <a:r>
              <a:rPr lang="cs-CZ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865657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40CB6F-C7CE-49FD-B8F3-4FD3F3A78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South</a:t>
            </a:r>
            <a:r>
              <a:rPr lang="cs-CZ" dirty="0"/>
              <a:t> </a:t>
            </a:r>
            <a:r>
              <a:rPr lang="cs-CZ" dirty="0" err="1"/>
              <a:t>between</a:t>
            </a:r>
            <a:r>
              <a:rPr lang="cs-CZ" dirty="0"/>
              <a:t> 1880s – 1950s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3F2AA8B-4A55-4727-AA0F-3B80066DD3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/>
              <a:t>After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Reconstruction</a:t>
            </a:r>
            <a:r>
              <a:rPr lang="cs-CZ" dirty="0"/>
              <a:t> </a:t>
            </a:r>
            <a:r>
              <a:rPr lang="cs-CZ" dirty="0" err="1"/>
              <a:t>failed</a:t>
            </a:r>
            <a:r>
              <a:rPr lang="cs-CZ" dirty="0"/>
              <a:t>, </a:t>
            </a:r>
            <a:r>
              <a:rPr lang="cs-CZ" dirty="0" err="1"/>
              <a:t>Southern</a:t>
            </a:r>
            <a:r>
              <a:rPr lang="cs-CZ" dirty="0"/>
              <a:t> </a:t>
            </a:r>
            <a:r>
              <a:rPr lang="cs-CZ" dirty="0" err="1"/>
              <a:t>states</a:t>
            </a:r>
            <a:r>
              <a:rPr lang="cs-CZ" dirty="0"/>
              <a:t> </a:t>
            </a:r>
            <a:r>
              <a:rPr lang="cs-CZ" dirty="0" err="1"/>
              <a:t>passed</a:t>
            </a:r>
            <a:r>
              <a:rPr lang="cs-CZ" dirty="0"/>
              <a:t> </a:t>
            </a:r>
            <a:r>
              <a:rPr lang="cs-CZ" dirty="0" err="1"/>
              <a:t>their</a:t>
            </a:r>
            <a:r>
              <a:rPr lang="cs-CZ" dirty="0"/>
              <a:t> </a:t>
            </a:r>
            <a:r>
              <a:rPr lang="cs-CZ" dirty="0" err="1"/>
              <a:t>own</a:t>
            </a:r>
            <a:r>
              <a:rPr lang="cs-CZ" dirty="0"/>
              <a:t> </a:t>
            </a:r>
            <a:r>
              <a:rPr lang="cs-CZ" dirty="0" err="1"/>
              <a:t>discriminating</a:t>
            </a:r>
            <a:r>
              <a:rPr lang="cs-CZ" dirty="0"/>
              <a:t> </a:t>
            </a:r>
            <a:r>
              <a:rPr lang="cs-CZ" dirty="0" err="1"/>
              <a:t>laws</a:t>
            </a:r>
            <a:r>
              <a:rPr lang="cs-CZ" dirty="0"/>
              <a:t>, </a:t>
            </a:r>
            <a:r>
              <a:rPr lang="cs-CZ" dirty="0" err="1"/>
              <a:t>based</a:t>
            </a:r>
            <a:r>
              <a:rPr lang="cs-CZ" dirty="0"/>
              <a:t> in </a:t>
            </a:r>
            <a:r>
              <a:rPr lang="cs-CZ" dirty="0" err="1"/>
              <a:t>segregation</a:t>
            </a:r>
            <a:r>
              <a:rPr lang="cs-CZ" dirty="0"/>
              <a:t>:</a:t>
            </a:r>
          </a:p>
          <a:p>
            <a:r>
              <a:rPr lang="cs-CZ" dirty="0" err="1"/>
              <a:t>The</a:t>
            </a:r>
            <a:r>
              <a:rPr lang="cs-CZ" dirty="0"/>
              <a:t> slogan „</a:t>
            </a:r>
            <a:r>
              <a:rPr lang="cs-CZ" dirty="0" err="1"/>
              <a:t>seperate</a:t>
            </a:r>
            <a:r>
              <a:rPr lang="cs-CZ" dirty="0"/>
              <a:t>, but </a:t>
            </a:r>
            <a:r>
              <a:rPr lang="cs-CZ" dirty="0" err="1"/>
              <a:t>equal</a:t>
            </a:r>
            <a:r>
              <a:rPr lang="cs-CZ" dirty="0"/>
              <a:t>“ </a:t>
            </a:r>
            <a:r>
              <a:rPr lang="cs-CZ" dirty="0" err="1"/>
              <a:t>that</a:t>
            </a:r>
            <a:r>
              <a:rPr lang="cs-CZ" dirty="0"/>
              <a:t> </a:t>
            </a:r>
            <a:r>
              <a:rPr lang="cs-CZ" dirty="0" err="1"/>
              <a:t>was</a:t>
            </a:r>
            <a:r>
              <a:rPr lang="cs-CZ" dirty="0"/>
              <a:t> </a:t>
            </a:r>
            <a:r>
              <a:rPr lang="cs-CZ" dirty="0" err="1"/>
              <a:t>coined</a:t>
            </a:r>
            <a:r>
              <a:rPr lang="cs-CZ" dirty="0"/>
              <a:t> </a:t>
            </a:r>
            <a:r>
              <a:rPr lang="cs-CZ" dirty="0" err="1"/>
              <a:t>was</a:t>
            </a:r>
            <a:r>
              <a:rPr lang="cs-CZ" dirty="0"/>
              <a:t> </a:t>
            </a:r>
            <a:r>
              <a:rPr lang="cs-CZ" dirty="0" err="1"/>
              <a:t>completely</a:t>
            </a:r>
            <a:r>
              <a:rPr lang="cs-CZ" dirty="0"/>
              <a:t> </a:t>
            </a:r>
            <a:r>
              <a:rPr lang="cs-CZ" dirty="0" err="1"/>
              <a:t>false</a:t>
            </a:r>
            <a:r>
              <a:rPr lang="cs-CZ" dirty="0"/>
              <a:t>;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laws</a:t>
            </a:r>
            <a:r>
              <a:rPr lang="cs-CZ" dirty="0"/>
              <a:t> (Jim </a:t>
            </a:r>
            <a:r>
              <a:rPr lang="cs-CZ" dirty="0" err="1"/>
              <a:t>Crow</a:t>
            </a:r>
            <a:r>
              <a:rPr lang="cs-CZ" dirty="0"/>
              <a:t> </a:t>
            </a:r>
            <a:r>
              <a:rPr lang="cs-CZ" dirty="0" err="1"/>
              <a:t>Laws</a:t>
            </a:r>
            <a:r>
              <a:rPr lang="cs-CZ" dirty="0"/>
              <a:t>) </a:t>
            </a:r>
            <a:r>
              <a:rPr lang="cs-CZ" dirty="0" err="1"/>
              <a:t>disempowered</a:t>
            </a:r>
            <a:r>
              <a:rPr lang="cs-CZ" dirty="0"/>
              <a:t> </a:t>
            </a:r>
            <a:r>
              <a:rPr lang="cs-CZ" dirty="0" err="1"/>
              <a:t>black</a:t>
            </a:r>
            <a:r>
              <a:rPr lang="cs-CZ" dirty="0"/>
              <a:t> </a:t>
            </a:r>
            <a:r>
              <a:rPr lang="cs-CZ" dirty="0" err="1"/>
              <a:t>people</a:t>
            </a:r>
            <a:r>
              <a:rPr lang="cs-CZ" dirty="0"/>
              <a:t> and made </a:t>
            </a:r>
            <a:r>
              <a:rPr lang="cs-CZ" dirty="0" err="1"/>
              <a:t>them</a:t>
            </a:r>
            <a:r>
              <a:rPr lang="cs-CZ" dirty="0"/>
              <a:t> </a:t>
            </a:r>
            <a:r>
              <a:rPr lang="cs-CZ" dirty="0" err="1"/>
              <a:t>inferior</a:t>
            </a:r>
            <a:r>
              <a:rPr lang="cs-CZ" dirty="0"/>
              <a:t> in </a:t>
            </a:r>
            <a:r>
              <a:rPr lang="cs-CZ" dirty="0" err="1"/>
              <a:t>all</a:t>
            </a:r>
            <a:r>
              <a:rPr lang="cs-CZ" dirty="0"/>
              <a:t> </a:t>
            </a:r>
            <a:r>
              <a:rPr lang="cs-CZ" dirty="0" err="1"/>
              <a:t>respects</a:t>
            </a:r>
            <a:r>
              <a:rPr lang="cs-CZ" dirty="0"/>
              <a:t>. In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times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segregation</a:t>
            </a:r>
            <a:r>
              <a:rPr lang="cs-CZ" dirty="0"/>
              <a:t> </a:t>
            </a:r>
            <a:r>
              <a:rPr lang="cs-CZ" dirty="0" err="1"/>
              <a:t>they</a:t>
            </a:r>
            <a:r>
              <a:rPr lang="cs-CZ" dirty="0"/>
              <a:t> </a:t>
            </a:r>
            <a:r>
              <a:rPr lang="cs-CZ" dirty="0" err="1"/>
              <a:t>suffered</a:t>
            </a:r>
            <a:r>
              <a:rPr lang="cs-CZ" dirty="0"/>
              <a:t> </a:t>
            </a:r>
            <a:r>
              <a:rPr lang="cs-CZ" dirty="0" err="1"/>
              <a:t>from</a:t>
            </a:r>
            <a:r>
              <a:rPr lang="cs-CZ" dirty="0"/>
              <a:t> </a:t>
            </a:r>
            <a:r>
              <a:rPr lang="cs-CZ" dirty="0" err="1"/>
              <a:t>persecution</a:t>
            </a:r>
            <a:r>
              <a:rPr lang="cs-CZ" dirty="0"/>
              <a:t>, </a:t>
            </a:r>
            <a:r>
              <a:rPr lang="cs-CZ" dirty="0" err="1"/>
              <a:t>violence</a:t>
            </a:r>
            <a:r>
              <a:rPr lang="cs-CZ" dirty="0"/>
              <a:t>, </a:t>
            </a:r>
            <a:r>
              <a:rPr lang="cs-CZ" dirty="0" err="1"/>
              <a:t>lynches</a:t>
            </a:r>
            <a:r>
              <a:rPr lang="cs-CZ" dirty="0"/>
              <a:t>…</a:t>
            </a:r>
          </a:p>
          <a:p>
            <a:r>
              <a:rPr lang="cs-CZ" dirty="0" err="1"/>
              <a:t>Tenant</a:t>
            </a:r>
            <a:r>
              <a:rPr lang="cs-CZ" dirty="0"/>
              <a:t> </a:t>
            </a:r>
            <a:r>
              <a:rPr lang="cs-CZ" dirty="0" err="1"/>
              <a:t>farmers</a:t>
            </a:r>
            <a:r>
              <a:rPr lang="cs-CZ" dirty="0"/>
              <a:t>, </a:t>
            </a:r>
            <a:r>
              <a:rPr lang="cs-CZ" dirty="0" err="1"/>
              <a:t>servants</a:t>
            </a:r>
            <a:r>
              <a:rPr lang="cs-CZ" dirty="0"/>
              <a:t>, </a:t>
            </a:r>
            <a:r>
              <a:rPr lang="cs-CZ" dirty="0" err="1"/>
              <a:t>inferior</a:t>
            </a:r>
            <a:r>
              <a:rPr lang="cs-CZ" dirty="0"/>
              <a:t> </a:t>
            </a:r>
            <a:r>
              <a:rPr lang="cs-CZ" dirty="0" err="1"/>
              <a:t>opportunities</a:t>
            </a:r>
            <a:endParaRPr lang="cs-CZ" dirty="0"/>
          </a:p>
          <a:p>
            <a:r>
              <a:rPr lang="cs-CZ" dirty="0" err="1"/>
              <a:t>The</a:t>
            </a:r>
            <a:r>
              <a:rPr lang="cs-CZ" dirty="0"/>
              <a:t> Great </a:t>
            </a:r>
            <a:r>
              <a:rPr lang="cs-CZ" dirty="0" err="1"/>
              <a:t>migration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blacks</a:t>
            </a:r>
            <a:r>
              <a:rPr lang="cs-CZ" dirty="0"/>
              <a:t> </a:t>
            </a:r>
            <a:r>
              <a:rPr lang="cs-CZ" dirty="0" err="1"/>
              <a:t>from</a:t>
            </a:r>
            <a:r>
              <a:rPr lang="cs-CZ" dirty="0"/>
              <a:t> </a:t>
            </a:r>
            <a:r>
              <a:rPr lang="cs-CZ" dirty="0" err="1"/>
              <a:t>South</a:t>
            </a:r>
            <a:r>
              <a:rPr lang="cs-CZ" dirty="0"/>
              <a:t> to </a:t>
            </a:r>
            <a:r>
              <a:rPr lang="cs-CZ" dirty="0" err="1"/>
              <a:t>industrialized</a:t>
            </a:r>
            <a:r>
              <a:rPr lang="cs-CZ" dirty="0"/>
              <a:t> </a:t>
            </a:r>
            <a:r>
              <a:rPr lang="cs-CZ" dirty="0" err="1"/>
              <a:t>North</a:t>
            </a:r>
            <a:r>
              <a:rPr lang="cs-CZ" dirty="0"/>
              <a:t>, in a </a:t>
            </a:r>
            <a:r>
              <a:rPr lang="cs-CZ" dirty="0" err="1"/>
              <a:t>search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better</a:t>
            </a:r>
            <a:r>
              <a:rPr lang="cs-CZ" dirty="0"/>
              <a:t> </a:t>
            </a:r>
            <a:r>
              <a:rPr lang="cs-CZ" dirty="0" err="1"/>
              <a:t>working</a:t>
            </a:r>
            <a:r>
              <a:rPr lang="cs-CZ" dirty="0"/>
              <a:t> </a:t>
            </a:r>
            <a:r>
              <a:rPr lang="cs-CZ" dirty="0" err="1"/>
              <a:t>opportunities</a:t>
            </a:r>
            <a:r>
              <a:rPr lang="cs-CZ" dirty="0"/>
              <a:t>, </a:t>
            </a:r>
            <a:r>
              <a:rPr lang="cs-CZ" dirty="0" err="1"/>
              <a:t>the</a:t>
            </a:r>
            <a:r>
              <a:rPr lang="cs-CZ" dirty="0"/>
              <a:t> 1880s – </a:t>
            </a:r>
            <a:r>
              <a:rPr lang="cs-CZ" dirty="0" err="1"/>
              <a:t>the</a:t>
            </a:r>
            <a:r>
              <a:rPr lang="cs-CZ" dirty="0"/>
              <a:t> 1920s  </a:t>
            </a:r>
          </a:p>
          <a:p>
            <a:r>
              <a:rPr lang="cs-CZ" dirty="0" err="1"/>
              <a:t>The</a:t>
            </a:r>
            <a:r>
              <a:rPr lang="cs-CZ" dirty="0"/>
              <a:t> 1920s: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Southern</a:t>
            </a:r>
            <a:r>
              <a:rPr lang="cs-CZ" dirty="0"/>
              <a:t> </a:t>
            </a:r>
            <a:r>
              <a:rPr lang="cs-CZ" dirty="0" err="1"/>
              <a:t>Renaissance</a:t>
            </a:r>
            <a:r>
              <a:rPr lang="cs-CZ" dirty="0"/>
              <a:t>;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Harlem</a:t>
            </a:r>
            <a:r>
              <a:rPr lang="cs-CZ" dirty="0"/>
              <a:t> </a:t>
            </a:r>
            <a:r>
              <a:rPr lang="cs-CZ" dirty="0" err="1"/>
              <a:t>Renaissance</a:t>
            </a:r>
            <a:endParaRPr lang="cs-CZ" dirty="0"/>
          </a:p>
          <a:p>
            <a:r>
              <a:rPr lang="cs-CZ" dirty="0" err="1"/>
              <a:t>The</a:t>
            </a:r>
            <a:r>
              <a:rPr lang="cs-CZ" dirty="0"/>
              <a:t> 1950s: </a:t>
            </a:r>
            <a:r>
              <a:rPr lang="cs-CZ" dirty="0" err="1"/>
              <a:t>the</a:t>
            </a:r>
            <a:r>
              <a:rPr lang="cs-CZ" dirty="0"/>
              <a:t> Civil </a:t>
            </a:r>
            <a:r>
              <a:rPr lang="cs-CZ" dirty="0" err="1"/>
              <a:t>Rights</a:t>
            </a:r>
            <a:r>
              <a:rPr lang="cs-CZ" dirty="0"/>
              <a:t> </a:t>
            </a:r>
            <a:r>
              <a:rPr lang="cs-CZ" dirty="0" err="1"/>
              <a:t>Movement</a:t>
            </a:r>
            <a:r>
              <a:rPr lang="cs-CZ" dirty="0"/>
              <a:t> </a:t>
            </a:r>
            <a:r>
              <a:rPr lang="cs-CZ" dirty="0" err="1"/>
              <a:t>starts</a:t>
            </a:r>
            <a:r>
              <a:rPr lang="cs-CZ" dirty="0"/>
              <a:t>.</a:t>
            </a:r>
          </a:p>
          <a:p>
            <a:r>
              <a:rPr lang="cs-CZ" dirty="0"/>
              <a:t> Rosa </a:t>
            </a:r>
            <a:r>
              <a:rPr lang="cs-CZ" dirty="0" err="1"/>
              <a:t>Parks</a:t>
            </a:r>
            <a:r>
              <a:rPr lang="cs-CZ" dirty="0"/>
              <a:t>, Martin Luther King Jr., </a:t>
            </a:r>
            <a:r>
              <a:rPr lang="cs-CZ" dirty="0" err="1"/>
              <a:t>Malcolm</a:t>
            </a:r>
            <a:r>
              <a:rPr lang="cs-CZ" dirty="0"/>
              <a:t> X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9377953"/>
      </p:ext>
    </p:extLst>
  </p:cSld>
  <p:clrMapOvr>
    <a:masterClrMapping/>
  </p:clrMapOvr>
</p:sld>
</file>

<file path=ppt/theme/theme1.xml><?xml version="1.0" encoding="utf-8"?>
<a:theme xmlns:a="http://schemas.openxmlformats.org/drawingml/2006/main" name="Faseta">
  <a:themeElements>
    <a:clrScheme name="Fas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583</TotalTime>
  <Words>1072</Words>
  <Application>Microsoft Office PowerPoint</Application>
  <PresentationFormat>Širokoúhlá obrazovka</PresentationFormat>
  <Paragraphs>48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4" baseType="lpstr">
      <vt:lpstr>Arial</vt:lpstr>
      <vt:lpstr>Trebuchet MS</vt:lpstr>
      <vt:lpstr>Wingdings</vt:lpstr>
      <vt:lpstr>Wingdings 3</vt:lpstr>
      <vt:lpstr>Faseta</vt:lpstr>
      <vt:lpstr>The South </vt:lpstr>
      <vt:lpstr>Slave insurrections</vt:lpstr>
      <vt:lpstr>We have talked about abolitionism in different contexts</vt:lpstr>
      <vt:lpstr>Free and slave states conflicts in the course of the movement to the West</vt:lpstr>
      <vt:lpstr>The Compromise of 1850</vt:lpstr>
      <vt:lpstr>Secession and the Civil War</vt:lpstr>
      <vt:lpstr>Literary portrayals</vt:lpstr>
      <vt:lpstr>The abolition of slavery</vt:lpstr>
      <vt:lpstr>The South between 1880s – 1950s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Transcendentalism was abolitionist</dc:title>
  <dc:creator>Eva Kalivodová</dc:creator>
  <cp:lastModifiedBy>Kalivodová, Eva</cp:lastModifiedBy>
  <cp:revision>44</cp:revision>
  <dcterms:created xsi:type="dcterms:W3CDTF">2015-12-01T06:30:13Z</dcterms:created>
  <dcterms:modified xsi:type="dcterms:W3CDTF">2021-05-07T13:43:13Z</dcterms:modified>
</cp:coreProperties>
</file>