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0" r:id="rId3"/>
    <p:sldId id="286" r:id="rId4"/>
    <p:sldId id="283" r:id="rId5"/>
    <p:sldId id="281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>
        <p:scale>
          <a:sx n="130" d="100"/>
          <a:sy n="130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CF225B-12B1-4AB7-95CA-A3E523C79A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B282EC-85C3-4818-AFD4-A51ABB6B31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8FA76D-1F2C-489E-9FD6-22DCBB8F1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2875-D084-40D4-8CAA-2E1DEC352C87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B46B3A8-1F7E-4712-8317-8FB8C8FC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F322B9-4878-4659-A1F0-40D4A340C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B479-EDEA-4AF9-A696-5A03F40B4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28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B376A9-E005-46D6-A4C5-D8A6C0556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DF5EEB7-B90F-4494-9E37-BC90F1A51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59DD0A-05F8-4FB3-BD32-4D4E62E0F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2875-D084-40D4-8CAA-2E1DEC352C87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85980D-A248-4149-A8FA-6D16CDF92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AB9217-DC99-485A-861A-617613613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B479-EDEA-4AF9-A696-5A03F40B4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6296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7E65058-9E04-4B06-A178-6CD2E37259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C3B26F7-99B0-4628-948D-211285CDE5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999A00-EA5F-4B91-95C3-5A7DB7506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2875-D084-40D4-8CAA-2E1DEC352C87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6C7348-71C1-494E-96C9-8596FDFAC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25C29E-DFBD-4E30-A7EF-AB17EA35D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B479-EDEA-4AF9-A696-5A03F40B4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14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AA20C4-E17D-4AA6-9284-A4150E7D9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CCAD0B-DA11-4BFC-B734-33AC68911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5D5322-C255-49A1-BB0D-E06B6D1EB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2875-D084-40D4-8CAA-2E1DEC352C87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7EF30C-0BCE-4E9D-A88B-3E8DE3CC9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55760C-48A5-4F4A-BDB8-EA1CC6D54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B479-EDEA-4AF9-A696-5A03F40B4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67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4B0B90-97E2-41EE-9DEF-93DE91FA4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C454E4C-AE43-4542-940C-A0F653E75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9B2533-3004-46D5-9119-3BD0DAE91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2875-D084-40D4-8CAA-2E1DEC352C87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975E59-DFE6-4640-9970-CCC64A209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844E40-24B5-4CA8-84AE-F08706BE6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B479-EDEA-4AF9-A696-5A03F40B4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740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1AD788-1CC9-485A-BBF5-A0EFFE6C5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56E46E-5B77-4498-A9F4-562355C1D0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576956-CE00-49E7-8B22-7BBDF85B9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BA3B28A-C4AD-44D0-B0A2-05034EAAD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2875-D084-40D4-8CAA-2E1DEC352C87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CB4FE9C-68F1-4F8D-B7EA-07F0966F4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D46B99-5D69-469E-8616-794D04BCB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B479-EDEA-4AF9-A696-5A03F40B4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29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D7EAC2-FDE0-47F8-8D6A-F979B6CFA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E14CF9-CF1B-4970-ADC2-EE7D70C99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D14495-7B3C-42B9-AB70-4DA70F55B4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62BF5E2-8426-4014-9161-02A2B5B67B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B2C807A-4AC9-4BBF-9380-B7C073323F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68A517E-409A-460D-9586-9B6627F23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2875-D084-40D4-8CAA-2E1DEC352C87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973BC02-DB81-4661-AC48-9EC14AD4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C02E444-5DE7-40D9-B0EE-11837835E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B479-EDEA-4AF9-A696-5A03F40B4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71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7AFFD8-F352-4782-9BB4-9A3008DD2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1559978-BA75-401A-9E94-79750A3BB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2875-D084-40D4-8CAA-2E1DEC352C87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75365F4-288F-4969-9D29-DED82CA6A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137AB9E-59C2-4353-8184-9FB40D166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B479-EDEA-4AF9-A696-5A03F40B4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10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59A1A2A-7F17-49E5-A971-A868925EC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2875-D084-40D4-8CAA-2E1DEC352C87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267A295-F3C1-487A-BBDD-2E2440B91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950ACA-FBCB-4319-89F2-590D60599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B479-EDEA-4AF9-A696-5A03F40B4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0825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CFE521-E450-43F8-8128-56B833B9E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EE30BF-B02C-405B-BE23-C607D228D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3488FDF-19DB-484A-AA10-85901E9EC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33D55A-EDD1-45E1-9A37-5AF4F3990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2875-D084-40D4-8CAA-2E1DEC352C87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42FFB9-FB41-48CD-9584-CDEEB6F87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11DAD34-76F1-4999-ABD4-B1035EBF2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B479-EDEA-4AF9-A696-5A03F40B4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7902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8C28DF-C35B-43C9-8BCA-75C38917A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0DE5F57-E97E-451C-AC4B-026F5D0600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6832679-286D-416B-AF66-9C47D3095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A6DAB8-CD1A-47C5-A0A2-8299988B8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52875-D084-40D4-8CAA-2E1DEC352C87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872CDA3-9577-4106-9474-ECE2EDFD7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A59BBF2-F3DC-47A5-8C27-F8C64E94C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B479-EDEA-4AF9-A696-5A03F40B4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443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CFAF948-97DE-48A4-A57A-688B3B17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FD3DC4-AB8E-43F5-83DD-B121285E2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D72B1E-EA15-4261-95DE-3919E79D9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52875-D084-40D4-8CAA-2E1DEC352C87}" type="datetimeFigureOut">
              <a:rPr lang="cs-CZ" smtClean="0"/>
              <a:t>06.05.2021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15BE5D-1DF5-4EEA-8731-F54C49030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F618A9-4E73-42A0-868D-65FB73D76B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B479-EDEA-4AF9-A696-5A03F40B4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117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E063EC-1D88-418D-8AE7-0E9AD904A0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Slovo a řeč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A29509D-F522-4FCA-B9C4-FF1B8D90B7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IX.</a:t>
            </a:r>
          </a:p>
        </p:txBody>
      </p:sp>
    </p:spTree>
    <p:extLst>
      <p:ext uri="{BB962C8B-B14F-4D97-AF65-F5344CB8AC3E}">
        <p14:creationId xmlns:p14="http://schemas.microsoft.com/office/powerpoint/2010/main" val="3233193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357D5B-F05C-4BEF-9E49-167A5CB55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Platónův VII. List – Pasus o filosofickém poznání I. (</a:t>
            </a:r>
            <a:r>
              <a:rPr kumimoji="0" lang="cs-CZ" sz="40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Epist</a:t>
            </a:r>
            <a:r>
              <a:rPr kumimoji="0" lang="cs-CZ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. VII 341)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F27E7C-E3D1-476B-A6CB-25B06D5DD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„Tolik však jistě mohu říci o všech, kteří psali a budou psáti a kteří tvrdí, že znají to, o čem já vážně bádám, buď že o tom slyšeli ode mne, nebo od jiných, nebo jako by to byli sami nalezli: tito lidé nemohou podle mého mínění té věci rozumět docela nic. Ode mne jistě o tom není žádného spisu a také nikdy nebude; neboť to nijak nelze povědět jako jiné nauky, nýbrž z hojného společného zkoumání té věci a ze soužití najednou, jako plamen vznícený od </a:t>
            </a:r>
            <a:r>
              <a:rPr lang="cs-CZ" dirty="0" err="1"/>
              <a:t>vylétlé</a:t>
            </a:r>
            <a:r>
              <a:rPr lang="cs-CZ" dirty="0"/>
              <a:t> jiskry, vznikne to v duši a pak se již samo živí. Ovšem tolik vím, že kdyby to bylo napsáno nebo pověděno ode mne, nejlépe by to bylo pověděno, a také že každý špatný spis o tom by ne nejméně mrzel mne. Kdybych tedy viděl, že je možno to vhodně pro lidi napsat a povědět, co krásnějšího bych mohl nad to v svém životě vykonat nežli napsat lidem věc velice prospěšnou a všem vyvést na světlo pravou podstatu jsoucna? Ale myslím, že by lidem nebylo dobré vykládat o těch věcech, leda několika, kteří jsou schopni s malým návodem je sami nalézt; z ostatních však by to jedny nezřízeně naplnilo nesprávným pohrdáním, druhé pak povýšenou a naduřelou nadějí, že se naučili nějakým vznešeným věcem.“</a:t>
            </a:r>
          </a:p>
        </p:txBody>
      </p:sp>
    </p:spTree>
    <p:extLst>
      <p:ext uri="{BB962C8B-B14F-4D97-AF65-F5344CB8AC3E}">
        <p14:creationId xmlns:p14="http://schemas.microsoft.com/office/powerpoint/2010/main" val="2329899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20235-8F6F-409D-A46C-345370B9C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Platónův VII. List – Pasus o filosofickém poznání (</a:t>
            </a:r>
            <a:r>
              <a:rPr kumimoji="0" lang="cs-CZ" sz="40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Epist</a:t>
            </a:r>
            <a:r>
              <a:rPr kumimoji="0" lang="cs-CZ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. VII 342a-344c) II.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24C126-1576-49BF-858A-61F49CE3C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spcBef>
                <a:spcPts val="3600"/>
              </a:spcBef>
            </a:pPr>
            <a:r>
              <a:rPr lang="cs-CZ" dirty="0"/>
              <a:t>„Ke každému ze jsoucen náleží tři věci, jimiž musí vznikat jeho pojem, čtvrtá věc pak je pojem sám a za pátou je třeba pokládat samo to, co lze opravdu poznat a co je opravdové jsoucno. Z těch věcí jedna je jméno, druhá výměr, třetí obraz, čtvrtá pak pojem. Pochop to na jednom příkladě, chceš-li porozumět tomu, co bylo nyní řečeno, a pomysli si, že právě tak je tomu se vším ostatním. Cosi se nazývá „kruh“. Jeho jméno je právě to, co jsme nyní vyslovili. Jeho výměr je druhá věc; ten se skládá ze jmen a přísudků, neboť „to, co má od obvodu ke středu všude stejnou vzdálenost“, je asi výměr toho, co se jmenuje kulaté, okrouhlé, kruh. Třetí je to, co bývá malováno a smazáváno, soustruhováno a ničeno, avšak s pravým kruhem, k němuž se všechno to vztahuje, se neděje žádná z těchto změn, neboť ten je něco jiného i než tyto věci. Čtvrté pak je vědění a rozumové poznání i pravdivé mínění o těchto věcech; také toto všechno jest nutno pokládati zase za jedno, poněvadž to není obsaženo ani ve zvucích, ani v prostorových tvarech, nýbrž v duších: z toho je vidět, že to je rozdílné jak od podstaty kruhu samého, tak od těch tří věcí svrchu uvedených. Z těchto věcí jest příbuzností  a podobností té páté věci nejblíže rozumové poznání, kdežto ostatní jsou vzdálenější. Právě tak tomu jest, je-li předmětem našeho zkoumání přímý a okrouhlý tvar a barva, nebo dobro, krása a spravedlnost, i každá věc buď uměle vytvořená, nebo přirozeně vzniklá, oheň, voda i všechny takové věci, každý živočich, duševní vlastnost i všechny děje činné i trpné. Jestliže totiž člověk nepochopí aspoň poněkud ty čtyři z oněch pěti věcí, nikdy i kdy nenabude dokonalým způsobem poznání toho, co je páté. Ovšem kromě toho objasňují tyto věci pro nedostatečnost slov neméně jakost každého jednotlivého jsoucna nežli jeho podstatu; z té příčiny se žádný rozumný člověk nikdy neodváží ukládat do slov své rozumové nálezy, a to zvláště ne do slov nezměnitelných, jak je tomu při písmu.“</a:t>
            </a:r>
          </a:p>
        </p:txBody>
      </p:sp>
    </p:spTree>
    <p:extLst>
      <p:ext uri="{BB962C8B-B14F-4D97-AF65-F5344CB8AC3E}">
        <p14:creationId xmlns:p14="http://schemas.microsoft.com/office/powerpoint/2010/main" val="1073920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043AD8-B100-4D09-A70D-72A792189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Platónův VII. List – Pasus o filosofickém poznání (</a:t>
            </a:r>
            <a:r>
              <a:rPr lang="cs-CZ" i="1" dirty="0" err="1"/>
              <a:t>Epist</a:t>
            </a:r>
            <a:r>
              <a:rPr lang="cs-CZ" dirty="0"/>
              <a:t>. VII 342a-344c)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085303-C1C5-46F5-929F-0EC6D3B3A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b="0" i="1" dirty="0">
                <a:solidFill>
                  <a:srgbClr val="000000"/>
                </a:solidFill>
                <a:effectLst/>
                <a:latin typeface="Palatino Linotype" panose="02040502050505030304" pitchFamily="18" charset="0"/>
              </a:rPr>
              <a:t>Existuje 5 rovin poznání:</a:t>
            </a:r>
            <a:endParaRPr lang="cs-CZ" b="0" i="0" dirty="0">
              <a:solidFill>
                <a:srgbClr val="000000"/>
              </a:solidFill>
              <a:effectLst/>
              <a:latin typeface="Palatino Linotype" panose="0204050205050503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Palatino Linotype" panose="02040502050505030304" pitchFamily="18" charset="0"/>
              </a:rPr>
              <a:t> </a:t>
            </a:r>
            <a:r>
              <a:rPr lang="el-GR" b="0" i="0" dirty="0">
                <a:solidFill>
                  <a:srgbClr val="000000"/>
                </a:solidFill>
                <a:effectLst/>
                <a:latin typeface="Palatino Linotype" panose="02040502050505030304" pitchFamily="18" charset="0"/>
              </a:rPr>
              <a:t>ὄνομα</a:t>
            </a:r>
            <a:r>
              <a:rPr lang="cs-CZ" b="0" i="0" dirty="0">
                <a:solidFill>
                  <a:srgbClr val="000000"/>
                </a:solidFill>
                <a:effectLst/>
                <a:latin typeface="Palatino Linotype" panose="02040502050505030304" pitchFamily="18" charset="0"/>
              </a:rPr>
              <a:t>, jméno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Palatino Linotype" panose="02040502050505030304" pitchFamily="18" charset="0"/>
              </a:rPr>
              <a:t> </a:t>
            </a:r>
            <a:r>
              <a:rPr lang="el-GR" b="0" i="0" dirty="0">
                <a:solidFill>
                  <a:srgbClr val="000000"/>
                </a:solidFill>
                <a:effectLst/>
                <a:latin typeface="Palatino Linotype" panose="02040502050505030304" pitchFamily="18" charset="0"/>
              </a:rPr>
              <a:t>λόγος</a:t>
            </a:r>
            <a:r>
              <a:rPr lang="cs-CZ" b="0" i="0" dirty="0">
                <a:solidFill>
                  <a:srgbClr val="000000"/>
                </a:solidFill>
                <a:effectLst/>
                <a:latin typeface="Palatino Linotype" panose="02040502050505030304" pitchFamily="18" charset="0"/>
              </a:rPr>
              <a:t>, výměr (definice)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Palatino Linotype" panose="02040502050505030304" pitchFamily="18" charset="0"/>
              </a:rPr>
              <a:t> </a:t>
            </a:r>
            <a:r>
              <a:rPr lang="el-GR" b="0" i="0" dirty="0">
                <a:solidFill>
                  <a:srgbClr val="000000"/>
                </a:solidFill>
                <a:effectLst/>
                <a:latin typeface="Palatino Linotype" panose="02040502050505030304" pitchFamily="18" charset="0"/>
              </a:rPr>
              <a:t>εἴδωλον</a:t>
            </a:r>
            <a:r>
              <a:rPr lang="cs-CZ" b="0" i="0" dirty="0">
                <a:solidFill>
                  <a:srgbClr val="000000"/>
                </a:solidFill>
                <a:effectLst/>
                <a:latin typeface="Palatino Linotype" panose="02040502050505030304" pitchFamily="18" charset="0"/>
              </a:rPr>
              <a:t>, obraz (zobrazení v látce)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Palatino Linotype" panose="02040502050505030304" pitchFamily="18" charset="0"/>
              </a:rPr>
              <a:t> </a:t>
            </a:r>
            <a:r>
              <a:rPr lang="el-GR" b="0" i="0" dirty="0">
                <a:solidFill>
                  <a:srgbClr val="000000"/>
                </a:solidFill>
                <a:effectLst/>
                <a:latin typeface="Palatino Linotype" panose="02040502050505030304" pitchFamily="18" charset="0"/>
              </a:rPr>
              <a:t>ἐπιστήμη</a:t>
            </a:r>
            <a:r>
              <a:rPr lang="cs-CZ" b="0" i="0" dirty="0">
                <a:solidFill>
                  <a:srgbClr val="000000"/>
                </a:solidFill>
                <a:effectLst/>
                <a:latin typeface="Palatino Linotype" panose="02040502050505030304" pitchFamily="18" charset="0"/>
              </a:rPr>
              <a:t>, vědění (v duších),</a:t>
            </a:r>
          </a:p>
          <a:p>
            <a:pPr algn="just">
              <a:buFont typeface="+mj-lt"/>
              <a:buAutoNum type="arabicPeriod"/>
            </a:pPr>
            <a:r>
              <a:rPr lang="cs-CZ" b="0" i="0" dirty="0">
                <a:solidFill>
                  <a:srgbClr val="000000"/>
                </a:solidFill>
                <a:effectLst/>
                <a:latin typeface="Palatino Linotype" panose="02040502050505030304" pitchFamily="18" charset="0"/>
              </a:rPr>
              <a:t> </a:t>
            </a:r>
            <a:r>
              <a:rPr lang="el-GR" b="0" i="0" dirty="0">
                <a:solidFill>
                  <a:srgbClr val="000000"/>
                </a:solidFill>
                <a:effectLst/>
                <a:latin typeface="Palatino Linotype" panose="02040502050505030304" pitchFamily="18" charset="0"/>
              </a:rPr>
              <a:t>αὐτὸ τὸ ὄν</a:t>
            </a:r>
            <a:r>
              <a:rPr lang="cs-CZ" b="0" i="0" dirty="0">
                <a:solidFill>
                  <a:srgbClr val="000000"/>
                </a:solidFill>
                <a:effectLst/>
                <a:latin typeface="Palatino Linotype" panose="02040502050505030304" pitchFamily="18" charset="0"/>
              </a:rPr>
              <a:t>, jsoucno samo.</a:t>
            </a:r>
          </a:p>
          <a:p>
            <a:pPr algn="just">
              <a:buFont typeface="+mj-lt"/>
              <a:buAutoNum type="arabicPeriod"/>
            </a:pPr>
            <a:endParaRPr lang="cs-CZ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marL="0" indent="0" algn="just">
              <a:buNone/>
            </a:pP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344b: </a:t>
            </a:r>
            <a:r>
              <a:rPr lang="cs-CZ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"Když se ty jednotlivé věci, jména a výměry, názory a jiné smyslové vjemy vespolek o sebe </a:t>
            </a:r>
            <a:r>
              <a:rPr lang="cs-CZ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trou</a:t>
            </a:r>
            <a:r>
              <a:rPr lang="cs-CZ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v laskavých posudcích jsouce opravovány a s nezávistivým užíváním otázek a odpovědí, tu konečně vyšlehne oheň poznání a rozumu 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ἐξέλαμψε φρόνησις περὶ ἕκαστον καὶ νοῦς</a:t>
            </a:r>
            <a:r>
              <a:rPr lang="cs-CZ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o každé jednotlivé věci, při největším úsilí, jakého je lidská síla schopna."</a:t>
            </a:r>
            <a:endParaRPr lang="cs-CZ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cs-CZ" b="0" i="0" dirty="0">
              <a:solidFill>
                <a:srgbClr val="000000"/>
              </a:solidFill>
              <a:effectLst/>
              <a:latin typeface="Palatino Linotype" panose="0204050205050503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95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AACAAE-847C-45B8-8B17-6B3F483F2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Trojúhelník reference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A8D2DA6C-620C-4084-A1EF-822BE813C2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073" y="1865745"/>
            <a:ext cx="6151418" cy="4516582"/>
          </a:xfrm>
        </p:spPr>
      </p:pic>
    </p:spTree>
    <p:extLst>
      <p:ext uri="{BB962C8B-B14F-4D97-AF65-F5344CB8AC3E}">
        <p14:creationId xmlns:p14="http://schemas.microsoft.com/office/powerpoint/2010/main" val="13230989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799</Words>
  <Application>Microsoft Office PowerPoint</Application>
  <PresentationFormat>Širokoúhlá obrazovka</PresentationFormat>
  <Paragraphs>16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Palatino Linotype</vt:lpstr>
      <vt:lpstr>Times New Roman</vt:lpstr>
      <vt:lpstr>Motiv Office</vt:lpstr>
      <vt:lpstr>Slovo a řeč</vt:lpstr>
      <vt:lpstr>Platónův VII. List – Pasus o filosofickém poznání I. (Epist. VII 341) </vt:lpstr>
      <vt:lpstr>Platónův VII. List – Pasus o filosofickém poznání (Epist. VII 342a-344c) II.</vt:lpstr>
      <vt:lpstr>Platónův VII. List – Pasus o filosofickém poznání (Epist. VII 342a-344c) </vt:lpstr>
      <vt:lpstr>Trojúhelník 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Slovo a řeč</dc:title>
  <dc:creator>Filip Timingeriu</dc:creator>
  <cp:lastModifiedBy>Filip Timingeriu</cp:lastModifiedBy>
  <cp:revision>18</cp:revision>
  <dcterms:created xsi:type="dcterms:W3CDTF">2021-04-15T11:56:33Z</dcterms:created>
  <dcterms:modified xsi:type="dcterms:W3CDTF">2021-05-06T12:07:28Z</dcterms:modified>
</cp:coreProperties>
</file>