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71E"/>
    <a:srgbClr val="C9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EB5E17-EE96-4E42-BFD5-007FC4A757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418ECD7-DCCC-47FB-BD18-1ED4984FD53C}">
      <dgm:prSet/>
      <dgm:spPr/>
      <dgm:t>
        <a:bodyPr/>
        <a:lstStyle/>
        <a:p>
          <a:r>
            <a:rPr lang="cs-CZ"/>
            <a:t>Jaký je záměr zvýrazněné výpovědi?</a:t>
          </a:r>
          <a:endParaRPr lang="en-US" dirty="0"/>
        </a:p>
      </dgm:t>
    </dgm:pt>
    <dgm:pt modelId="{4B183709-15DA-4ECD-BAF4-97ECBB6AC974}" type="parTrans" cxnId="{97158654-9E63-4DBB-9AAC-B459DE6A74E6}">
      <dgm:prSet/>
      <dgm:spPr/>
      <dgm:t>
        <a:bodyPr/>
        <a:lstStyle/>
        <a:p>
          <a:endParaRPr lang="en-US"/>
        </a:p>
      </dgm:t>
    </dgm:pt>
    <dgm:pt modelId="{B0EF9238-BEEC-4644-A1F6-6676208C8B84}" type="sibTrans" cxnId="{97158654-9E63-4DBB-9AAC-B459DE6A74E6}">
      <dgm:prSet/>
      <dgm:spPr/>
      <dgm:t>
        <a:bodyPr/>
        <a:lstStyle/>
        <a:p>
          <a:endParaRPr lang="en-US"/>
        </a:p>
      </dgm:t>
    </dgm:pt>
    <dgm:pt modelId="{51E5505E-8DD9-4730-8E46-AFB4FCC99C25}">
      <dgm:prSet/>
      <dgm:spPr/>
      <dgm:t>
        <a:bodyPr/>
        <a:lstStyle/>
        <a:p>
          <a:r>
            <a:rPr lang="cs-CZ"/>
            <a:t>Jak? Jakým způsobem/prostředky je vyjádřena výpověď?</a:t>
          </a:r>
          <a:endParaRPr lang="en-US"/>
        </a:p>
      </dgm:t>
    </dgm:pt>
    <dgm:pt modelId="{0BC919C9-8EE6-4EC3-B1E1-9DE8D9846900}" type="parTrans" cxnId="{6034A01B-5DC1-4450-AC0B-C46E579FCB6C}">
      <dgm:prSet/>
      <dgm:spPr/>
      <dgm:t>
        <a:bodyPr/>
        <a:lstStyle/>
        <a:p>
          <a:endParaRPr lang="en-US"/>
        </a:p>
      </dgm:t>
    </dgm:pt>
    <dgm:pt modelId="{5CFBC65F-7DFD-417D-9D5E-B33977F620EB}" type="sibTrans" cxnId="{6034A01B-5DC1-4450-AC0B-C46E579FCB6C}">
      <dgm:prSet/>
      <dgm:spPr/>
      <dgm:t>
        <a:bodyPr/>
        <a:lstStyle/>
        <a:p>
          <a:endParaRPr lang="en-US"/>
        </a:p>
      </dgm:t>
    </dgm:pt>
    <dgm:pt modelId="{ECFF83FC-4AAB-46B0-8B33-C6673E38B8D7}" type="pres">
      <dgm:prSet presAssocID="{15EB5E17-EE96-4E42-BFD5-007FC4A75728}" presName="linear" presStyleCnt="0">
        <dgm:presLayoutVars>
          <dgm:animLvl val="lvl"/>
          <dgm:resizeHandles val="exact"/>
        </dgm:presLayoutVars>
      </dgm:prSet>
      <dgm:spPr/>
    </dgm:pt>
    <dgm:pt modelId="{52268063-1ED8-4127-A7CD-894070BC7275}" type="pres">
      <dgm:prSet presAssocID="{1418ECD7-DCCC-47FB-BD18-1ED4984FD53C}" presName="parentText" presStyleLbl="node1" presStyleIdx="0" presStyleCnt="2" custLinFactNeighborY="-26878">
        <dgm:presLayoutVars>
          <dgm:chMax val="0"/>
          <dgm:bulletEnabled val="1"/>
        </dgm:presLayoutVars>
      </dgm:prSet>
      <dgm:spPr/>
    </dgm:pt>
    <dgm:pt modelId="{180F65DA-D056-4F3D-B7C1-97BC521A9E29}" type="pres">
      <dgm:prSet presAssocID="{B0EF9238-BEEC-4644-A1F6-6676208C8B84}" presName="spacer" presStyleCnt="0"/>
      <dgm:spPr/>
    </dgm:pt>
    <dgm:pt modelId="{F0B93F32-4560-4799-8574-7C27DE72B228}" type="pres">
      <dgm:prSet presAssocID="{51E5505E-8DD9-4730-8E46-AFB4FCC99C2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034A01B-5DC1-4450-AC0B-C46E579FCB6C}" srcId="{15EB5E17-EE96-4E42-BFD5-007FC4A75728}" destId="{51E5505E-8DD9-4730-8E46-AFB4FCC99C25}" srcOrd="1" destOrd="0" parTransId="{0BC919C9-8EE6-4EC3-B1E1-9DE8D9846900}" sibTransId="{5CFBC65F-7DFD-417D-9D5E-B33977F620EB}"/>
    <dgm:cxn modelId="{65426536-EDCD-4F9C-B359-5C1336FF82E8}" type="presOf" srcId="{51E5505E-8DD9-4730-8E46-AFB4FCC99C25}" destId="{F0B93F32-4560-4799-8574-7C27DE72B228}" srcOrd="0" destOrd="0" presId="urn:microsoft.com/office/officeart/2005/8/layout/vList2"/>
    <dgm:cxn modelId="{97158654-9E63-4DBB-9AAC-B459DE6A74E6}" srcId="{15EB5E17-EE96-4E42-BFD5-007FC4A75728}" destId="{1418ECD7-DCCC-47FB-BD18-1ED4984FD53C}" srcOrd="0" destOrd="0" parTransId="{4B183709-15DA-4ECD-BAF4-97ECBB6AC974}" sibTransId="{B0EF9238-BEEC-4644-A1F6-6676208C8B84}"/>
    <dgm:cxn modelId="{0CE1FB58-0A95-4B3F-B1AF-4684B2DC8575}" type="presOf" srcId="{15EB5E17-EE96-4E42-BFD5-007FC4A75728}" destId="{ECFF83FC-4AAB-46B0-8B33-C6673E38B8D7}" srcOrd="0" destOrd="0" presId="urn:microsoft.com/office/officeart/2005/8/layout/vList2"/>
    <dgm:cxn modelId="{6D1A59F3-D246-4C33-8914-3E75654EEE80}" type="presOf" srcId="{1418ECD7-DCCC-47FB-BD18-1ED4984FD53C}" destId="{52268063-1ED8-4127-A7CD-894070BC7275}" srcOrd="0" destOrd="0" presId="urn:microsoft.com/office/officeart/2005/8/layout/vList2"/>
    <dgm:cxn modelId="{68990BF7-B305-4A35-BB18-4C3A1B6E742F}" type="presParOf" srcId="{ECFF83FC-4AAB-46B0-8B33-C6673E38B8D7}" destId="{52268063-1ED8-4127-A7CD-894070BC7275}" srcOrd="0" destOrd="0" presId="urn:microsoft.com/office/officeart/2005/8/layout/vList2"/>
    <dgm:cxn modelId="{1FF52FE2-5E65-4159-A89D-B882834DDFE8}" type="presParOf" srcId="{ECFF83FC-4AAB-46B0-8B33-C6673E38B8D7}" destId="{180F65DA-D056-4F3D-B7C1-97BC521A9E29}" srcOrd="1" destOrd="0" presId="urn:microsoft.com/office/officeart/2005/8/layout/vList2"/>
    <dgm:cxn modelId="{8D245128-C6EE-4057-A1F2-BA7D4206287F}" type="presParOf" srcId="{ECFF83FC-4AAB-46B0-8B33-C6673E38B8D7}" destId="{F0B93F32-4560-4799-8574-7C27DE72B2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EB5E17-EE96-4E42-BFD5-007FC4A757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418ECD7-DCCC-47FB-BD18-1ED4984FD53C}">
      <dgm:prSet/>
      <dgm:spPr/>
      <dgm:t>
        <a:bodyPr/>
        <a:lstStyle/>
        <a:p>
          <a:r>
            <a:rPr lang="cs-CZ" dirty="0"/>
            <a:t>Jaký je záměr zvýrazněné výpovědi?</a:t>
          </a:r>
          <a:endParaRPr lang="en-US" dirty="0"/>
        </a:p>
      </dgm:t>
    </dgm:pt>
    <dgm:pt modelId="{4B183709-15DA-4ECD-BAF4-97ECBB6AC974}" type="parTrans" cxnId="{97158654-9E63-4DBB-9AAC-B459DE6A74E6}">
      <dgm:prSet/>
      <dgm:spPr/>
      <dgm:t>
        <a:bodyPr/>
        <a:lstStyle/>
        <a:p>
          <a:endParaRPr lang="en-US"/>
        </a:p>
      </dgm:t>
    </dgm:pt>
    <dgm:pt modelId="{B0EF9238-BEEC-4644-A1F6-6676208C8B84}" type="sibTrans" cxnId="{97158654-9E63-4DBB-9AAC-B459DE6A74E6}">
      <dgm:prSet/>
      <dgm:spPr/>
      <dgm:t>
        <a:bodyPr/>
        <a:lstStyle/>
        <a:p>
          <a:endParaRPr lang="en-US"/>
        </a:p>
      </dgm:t>
    </dgm:pt>
    <dgm:pt modelId="{51E5505E-8DD9-4730-8E46-AFB4FCC99C25}">
      <dgm:prSet/>
      <dgm:spPr/>
      <dgm:t>
        <a:bodyPr/>
        <a:lstStyle/>
        <a:p>
          <a:r>
            <a:rPr lang="cs-CZ"/>
            <a:t>Jak? Jakým způsobem/prostředky je vyjádřena výpověď?</a:t>
          </a:r>
          <a:endParaRPr lang="en-US"/>
        </a:p>
      </dgm:t>
    </dgm:pt>
    <dgm:pt modelId="{0BC919C9-8EE6-4EC3-B1E1-9DE8D9846900}" type="parTrans" cxnId="{6034A01B-5DC1-4450-AC0B-C46E579FCB6C}">
      <dgm:prSet/>
      <dgm:spPr/>
      <dgm:t>
        <a:bodyPr/>
        <a:lstStyle/>
        <a:p>
          <a:endParaRPr lang="en-US"/>
        </a:p>
      </dgm:t>
    </dgm:pt>
    <dgm:pt modelId="{5CFBC65F-7DFD-417D-9D5E-B33977F620EB}" type="sibTrans" cxnId="{6034A01B-5DC1-4450-AC0B-C46E579FCB6C}">
      <dgm:prSet/>
      <dgm:spPr/>
      <dgm:t>
        <a:bodyPr/>
        <a:lstStyle/>
        <a:p>
          <a:endParaRPr lang="en-US"/>
        </a:p>
      </dgm:t>
    </dgm:pt>
    <dgm:pt modelId="{ECFF83FC-4AAB-46B0-8B33-C6673E38B8D7}" type="pres">
      <dgm:prSet presAssocID="{15EB5E17-EE96-4E42-BFD5-007FC4A75728}" presName="linear" presStyleCnt="0">
        <dgm:presLayoutVars>
          <dgm:animLvl val="lvl"/>
          <dgm:resizeHandles val="exact"/>
        </dgm:presLayoutVars>
      </dgm:prSet>
      <dgm:spPr/>
    </dgm:pt>
    <dgm:pt modelId="{52268063-1ED8-4127-A7CD-894070BC7275}" type="pres">
      <dgm:prSet presAssocID="{1418ECD7-DCCC-47FB-BD18-1ED4984FD53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80F65DA-D056-4F3D-B7C1-97BC521A9E29}" type="pres">
      <dgm:prSet presAssocID="{B0EF9238-BEEC-4644-A1F6-6676208C8B84}" presName="spacer" presStyleCnt="0"/>
      <dgm:spPr/>
    </dgm:pt>
    <dgm:pt modelId="{F0B93F32-4560-4799-8574-7C27DE72B228}" type="pres">
      <dgm:prSet presAssocID="{51E5505E-8DD9-4730-8E46-AFB4FCC99C2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034A01B-5DC1-4450-AC0B-C46E579FCB6C}" srcId="{15EB5E17-EE96-4E42-BFD5-007FC4A75728}" destId="{51E5505E-8DD9-4730-8E46-AFB4FCC99C25}" srcOrd="1" destOrd="0" parTransId="{0BC919C9-8EE6-4EC3-B1E1-9DE8D9846900}" sibTransId="{5CFBC65F-7DFD-417D-9D5E-B33977F620EB}"/>
    <dgm:cxn modelId="{65426536-EDCD-4F9C-B359-5C1336FF82E8}" type="presOf" srcId="{51E5505E-8DD9-4730-8E46-AFB4FCC99C25}" destId="{F0B93F32-4560-4799-8574-7C27DE72B228}" srcOrd="0" destOrd="0" presId="urn:microsoft.com/office/officeart/2005/8/layout/vList2"/>
    <dgm:cxn modelId="{97158654-9E63-4DBB-9AAC-B459DE6A74E6}" srcId="{15EB5E17-EE96-4E42-BFD5-007FC4A75728}" destId="{1418ECD7-DCCC-47FB-BD18-1ED4984FD53C}" srcOrd="0" destOrd="0" parTransId="{4B183709-15DA-4ECD-BAF4-97ECBB6AC974}" sibTransId="{B0EF9238-BEEC-4644-A1F6-6676208C8B84}"/>
    <dgm:cxn modelId="{0CE1FB58-0A95-4B3F-B1AF-4684B2DC8575}" type="presOf" srcId="{15EB5E17-EE96-4E42-BFD5-007FC4A75728}" destId="{ECFF83FC-4AAB-46B0-8B33-C6673E38B8D7}" srcOrd="0" destOrd="0" presId="urn:microsoft.com/office/officeart/2005/8/layout/vList2"/>
    <dgm:cxn modelId="{6D1A59F3-D246-4C33-8914-3E75654EEE80}" type="presOf" srcId="{1418ECD7-DCCC-47FB-BD18-1ED4984FD53C}" destId="{52268063-1ED8-4127-A7CD-894070BC7275}" srcOrd="0" destOrd="0" presId="urn:microsoft.com/office/officeart/2005/8/layout/vList2"/>
    <dgm:cxn modelId="{68990BF7-B305-4A35-BB18-4C3A1B6E742F}" type="presParOf" srcId="{ECFF83FC-4AAB-46B0-8B33-C6673E38B8D7}" destId="{52268063-1ED8-4127-A7CD-894070BC7275}" srcOrd="0" destOrd="0" presId="urn:microsoft.com/office/officeart/2005/8/layout/vList2"/>
    <dgm:cxn modelId="{1FF52FE2-5E65-4159-A89D-B882834DDFE8}" type="presParOf" srcId="{ECFF83FC-4AAB-46B0-8B33-C6673E38B8D7}" destId="{180F65DA-D056-4F3D-B7C1-97BC521A9E29}" srcOrd="1" destOrd="0" presId="urn:microsoft.com/office/officeart/2005/8/layout/vList2"/>
    <dgm:cxn modelId="{8D245128-C6EE-4057-A1F2-BA7D4206287F}" type="presParOf" srcId="{ECFF83FC-4AAB-46B0-8B33-C6673E38B8D7}" destId="{F0B93F32-4560-4799-8574-7C27DE72B2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68063-1ED8-4127-A7CD-894070BC7275}">
      <dsp:nvSpPr>
        <dsp:cNvPr id="0" name=""/>
        <dsp:cNvSpPr/>
      </dsp:nvSpPr>
      <dsp:spPr>
        <a:xfrm>
          <a:off x="0" y="226638"/>
          <a:ext cx="96012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Jaký je záměr zvýrazněné výpovědi?</a:t>
          </a:r>
          <a:endParaRPr lang="en-US" sz="3000" kern="1200" dirty="0"/>
        </a:p>
      </dsp:txBody>
      <dsp:txXfrm>
        <a:off x="33412" y="260050"/>
        <a:ext cx="9534376" cy="617626"/>
      </dsp:txXfrm>
    </dsp:sp>
    <dsp:sp modelId="{F0B93F32-4560-4799-8574-7C27DE72B228}">
      <dsp:nvSpPr>
        <dsp:cNvPr id="0" name=""/>
        <dsp:cNvSpPr/>
      </dsp:nvSpPr>
      <dsp:spPr>
        <a:xfrm>
          <a:off x="0" y="1020711"/>
          <a:ext cx="96012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Jak? Jakým způsobem/prostředky je vyjádřena výpověď?</a:t>
          </a:r>
          <a:endParaRPr lang="en-US" sz="3000" kern="1200"/>
        </a:p>
      </dsp:txBody>
      <dsp:txXfrm>
        <a:off x="33412" y="1054123"/>
        <a:ext cx="9534376" cy="617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68063-1ED8-4127-A7CD-894070BC7275}">
      <dsp:nvSpPr>
        <dsp:cNvPr id="0" name=""/>
        <dsp:cNvSpPr/>
      </dsp:nvSpPr>
      <dsp:spPr>
        <a:xfrm>
          <a:off x="0" y="249860"/>
          <a:ext cx="96012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Jaký je záměr zvýrazněné výpovědi?</a:t>
          </a:r>
          <a:endParaRPr lang="en-US" sz="3000" kern="1200" dirty="0"/>
        </a:p>
      </dsp:txBody>
      <dsp:txXfrm>
        <a:off x="33412" y="283272"/>
        <a:ext cx="9534376" cy="617626"/>
      </dsp:txXfrm>
    </dsp:sp>
    <dsp:sp modelId="{F0B93F32-4560-4799-8574-7C27DE72B228}">
      <dsp:nvSpPr>
        <dsp:cNvPr id="0" name=""/>
        <dsp:cNvSpPr/>
      </dsp:nvSpPr>
      <dsp:spPr>
        <a:xfrm>
          <a:off x="0" y="1020711"/>
          <a:ext cx="96012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Jak? Jakým způsobem/prostředky je vyjádřena výpověď?</a:t>
          </a:r>
          <a:endParaRPr lang="en-US" sz="3000" kern="1200"/>
        </a:p>
      </dsp:txBody>
      <dsp:txXfrm>
        <a:off x="33412" y="1054123"/>
        <a:ext cx="9534376" cy="61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0743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2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74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4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62632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63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60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51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50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94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672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08436F1-D3E7-443A-95E8-EDA4E3FBA4B3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0536C59-2F35-43C8-A7ED-EF984E808D7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639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3AE52-ADB8-43CC-93D4-9E988F9E2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Komunikační funkce výpovědi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C4241B8-F869-4549-99E8-0AE4035B1B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Eliška Šedivcová</a:t>
            </a:r>
          </a:p>
        </p:txBody>
      </p:sp>
    </p:spTree>
    <p:extLst>
      <p:ext uri="{BB962C8B-B14F-4D97-AF65-F5344CB8AC3E}">
        <p14:creationId xmlns:p14="http://schemas.microsoft.com/office/powerpoint/2010/main" val="343434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82606B-1A21-4407-BE5F-AD82F9E6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30188"/>
            <a:ext cx="9601200" cy="1485900"/>
          </a:xfrm>
        </p:spPr>
        <p:txBody>
          <a:bodyPr/>
          <a:lstStyle/>
          <a:p>
            <a:r>
              <a:rPr lang="cs-CZ" dirty="0"/>
              <a:t>Cíle – výukové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17DD2-18E4-487C-9A88-25F024F59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/>
              <a:t>Žák je u vybrané výpovědi schopen pojmenovat komunikační funkci výpovědi a uvědoměle dokáže vytvářet jiné texty se stejným/podobným záměrem, ale odlišnými druhy, či funkcemi.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/>
              <a:t>Žák na základě vybrané situace vymýšlí vlastní výpovědi, uvědomuje si a dokáže pojmenovat a vystihnout jejich komunikační funkci.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04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17 Steam Train Art ideas | train art, railroad art, train">
            <a:extLst>
              <a:ext uri="{FF2B5EF4-FFF2-40B4-BE49-F238E27FC236}">
                <a16:creationId xmlns:a16="http://schemas.microsoft.com/office/drawing/2014/main" id="{D5AADFF7-9656-4BFC-A6D9-52907615D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" b="113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66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39B811-9D0C-4E20-A47F-D8B0DF656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273" y="307732"/>
            <a:ext cx="10159219" cy="62425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15:00 a s Honzou jsme právě přišli na nádraží. „</a:t>
            </a:r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Jano, kup mi prosím jízdenku.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Já si dojdu na záchod a mezitím zjistím, z jakého nástupiště nám jede vlak.“ „</a:t>
            </a:r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.“ Souhlasím s Honzovým návrhem a svižně jdu směrem k pokladně.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(…)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603504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3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Dvě jízdenky do Plzně.</a:t>
            </a:r>
          </a:p>
          <a:p>
            <a:pPr marL="603504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300" i="0" dirty="0">
                <a:latin typeface="Calibri" panose="020F0502020204030204" pitchFamily="34" charset="0"/>
                <a:cs typeface="Times New Roman" panose="02020603050405020304" pitchFamily="18" charset="0"/>
              </a:rPr>
              <a:t>Pokladní:	</a:t>
            </a:r>
            <a:r>
              <a:rPr lang="cs-CZ" sz="23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Chcete jet rychlíkem, nebo </a:t>
            </a:r>
            <a:r>
              <a:rPr lang="cs-CZ" sz="2300" b="1" i="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Pendolinem</a:t>
            </a:r>
            <a:r>
              <a:rPr lang="cs-CZ" sz="23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3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</a:t>
            </a:r>
            <a:r>
              <a:rPr lang="cs-CZ" sz="23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Jaký je mezi nimi rozdíl?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300" i="0" dirty="0">
                <a:latin typeface="Calibri" panose="020F0502020204030204" pitchFamily="34" charset="0"/>
                <a:cs typeface="Times New Roman" panose="02020603050405020304" pitchFamily="18" charset="0"/>
              </a:rPr>
              <a:t>Pokladní: 	Pendolino je dražší ale jede přímo, bez zastávek, a je rychlejší. Také má 		jídelní vůz, ve kterém si můžete koupit občerstvení.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3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Rychlík prosím.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3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3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Vyndavám</a:t>
            </a:r>
            <a:r>
              <a:rPr lang="cs-CZ" sz="2300" dirty="0">
                <a:latin typeface="Calibri" panose="020F0502020204030204" pitchFamily="34" charset="0"/>
                <a:cs typeface="Times New Roman" panose="02020603050405020304" pitchFamily="18" charset="0"/>
              </a:rPr>
              <a:t> kreditní kartu.)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300" i="0" dirty="0">
                <a:latin typeface="Calibri" panose="020F0502020204030204" pitchFamily="34" charset="0"/>
                <a:cs typeface="Times New Roman" panose="02020603050405020304" pitchFamily="18" charset="0"/>
              </a:rPr>
              <a:t>Pokladní: 	</a:t>
            </a:r>
            <a:r>
              <a:rPr lang="cs-CZ" sz="23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Budete platit kartou?</a:t>
            </a:r>
          </a:p>
          <a:p>
            <a:pPr marL="603504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3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Ano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EA412BA-DCA5-4E05-8C47-9C9F2E4FC1A2}"/>
              </a:ext>
            </a:extLst>
          </p:cNvPr>
          <p:cNvSpPr/>
          <p:nvPr/>
        </p:nvSpPr>
        <p:spPr>
          <a:xfrm>
            <a:off x="1165273" y="307732"/>
            <a:ext cx="10159218" cy="12959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7F7614D-049C-4885-B354-CD9ECFE451A7}"/>
              </a:ext>
            </a:extLst>
          </p:cNvPr>
          <p:cNvSpPr/>
          <p:nvPr/>
        </p:nvSpPr>
        <p:spPr>
          <a:xfrm>
            <a:off x="1165272" y="2491739"/>
            <a:ext cx="10159218" cy="40585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88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3AD1C8-4117-4519-B756-70DC6FD1C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758732"/>
            <a:ext cx="9601200" cy="3581400"/>
          </a:xfrm>
        </p:spPr>
        <p:txBody>
          <a:bodyPr/>
          <a:lstStyle/>
          <a:p>
            <a:pPr algn="just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15:00 a s Honzou jsme právě přišli na nádraží. „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Jano, kup mi prosím jízdenku.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Já si dojdu na záchod a mezitím zjistím, z jakého nástupiště nám jede vlak.“ „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.“ Souhlasím s Honzovým návrhem a svižně jdu směrem k pokladně.</a:t>
            </a:r>
          </a:p>
          <a:p>
            <a:endParaRPr lang="cs-CZ" dirty="0"/>
          </a:p>
        </p:txBody>
      </p:sp>
      <p:pic>
        <p:nvPicPr>
          <p:cNvPr id="5" name="Grafický objekt 4" descr="Odznak, otazník obrys">
            <a:extLst>
              <a:ext uri="{FF2B5EF4-FFF2-40B4-BE49-F238E27FC236}">
                <a16:creationId xmlns:a16="http://schemas.microsoft.com/office/drawing/2014/main" id="{83DC2092-6A46-4C3D-812B-72063C811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846" y="936654"/>
            <a:ext cx="849740" cy="849740"/>
          </a:xfrm>
          <a:prstGeom prst="rect">
            <a:avLst/>
          </a:prstGeom>
        </p:spPr>
      </p:pic>
      <p:graphicFrame>
        <p:nvGraphicFramePr>
          <p:cNvPr id="8" name="Nadpis 3">
            <a:extLst>
              <a:ext uri="{FF2B5EF4-FFF2-40B4-BE49-F238E27FC236}">
                <a16:creationId xmlns:a16="http://schemas.microsoft.com/office/drawing/2014/main" id="{8F4E8903-4F77-42B3-939D-62365CCDDF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0021050"/>
              </p:ext>
            </p:extLst>
          </p:nvPr>
        </p:nvGraphicFramePr>
        <p:xfrm>
          <a:off x="1312985" y="384013"/>
          <a:ext cx="9601200" cy="1955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B974A173-B982-4EA4-8BBC-0698B07646FA}"/>
              </a:ext>
            </a:extLst>
          </p:cNvPr>
          <p:cNvSpPr txBox="1"/>
          <p:nvPr/>
        </p:nvSpPr>
        <p:spPr>
          <a:xfrm>
            <a:off x="6284302" y="4787386"/>
            <a:ext cx="5585754" cy="99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Aby adresát (Jana) vykonala obsah výpovědi; PROSBA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B018CDE-3F47-4CB4-9C56-EB3B82CC4BD9}"/>
              </a:ext>
            </a:extLst>
          </p:cNvPr>
          <p:cNvSpPr txBox="1"/>
          <p:nvPr/>
        </p:nvSpPr>
        <p:spPr>
          <a:xfrm>
            <a:off x="1672003" y="4799301"/>
            <a:ext cx="5585754" cy="166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Jano kup mi prosím jízdenku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800" b="1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Dobře.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61F1191-8DFA-4B86-B884-82044F80013F}"/>
              </a:ext>
            </a:extLst>
          </p:cNvPr>
          <p:cNvSpPr txBox="1"/>
          <p:nvPr/>
        </p:nvSpPr>
        <p:spPr>
          <a:xfrm>
            <a:off x="6284302" y="5938447"/>
            <a:ext cx="5585754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SOUHLAS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6AF05CC-81E4-4996-99A8-7C99E0B41F10}"/>
              </a:ext>
            </a:extLst>
          </p:cNvPr>
          <p:cNvSpPr/>
          <p:nvPr/>
        </p:nvSpPr>
        <p:spPr>
          <a:xfrm>
            <a:off x="1672003" y="2758732"/>
            <a:ext cx="9224597" cy="16601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39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2DACE-8DF8-45B0-A545-277E003D7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6" y="1886736"/>
            <a:ext cx="7019778" cy="4385110"/>
          </a:xfrm>
        </p:spPr>
        <p:txBody>
          <a:bodyPr>
            <a:normAutofit/>
          </a:bodyPr>
          <a:lstStyle/>
          <a:p>
            <a:pPr marL="603504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Dvě jízdenky do Plzně.</a:t>
            </a:r>
          </a:p>
          <a:p>
            <a:pPr marL="603504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i="0" dirty="0">
                <a:latin typeface="Calibri" panose="020F0502020204030204" pitchFamily="34" charset="0"/>
                <a:cs typeface="Times New Roman" panose="02020603050405020304" pitchFamily="18" charset="0"/>
              </a:rPr>
              <a:t>Pokladní:	</a:t>
            </a:r>
            <a:r>
              <a:rPr lang="cs-CZ" sz="20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Chcete jet rychlíkem, nebo </a:t>
            </a:r>
            <a:r>
              <a:rPr lang="cs-CZ" sz="2000" b="1" i="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Pendolinem</a:t>
            </a:r>
            <a:r>
              <a:rPr lang="cs-CZ" sz="20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0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</a:t>
            </a:r>
            <a:r>
              <a:rPr lang="cs-CZ" sz="20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Jaký je mezi nimi rozdíl?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000" i="0" dirty="0">
                <a:latin typeface="Calibri" panose="020F0502020204030204" pitchFamily="34" charset="0"/>
                <a:cs typeface="Times New Roman" panose="02020603050405020304" pitchFamily="18" charset="0"/>
              </a:rPr>
              <a:t>Pokladní: 	Pendolino je dražší ale jede přímo, bez zastávek, 		a je rychlejší. Také má jídelní vůz, ve kterém si 		můžete koupit občerstvení.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0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Rychlík prosím.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Vyndavám</a:t>
            </a:r>
            <a:r>
              <a:rPr lang="cs-CZ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kreditní kartu.)</a:t>
            </a:r>
          </a:p>
          <a:p>
            <a:pPr marL="603504" lvl="1" indent="0">
              <a:lnSpc>
                <a:spcPct val="107000"/>
              </a:lnSpc>
              <a:buNone/>
            </a:pPr>
            <a:r>
              <a:rPr lang="cs-CZ" sz="2000" i="0" dirty="0">
                <a:latin typeface="Calibri" panose="020F0502020204030204" pitchFamily="34" charset="0"/>
                <a:cs typeface="Times New Roman" panose="02020603050405020304" pitchFamily="18" charset="0"/>
              </a:rPr>
              <a:t>Pokladní: 	</a:t>
            </a:r>
            <a:r>
              <a:rPr lang="cs-CZ" sz="2000" b="1" i="0" dirty="0">
                <a:latin typeface="Calibri" panose="020F0502020204030204" pitchFamily="34" charset="0"/>
                <a:cs typeface="Times New Roman" panose="02020603050405020304" pitchFamily="18" charset="0"/>
              </a:rPr>
              <a:t>Budete platit kartou?</a:t>
            </a:r>
          </a:p>
          <a:p>
            <a:pPr marL="603504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i="0" dirty="0">
                <a:latin typeface="Calibri" panose="020F0502020204030204" pitchFamily="34" charset="0"/>
                <a:cs typeface="Times New Roman" panose="02020603050405020304" pitchFamily="18" charset="0"/>
              </a:rPr>
              <a:t>Já: 	Ano</a:t>
            </a:r>
          </a:p>
          <a:p>
            <a:endParaRPr lang="cs-CZ" dirty="0"/>
          </a:p>
        </p:txBody>
      </p:sp>
      <p:pic>
        <p:nvPicPr>
          <p:cNvPr id="5" name="Grafický objekt 4" descr="Odznak, otazník obrys">
            <a:extLst>
              <a:ext uri="{FF2B5EF4-FFF2-40B4-BE49-F238E27FC236}">
                <a16:creationId xmlns:a16="http://schemas.microsoft.com/office/drawing/2014/main" id="{84B2D481-C1FD-4E39-82FC-403805658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367" y="340363"/>
            <a:ext cx="1137724" cy="1137724"/>
          </a:xfrm>
          <a:prstGeom prst="rect">
            <a:avLst/>
          </a:prstGeom>
        </p:spPr>
      </p:pic>
      <p:graphicFrame>
        <p:nvGraphicFramePr>
          <p:cNvPr id="7" name="Nadpis 3">
            <a:extLst>
              <a:ext uri="{FF2B5EF4-FFF2-40B4-BE49-F238E27FC236}">
                <a16:creationId xmlns:a16="http://schemas.microsoft.com/office/drawing/2014/main" id="{406A8C53-28D0-4BCA-83B7-B99480EDDE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4968926"/>
              </p:ext>
            </p:extLst>
          </p:nvPr>
        </p:nvGraphicFramePr>
        <p:xfrm>
          <a:off x="2457157" y="-68286"/>
          <a:ext cx="9601200" cy="1955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6B00E062-0309-4A26-8FEF-A9869495502F}"/>
              </a:ext>
            </a:extLst>
          </p:cNvPr>
          <p:cNvSpPr txBox="1"/>
          <p:nvPr/>
        </p:nvSpPr>
        <p:spPr>
          <a:xfrm>
            <a:off x="7974329" y="5408080"/>
            <a:ext cx="297033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DOPLŇOVACÍ otázka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EC1C79-C79F-493F-992D-62CE7BC150BC}"/>
              </a:ext>
            </a:extLst>
          </p:cNvPr>
          <p:cNvSpPr txBox="1"/>
          <p:nvPr/>
        </p:nvSpPr>
        <p:spPr>
          <a:xfrm>
            <a:off x="7774746" y="1950040"/>
            <a:ext cx="4417254" cy="3236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cs-CZ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Chcete jet rychlíkem, nebo </a:t>
            </a:r>
            <a:r>
              <a:rPr lang="cs-CZ" sz="2400" dirty="0" err="1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Pendolinem</a:t>
            </a:r>
            <a:r>
              <a:rPr lang="cs-CZ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07000"/>
              </a:lnSpc>
            </a:pPr>
            <a:endParaRPr lang="cs-CZ" sz="24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cs-CZ" sz="24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s-CZ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Budete platit kartou?</a:t>
            </a:r>
          </a:p>
          <a:p>
            <a:pPr lvl="0">
              <a:lnSpc>
                <a:spcPct val="107000"/>
              </a:lnSpc>
            </a:pPr>
            <a:endParaRPr lang="cs-CZ" sz="24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cs-CZ" sz="24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Jaký je mezi nimi rozdíl?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07B7F1B-1073-4BE1-A455-FC4840934546}"/>
              </a:ext>
            </a:extLst>
          </p:cNvPr>
          <p:cNvSpPr/>
          <p:nvPr/>
        </p:nvSpPr>
        <p:spPr>
          <a:xfrm>
            <a:off x="954551" y="1886735"/>
            <a:ext cx="6585733" cy="46309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6B58E3-01C4-4475-906E-4CF3818BF862}"/>
              </a:ext>
            </a:extLst>
          </p:cNvPr>
          <p:cNvSpPr txBox="1"/>
          <p:nvPr/>
        </p:nvSpPr>
        <p:spPr>
          <a:xfrm>
            <a:off x="7774746" y="4198130"/>
            <a:ext cx="233201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ZJIŠŤOVACÍ otázka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F9726E6-3A3E-4CD3-A52E-40E80F5FCA95}"/>
              </a:ext>
            </a:extLst>
          </p:cNvPr>
          <p:cNvSpPr txBox="1"/>
          <p:nvPr/>
        </p:nvSpPr>
        <p:spPr>
          <a:xfrm>
            <a:off x="7974329" y="2902996"/>
            <a:ext cx="268898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VYLUČOVACÍ otázka</a:t>
            </a:r>
          </a:p>
        </p:txBody>
      </p:sp>
    </p:spTree>
    <p:extLst>
      <p:ext uri="{BB962C8B-B14F-4D97-AF65-F5344CB8AC3E}">
        <p14:creationId xmlns:p14="http://schemas.microsoft.com/office/powerpoint/2010/main" val="47711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A562F9-9161-4955-A432-330A018DE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555673"/>
            <a:ext cx="9601200" cy="5873261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15:00 a s Honzou jsme právě přišli na nádraží. „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Jano, kup mi prosím jízdenku.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Já si dojdu na záchod a mezitím zjistím, z jakého nástupiště nám jede vlak.“ „Dobře.“ Souhlasím s Honzovým návrhem a svižně jdu směrem k pokladně.</a:t>
            </a:r>
          </a:p>
          <a:p>
            <a:pPr marL="0" indent="0" algn="just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Jano, kup mi prosím jízdenku.		-&gt; prosba</a:t>
            </a:r>
          </a:p>
          <a:p>
            <a:pPr marL="0" indent="0" algn="just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Jano, kup jízdenku!			-&gt; rozkaz</a:t>
            </a: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Kup jízdenku!				-&gt; rozkaz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Jízdenku!				-&gt; rozkaz, zvolání (? Je to určené Janě?)</a:t>
            </a: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 mohla bys mi koupit jízdenku?		-&gt; prosba („vyšší míra zdvořilosti“)</a:t>
            </a: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Jano, byla bys tak hodná a koupila mi jízdenku? -&gt; prosba („nejvyšší míra zdvořilosti“)</a:t>
            </a: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7D713DC-5B67-451C-81F8-DC014D810F6A}"/>
              </a:ext>
            </a:extLst>
          </p:cNvPr>
          <p:cNvSpPr/>
          <p:nvPr/>
        </p:nvSpPr>
        <p:spPr>
          <a:xfrm>
            <a:off x="1295400" y="555674"/>
            <a:ext cx="9846212" cy="10339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73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39024-728E-4652-A3F1-5D436438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vlastních výpovědí +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721774-04A3-4297-A61C-ACB6084EA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3631"/>
            <a:ext cx="6138882" cy="465003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Práce ve skupině</a:t>
            </a:r>
          </a:p>
          <a:p>
            <a:r>
              <a:rPr lang="cs-CZ" dirty="0"/>
              <a:t>Ž. si vyberou z obrázku nějakou postavu a vytvoří s nimi dialog. Následně analyzují své výpovědi.</a:t>
            </a:r>
          </a:p>
          <a:p>
            <a:r>
              <a:rPr lang="cs-CZ" dirty="0"/>
              <a:t>SITUACE: jsme ve vlaku a přijde průvodčí, jsme ve vlaku a přijde paní s vozíčkem, jsme ve vlaku a chceme otevřít okno, jsme ve škole a pan učitel chce vyzkoušet Pavla … (žák si může vymyslet vlastní situaci)</a:t>
            </a:r>
          </a:p>
          <a:p>
            <a:r>
              <a:rPr lang="cs-CZ" dirty="0"/>
              <a:t>Učitel Ž. může dát podklad – soupis jednotlivých druhů komun. </a:t>
            </a:r>
            <a:r>
              <a:rPr lang="cs-CZ" dirty="0" err="1"/>
              <a:t>fcí</a:t>
            </a:r>
            <a:r>
              <a:rPr lang="cs-CZ" dirty="0"/>
              <a:t> (které ještě nezazněly)</a:t>
            </a:r>
          </a:p>
          <a:p>
            <a:r>
              <a:rPr lang="cs-CZ" dirty="0"/>
              <a:t>Ve fázi reflexe možné zahrát scénicky (Ž. se domluví na jedné variantě - „zahraje se celá hra“ –vyberou se tři jednotlivé výpovědi, které se zopakují a třída reflektuje o jakou komunikační funkci se jedná</a:t>
            </a:r>
          </a:p>
          <a:p>
            <a:endParaRPr lang="cs-CZ" dirty="0"/>
          </a:p>
        </p:txBody>
      </p:sp>
      <p:pic>
        <p:nvPicPr>
          <p:cNvPr id="4" name="Picture 4" descr="17 Steam Train Art ideas | train art, railroad art, train">
            <a:extLst>
              <a:ext uri="{FF2B5EF4-FFF2-40B4-BE49-F238E27FC236}">
                <a16:creationId xmlns:a16="http://schemas.microsoft.com/office/drawing/2014/main" id="{58556C32-8CBB-4E95-A059-3EA9700B79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" b="11300"/>
          <a:stretch/>
        </p:blipFill>
        <p:spPr bwMode="auto">
          <a:xfrm>
            <a:off x="7510482" y="1600210"/>
            <a:ext cx="4444982" cy="2500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28851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1365</TotalTime>
  <Words>655</Words>
  <Application>Microsoft Office PowerPoint</Application>
  <PresentationFormat>Širokoúhlá obrazovka</PresentationFormat>
  <Paragraphs>62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Franklin Gothic Book</vt:lpstr>
      <vt:lpstr>Oříznutí</vt:lpstr>
      <vt:lpstr>Komunikační funkce výpovědi</vt:lpstr>
      <vt:lpstr>Cíle – výukové situace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Vytváření vlastních výpovědí + analýza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funkce výpovědi</dc:title>
  <dc:creator>eliska</dc:creator>
  <cp:lastModifiedBy>eliska</cp:lastModifiedBy>
  <cp:revision>20</cp:revision>
  <dcterms:created xsi:type="dcterms:W3CDTF">2021-04-28T15:50:00Z</dcterms:created>
  <dcterms:modified xsi:type="dcterms:W3CDTF">2021-05-08T16:50:47Z</dcterms:modified>
</cp:coreProperties>
</file>