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68" r:id="rId18"/>
    <p:sldId id="274" r:id="rId19"/>
    <p:sldId id="275" r:id="rId20"/>
    <p:sldId id="276" r:id="rId21"/>
    <p:sldId id="277" r:id="rId22"/>
    <p:sldId id="278" r:id="rId23"/>
    <p:sldId id="279" r:id="rId24"/>
    <p:sldId id="286" r:id="rId25"/>
    <p:sldId id="280" r:id="rId26"/>
    <p:sldId id="284" r:id="rId27"/>
    <p:sldId id="281" r:id="rId28"/>
    <p:sldId id="282" r:id="rId29"/>
    <p:sldId id="283" r:id="rId30"/>
    <p:sldId id="285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29.04.2021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prirucka.ujc.cas.cz/?id=151&amp;dotaz=p%C5%99%C3%ADvlastek#nadpis4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29. 4. 2021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D7D860-DC29-4CF3-A5A0-52B81B857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určete základní skladební dvojici (= syntagma)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BB9CD-D323-4255-994C-716D4FA1B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225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Na zahradě je liška.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Z toho kopce je vidět celé město.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Z hrnce se kouřilo.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Kdo si bez dovolení vzal moji koblihu?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Není bezpečné se za jízdy vyklánět z okna vlaku.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952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310357-801D-4A6C-9606-51E582BB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F8D830-E2BF-418D-89E9-896EC2AF7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Na zahradě </a:t>
            </a:r>
            <a:r>
              <a:rPr kumimoji="0" lang="cs-CZ" sz="28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je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liška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400050"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Z toho kopce </a:t>
            </a:r>
            <a:r>
              <a:rPr kumimoji="0" lang="cs-CZ" sz="28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je vidět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celé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město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400050"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BEZPODM.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Z hrnce </a:t>
            </a:r>
            <a:r>
              <a:rPr kumimoji="0" lang="cs-CZ" sz="28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se kouřilo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pPr marL="400050"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Kdo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cs-CZ" sz="28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si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bez dovolení </a:t>
            </a:r>
            <a:r>
              <a:rPr kumimoji="0" lang="cs-CZ" sz="28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vzal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moji koblihu?</a:t>
            </a:r>
          </a:p>
          <a:p>
            <a:pPr marL="400050"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8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Líbila se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mi ústřední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píseň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toho filmu.</a:t>
            </a:r>
          </a:p>
          <a:p>
            <a:pPr marL="400050"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8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Není bezpečné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se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za jízdy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vyklánět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z okna vlaku. </a:t>
            </a:r>
            <a:endParaRPr lang="cs-CZ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542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7D6F8C-F8F1-44A3-A889-F9454613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shoda (kongruence)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07F00F-CAD7-4600-A4E6-3F9F93173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panuje mezi větnými členy, které vyjadřují shodné morfologické kategorie: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podmět – přísudek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podmět – shodný přívlastek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jméno – doplněk: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Viděl manželk</a:t>
            </a:r>
            <a:r>
              <a:rPr lang="cs-CZ" sz="2400" i="1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u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unaven</a:t>
            </a:r>
            <a:r>
              <a:rPr lang="cs-CZ" sz="2400" i="1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ou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712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D2FF27-79BA-45FF-8294-F525CBB47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pravopisné konsekvence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9F2C2F-D4EE-49B9-8E68-2D3209A20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je-li složkou několikanásobného podmětu podstatné jméno rodu mužského životného, píšeme ve shodě měkké -i: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Ministryně, zástupkyně odborů a náměstek projednávali návrh.</a:t>
            </a:r>
          </a:p>
          <a:p>
            <a:pPr marL="0" indent="0">
              <a:buNone/>
            </a:pPr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složky několikanásobného podmětu jsou podstatná jména rodu středního v množném čísle – píšeme ve shodě -a: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Nízkoprahová centr</a:t>
            </a:r>
            <a:r>
              <a:rPr lang="cs-CZ" sz="2400" i="1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a středisk</a:t>
            </a:r>
            <a:r>
              <a:rPr lang="cs-CZ" sz="2400" i="1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intervence byl</a:t>
            </a:r>
            <a:r>
              <a:rPr lang="cs-CZ" sz="2400" i="1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dotován</a:t>
            </a:r>
            <a:r>
              <a:rPr lang="cs-CZ" sz="2400" i="1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785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D617CB-07A6-416A-BD27-F3EE6C1F5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4E535D-8D7B-4359-9E5F-DE3BD0067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ve všech ostatních případech píšeme ve shodě -y: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Koblihy a čerstvé rohlíky voněly bytem.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Česká televize a Český rozhlas byly oceněny za kulturní projekt.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Německo a Polsko uzavřely dohodu.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8170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E8F17B-B834-46C3-9735-7082BCED7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pokud přísudek </a:t>
            </a:r>
            <a:r>
              <a:rPr lang="cs-CZ" sz="4000" b="1" dirty="0">
                <a:latin typeface="Cambria" panose="02040503050406030204" pitchFamily="18" charset="0"/>
                <a:ea typeface="Cambria" panose="02040503050406030204" pitchFamily="18" charset="0"/>
              </a:rPr>
              <a:t>předchází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 několikanásobnému podmětu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47A6DE-95B8-4533-9383-F0045526F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složkou několikanásobného podmětu je podstatné jméno rodu mužského životného – píšeme ve shodě měkké -i, nebo řídíme shodu podle jména nejbližšího přísudku: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 akci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se podíleli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kulturní dům a herci z místního divadla. 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NEBO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Na akci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se podílel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kulturní dům a herci z místního divadla.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 přednášku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přišlo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pět studentek a jejich pedagog. 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NEBO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 přednášku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přišli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pět studentek a jejich pedagog.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←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 je zde přirozenější?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8365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8A84F4-7C25-4F53-9183-62CAC981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4ABABA-9E3F-43AA-A856-C51EDBEE4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ve všech ostatních případech píšeme ve shodě buď -y, nebo podle bližšího jména: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 práci byla popsána problematika vzdělávání Neslyšících a možnosti jejího vývoje. </a:t>
            </a:r>
            <a:r>
              <a:rPr lang="cs-CZ" sz="24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NEBO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 práci byly popsány problematika vzdělávání Neslyšících a možnosti jejího vývoje. </a:t>
            </a:r>
          </a:p>
        </p:txBody>
      </p:sp>
    </p:spTree>
    <p:extLst>
      <p:ext uri="{BB962C8B-B14F-4D97-AF65-F5344CB8AC3E}">
        <p14:creationId xmlns:p14="http://schemas.microsoft.com/office/powerpoint/2010/main" val="2041342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E6260B-2B08-43D1-8A5D-F01BAEEE7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PŘEDMĚT (OBJEKT)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3B3DB1-7DBC-4873-84BD-454ADBAD6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rozvíjí sloveso, je jeho valenčním doplněním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valence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schopnost slovesa na sebe vázat nějaká slova tak, aby jeho význam byl ve větě kompletní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srov. nekompletní větu *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Adam rozbil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→ co? okno, vázu,…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může být realizován všemi pády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kromě 1. a 5. 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Bál se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pavouků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Věřím jen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tobě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Staral se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o něj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Věděl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o nich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Obchodoval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s knihami.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nejčastější je přímý předmět v akuzativu (tzv.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tranzitivní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slovesa)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Lucie má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žízeň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Tenhle koktejl obsahuje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gin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Ztratil jsem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čepici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535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BD7145-2398-48B4-A642-6DA54FC38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86B76C-C607-4002-818E-E4FFF497F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VV předmětná: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Slíbili synovi,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že mu koupí dárek za dobré známky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infinitiv: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Lékař jí doporučil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přestat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s alkoholem.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metajazykové užití jiných slovních druhů: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Nemůžu spát kvůli komárům, pořád slyším to jejich otravné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bzz-bzz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dva předměty, přímý a nepřímý: 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Lukáš daroval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manželce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starožitnou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brož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(sémanticky je výraz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manželce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adresátem)</a:t>
            </a:r>
          </a:p>
        </p:txBody>
      </p:sp>
    </p:spTree>
    <p:extLst>
      <p:ext uri="{BB962C8B-B14F-4D97-AF65-F5344CB8AC3E}">
        <p14:creationId xmlns:p14="http://schemas.microsoft.com/office/powerpoint/2010/main" val="4183987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A0445B-406A-4495-B85A-CD1E52C25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lze v češtině najít syntaktickou konstrukci se dvěma přímými předměty?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E1305A-CF12-4810-A3AB-27FAEFEE6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všeobecně se soudí, že nikoli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ale: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Doučoval jsem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Šimona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češtinu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5601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Větná syntax: druhy větných členů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PODMĚT (SUBJEKT)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kdo něco dělá, nositel stavu/děje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typicky jméno v nominativu: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Karel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bez bázně pohladil obří dogu.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Obří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doga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byla pohlazena Karlem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cs-CZ" sz="20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000" b="1" dirty="0">
                <a:latin typeface="Cambria" panose="02040503050406030204" pitchFamily="18" charset="0"/>
                <a:ea typeface="Cambria" panose="02040503050406030204" pitchFamily="18" charset="0"/>
              </a:rPr>
              <a:t>diateze</a:t>
            </a:r>
            <a:r>
              <a:rPr lang="cs-CZ" sz="2000" dirty="0">
                <a:latin typeface="Cambria" panose="02040503050406030204" pitchFamily="18" charset="0"/>
                <a:ea typeface="Cambria" panose="02040503050406030204" pitchFamily="18" charset="0"/>
              </a:rPr>
              <a:t> – prohození podmětu a předmětu)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Kdo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má rád černé pivo?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Neslyšící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mají konferenci.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jméno v genitivu: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Vody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v řece ubylo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infinitiv: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Jíst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před spaním není zdravé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425969-10FE-4905-B895-56DF0F0C8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PŘÍVLASTEK (ATRIBUT)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123567-2C20-4DB3-BAD8-8222B0281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rozvíjí či modifikuje podstatné jméno (ve fci podmětu nebo předmětu)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shodný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(kongruentní)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shoduje se se jménem v čísle, jmenném rodě a pádě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chlupatý pes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černá piva, můj bratranec, dva panáky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realizován adjektivem, zájmenem, číslovkou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neshodný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(nekongruentní):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kobliha s čokoládou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vejce naměkko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vůně ovoce, svatba jako řemen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VV přívlastková: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 polici ležela kniha, </a:t>
            </a:r>
            <a:r>
              <a:rPr lang="cs-CZ" sz="2400" i="1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která měla zářivě žluté desky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p. postupně rozvíjející: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moje nová jarní kožená bunda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261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D30552-83AA-4B79-BE98-00C963910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interpunkční peklo – přívlastek volný a těsný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C8AD7A-A0B9-4DFC-A949-4A4839D10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https://prirucka.ujc.cas.cz/?id=151&amp;dotaz=p%C5%99%C3%ADvlastek#nadpis4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, zjm. paragraf 4.3 </a:t>
            </a:r>
          </a:p>
        </p:txBody>
      </p:sp>
    </p:spTree>
    <p:extLst>
      <p:ext uri="{BB962C8B-B14F-4D97-AF65-F5344CB8AC3E}">
        <p14:creationId xmlns:p14="http://schemas.microsoft.com/office/powerpoint/2010/main" val="2735571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B07E95-B925-45D7-9AEC-36352185F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utvořte správné tvary přívlastků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9138D0-0E5A-43D5-A55B-677F4EDE0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Diskuse pokračovala bez řešení problému ________________ (vztahující) se k dané situaci.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Pohrozil jí fotografiemi ________________ (dokazující) její nevěru.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Obraťme pozornost k problému ________________ (vztahující) se ke kriminalitě dětí.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Data jsou zasílána ve formátu ________________ (odpovídající) standardu.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Spor se týká skutečností ________________ (uvedené) v bodě jedna.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6692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0A177A-24E4-4BBB-AA13-C465E94B6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6BFDE6-AD1E-4F7C-AAB0-A13727919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Diskuse pokračovala bez řešení problému VZTAHUJÍCÍHO se k dané situaci.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Pohrozil jí fotografiemi DOKAZUJÍCÍMI její nevěru.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Obraťme pozornost k problému VZTAHUJÍCÍMU se ke kriminalitě dětí.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Data jsou zasílána ve formátu ODPOVÍDAJÍCÍM standardu.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Spor se týká skutečností UVEDENÝCH v bodě jedna.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92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07300F-0F1B-4903-81D3-608A28559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PŘÍSTAVEK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EE4552-31FF-4A34-81A4-BE24ED942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apozice – vztah široké totožnosti (Mathesius)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zmnožení syntaktické pozice: 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i)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Gerlachovský štít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nejvyšší hora Slovenska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měří 2655 metrů.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ii)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Jiří Ovčáček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naprostá nula a lidský odpad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zase kydá hnůj na Twitteru.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iii)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 sobotu 9. prosince se sejdeme na výlet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32618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DF8-7218-4B10-9B44-AB2A524D1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DOPLNĚK (ATRIBUT VERBÁLNÍ)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5C06A0-48A4-409D-BE5D-9D9805B52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označuje stav či vlastnost, kterou má někdo nebo něco, co je ve větě pojmenováno jménem, za děje, který je vyjádřen slovesem </a:t>
            </a:r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(Adam et al. 2014: 101)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rozvíjí jméno (shoduje se s ním v gram. kategoriích) i sloveso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vztahuje se k oběma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Hodnotím tu práci </a:t>
            </a:r>
            <a:r>
              <a:rPr lang="cs-CZ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jako výbornou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Eva seděla </a:t>
            </a:r>
            <a:r>
              <a:rPr lang="cs-CZ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zadumaná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v kuchyni. Odešel </a:t>
            </a:r>
            <a:r>
              <a:rPr lang="cs-CZ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rozrušen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Děti běhaly </a:t>
            </a:r>
            <a:r>
              <a:rPr lang="cs-CZ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bosy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Zastihli jsme ho </a:t>
            </a:r>
            <a:r>
              <a:rPr lang="cs-CZ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nepřipraveného.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Cítil se </a:t>
            </a:r>
            <a:r>
              <a:rPr lang="cs-CZ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malátný. Zpívajíc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uklízela byt po párty.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Otec tam pracuje </a:t>
            </a:r>
            <a:r>
              <a:rPr lang="pl-PL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jako vrátný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Šla mu </a:t>
            </a:r>
            <a:r>
              <a:rPr lang="pl-PL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za kmotru.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Zvolili ho bohužel </a:t>
            </a:r>
            <a:r>
              <a:rPr lang="pl-PL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prezidentem. </a:t>
            </a:r>
          </a:p>
          <a:p>
            <a:pPr marL="0" indent="0">
              <a:buNone/>
            </a:pP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Viděla ji </a:t>
            </a:r>
            <a:r>
              <a:rPr lang="pl-PL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plakat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Viděl psa, </a:t>
            </a:r>
            <a:r>
              <a:rPr lang="pl-PL" sz="2400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jak vesele hrabe díru v záhonu.</a:t>
            </a:r>
            <a:endParaRPr lang="cs-CZ" sz="2400" i="1" dirty="0">
              <a:highlight>
                <a:srgbClr val="00FFFF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922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C1FCB-54A4-4308-A701-E1E722894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země, savci, tráva, exteriér&#10;&#10;Popis byl vytvořen automaticky">
            <a:extLst>
              <a:ext uri="{FF2B5EF4-FFF2-40B4-BE49-F238E27FC236}">
                <a16:creationId xmlns:a16="http://schemas.microsoft.com/office/drawing/2014/main" id="{75C16336-9105-4866-889F-E95FD72D1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33" y="200025"/>
            <a:ext cx="9828042" cy="6657975"/>
          </a:xfrm>
        </p:spPr>
      </p:pic>
    </p:spTree>
    <p:extLst>
      <p:ext uri="{BB962C8B-B14F-4D97-AF65-F5344CB8AC3E}">
        <p14:creationId xmlns:p14="http://schemas.microsoft.com/office/powerpoint/2010/main" val="3012748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87C3C4-9629-4E1B-9212-E0C51EAF2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PŘÍSLOVEČNÁ URČENÍ (ADVERBIALE)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AEBA34-F8AF-466B-BBBB-47292C47A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okolnosti – kdy, kde, proč, jak, komu,…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zpravidla lze z věty vypustit, ale 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ne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po slovesech pohybu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 jich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17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! 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720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98F5A3-EFF3-44C6-8B1C-B92BC66DF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PU 1–17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C6062D-6DDA-46F7-96A9-C554B1F83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MÍSTA</a:t>
            </a:r>
          </a:p>
          <a:p>
            <a:pPr marL="514350" indent="-514350">
              <a:buAutoNum type="arabi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ČASU</a:t>
            </a:r>
          </a:p>
          <a:p>
            <a:pPr marL="514350" indent="-514350">
              <a:buAutoNum type="arabi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ZPŮSOBU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Tvářil se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naštvaně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Vypadala,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jako kdyby týden nespala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MÍRY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Mají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moc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dobré točené pivo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514350" indent="-514350">
              <a:buAutoNum type="arabi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PROSTŘEDKU – typicky 7. pád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poslat dopis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poštou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, štípat dřevo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sekerou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514350" indent="-514350">
              <a:buAutoNum type="arabi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PŮVODU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upéct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z těsta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koblihu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514350" indent="-514350">
              <a:buAutoNum type="arabi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PŮVODCE DĚJE – v opisném pasivu: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Náš obor byl založen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Alenou Macurovou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14350" indent="-514350">
              <a:buAutoNum type="arabicParenR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arenR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arenR"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5580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98B285-59B8-4A7A-AD9A-44C4830F6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C69AF8-827A-4A2D-B660-9EDD663D6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8)</a:t>
            </a:r>
            <a:r>
              <a:rPr lang="cs-CZ" dirty="0"/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PROŽIVATELE DĚJE – obligatorní: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Chutná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mu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pivo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9) (NE)PROSPĚCHU (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Mobil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mu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 spadl na zem. Upekla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dětem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 koblihy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 marL="0" indent="0">
              <a:buNone/>
            </a:pP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10) ZŘETELE – z jakého hlediska: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Produkty jsou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zdravotně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 nezávadné. </a:t>
            </a:r>
          </a:p>
          <a:p>
            <a:pPr marL="0" indent="0">
              <a:buNone/>
            </a:pP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Byla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finančně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 nezávislá. Byl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psychicky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 vyčerpaný.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Z filmů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mám nejradši horory.</a:t>
            </a:r>
          </a:p>
          <a:p>
            <a:pPr marL="0" indent="0">
              <a:buNone/>
            </a:pP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11)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PRŮVODNÍCH OKOLNOSTÍ – u dvou dějů probíhajících v jeden čas se stejným podmětem (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Mlčky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 pil desáté pivo.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Se smíchem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se rozloučili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 marL="0" indent="0">
              <a:buNone/>
            </a:pP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12) ÚČELU (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Šel 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nakoupit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buNone/>
            </a:pP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13) PŘÍČINY (</a:t>
            </a:r>
            <a:r>
              <a:rPr lang="pl-P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Pro nemoc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zmeškal ve škole látku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 marL="0" indent="0">
              <a:buNone/>
            </a:pPr>
            <a:endParaRPr lang="pl-P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pl-P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81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539778-8E94-44DD-BAAB-02CD626EF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2E5E61-1858-4905-855E-7B1B5B281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věta vedlejší: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Mrzí mě,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že došlo pivo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metajazykové užití synsémantických slovních druhů: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Nechť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je částice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podmět </a:t>
            </a:r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všeobecný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Říkali to v televizi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(nevíme kdo)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podmět </a:t>
            </a:r>
            <a:r>
              <a:rPr lang="cs-CZ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nevyjádřený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Ráno snídám ovesnou kaši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(p. není realizován povrchově, ale je odvoditelný z kontextu a sémantiky věty)</a:t>
            </a:r>
          </a:p>
        </p:txBody>
      </p:sp>
    </p:spTree>
    <p:extLst>
      <p:ext uri="{BB962C8B-B14F-4D97-AF65-F5344CB8AC3E}">
        <p14:creationId xmlns:p14="http://schemas.microsoft.com/office/powerpoint/2010/main" val="521183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510130-A243-462E-BCDD-424D82C7C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420890-E29E-499E-B88F-A13AA3658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14) PODMÍNKY (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V případě nouze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mi zavolej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15) PŘÍPUSTKY (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Přes špatné počasí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jsme si vyjeli na výlet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16) VÝSLEDKU 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rozkrojit jablko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napůl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, složit trička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na hromádku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, sednout si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do tureckého sedu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17) ZAHRNUTÍ A VYLOUČENÍ (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Místo vánočky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snídám bramborový salát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Piju všechny ovocné pálenky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kromě hruškovice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Jím veškerou zeleninu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včetně brokolice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.)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102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F5B02C-6295-44A4-B59B-79715243C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věty bezpodmětné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9DBDB9-6CE4-484B-8B0A-BFD6AB0DE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jednočlenné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není v nich vztah mezi podmětem a přísudkem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podmětem v bezpodmětných větách </a:t>
            </a: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žádné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ono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cs-CZ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ONO Sněží. </a:t>
            </a:r>
            <a:r>
              <a:rPr lang="cs-CZ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ONO Bolelo ho v krku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Pozor: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Byla jí zima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 (podmět: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zima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) ×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Bylo jí zima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 (bezpodmětná – méně častá kce)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2308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254F0-2D1F-44A2-998C-9299E3F6A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Poznáte věty </a:t>
            </a:r>
            <a:r>
              <a:rPr lang="cs-CZ" sz="40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bezpodmětné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b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(převzato z Prokšová, 2018)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523658-41EF-4004-A839-514BCDE9F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Už měsíc nezapršelo.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Dávali to v televizi.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Babičku bolí v kříži.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Zpívalo se až do rána.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Pořád mi to není jasné.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Ke složení zkoušky je třeba získat minimálně 70 %.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Ochladilo se. 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Je důležité, abys přišla včas.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4429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4603D-E921-446D-B444-D41DF548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FB323F-49D6-4846-A7E5-7D7C8853B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Už měsíc nezapršelo.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Dávali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to v televizi.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(podmět </a:t>
            </a:r>
            <a:r>
              <a:rPr lang="cs-CZ" b="1" dirty="0"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všeobecný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  <a:endParaRPr kumimoji="0" lang="cs-CZ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Babičku bolí v kříži.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Zpívalo se až do rána.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Pořád mi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to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cs-CZ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není jasné.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Ke složení zkoušky je třeba získat minimálně 70 %.  </a:t>
            </a: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NEBO:</a:t>
            </a:r>
            <a:r>
              <a:rPr lang="cs-CZ" dirty="0">
                <a:solidFill>
                  <a:srgbClr val="1F497D">
                    <a:lumMod val="60000"/>
                    <a:lumOff val="4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Ke složení zkoušky </a:t>
            </a:r>
            <a:r>
              <a:rPr kumimoji="0" lang="cs-CZ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je třeba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získat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minimálně 70 %. 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b="0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Ochladilo se.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Je důležité, </a:t>
            </a:r>
            <a:r>
              <a:rPr kumimoji="0" lang="cs-CZ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abys přišla včas. </a:t>
            </a:r>
            <a:r>
              <a:rPr kumimoji="0" lang="cs-CZ" b="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(VV podmětná)</a:t>
            </a: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90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35FB46-8679-4216-9A00-5692B2B4A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PŘÍSUDEK (PREDIKÁT)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DA4270-A418-460A-929D-A1DA3F4C0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realizace: verbum finitum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Pes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se vyhřívá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na sluníčku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Náš pes konečně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přestal línat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(složený s fázovým slovesem)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Náš pes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musí držet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dietu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(složený s modálním slovesem)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verbonominální přísudek: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Honza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je kuřák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Táta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je unavený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citoslovce ve fci přísudku (marginálně)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věta vedlejší: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Bramboračka byla,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jako by ji uvařila sama babička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8327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6984EF-31CE-432D-9A19-3C6CCF603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poznámky ke slovesu </a:t>
            </a:r>
            <a:r>
              <a:rPr lang="cs-CZ" sz="4000" i="1" dirty="0">
                <a:latin typeface="Cambria" panose="02040503050406030204" pitchFamily="18" charset="0"/>
                <a:ea typeface="Cambria" panose="02040503050406030204" pitchFamily="18" charset="0"/>
              </a:rPr>
              <a:t>být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EB1AC0-7044-4E77-87E8-3DD86243A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ve funkci spony ztrácí lexikální význam a je slovesem pomocným (auxiliárem)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mimo verbonominálního přísudku ale může stát i 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samostatně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v těchto významech: </a:t>
            </a:r>
          </a:p>
          <a:p>
            <a:pPr marL="457200" indent="-457200">
              <a:buAutoNum type="alphaL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existovat: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Bůh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je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Upíři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nejsou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>
              <a:buAutoNum type="alphaL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vyskytovat se: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Petr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je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v koupelně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indent="-457200">
              <a:buAutoNum type="alphaLcParenR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konat se: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Moje promoce v prosinci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nebyla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2442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C4A6BA-8950-4F68-B7FB-6EC0B60B0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pozor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0CCF62-3A3A-4A49-A074-6938197A5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4603"/>
            <a:ext cx="10515600" cy="4351338"/>
          </a:xfrm>
        </p:spPr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několikanásobný přísudek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→ shodné doplnění v předmětu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Maminka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pekla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zdobila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koblihy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 </a:t>
            </a: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×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dvě různé věty se shodným podmětem</a:t>
            </a:r>
          </a:p>
          <a:p>
            <a:pPr marL="0" indent="0">
              <a:buNone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→ různá doplnění v předmětu</a:t>
            </a:r>
          </a:p>
          <a:p>
            <a:pPr marL="0" indent="0">
              <a:buNone/>
            </a:pP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Maminka </a:t>
            </a:r>
            <a:r>
              <a:rPr kumimoji="0" lang="cs-CZ" sz="24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pekla</a:t>
            </a: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koblihy a </a:t>
            </a:r>
            <a:r>
              <a:rPr kumimoji="0" lang="cs-CZ" sz="24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zpívala</a:t>
            </a: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cs-CZ" sz="2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</a:t>
            </a: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písničku</a:t>
            </a:r>
            <a:r>
              <a:rPr kumimoji="0" lang="cs-CZ" sz="2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  <a:r>
              <a:rPr kumimoji="0" lang="cs-CZ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  <a:p>
            <a:endParaRPr lang="cs-CZ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25858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499</TotalTime>
  <Words>1668</Words>
  <Application>Microsoft Office PowerPoint</Application>
  <PresentationFormat>Širokoúhlá obrazovka</PresentationFormat>
  <Paragraphs>187</Paragraphs>
  <Slides>30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Cambria</vt:lpstr>
      <vt:lpstr>Wingdings</vt:lpstr>
      <vt:lpstr>Motiv Office</vt:lpstr>
      <vt:lpstr>Bohemistická propedeutika 2</vt:lpstr>
      <vt:lpstr>Větná syntax: druhy větných členů</vt:lpstr>
      <vt:lpstr>Prezentace aplikace PowerPoint</vt:lpstr>
      <vt:lpstr>věty bezpodmětné</vt:lpstr>
      <vt:lpstr>Poznáte věty bezpodmětné? (převzato z Prokšová, 2018)</vt:lpstr>
      <vt:lpstr>Prezentace aplikace PowerPoint</vt:lpstr>
      <vt:lpstr>PŘÍSUDEK (PREDIKÁT)</vt:lpstr>
      <vt:lpstr>poznámky ke slovesu být</vt:lpstr>
      <vt:lpstr>pozor </vt:lpstr>
      <vt:lpstr>určete základní skladební dvojici (= syntagma)</vt:lpstr>
      <vt:lpstr>Prezentace aplikace PowerPoint</vt:lpstr>
      <vt:lpstr>shoda (kongruence)</vt:lpstr>
      <vt:lpstr>pravopisné konsekvence</vt:lpstr>
      <vt:lpstr>Prezentace aplikace PowerPoint</vt:lpstr>
      <vt:lpstr>pokud přísudek předchází několikanásobnému podmětu</vt:lpstr>
      <vt:lpstr>Prezentace aplikace PowerPoint</vt:lpstr>
      <vt:lpstr>PŘEDMĚT (OBJEKT)</vt:lpstr>
      <vt:lpstr>Prezentace aplikace PowerPoint</vt:lpstr>
      <vt:lpstr>lze v češtině najít syntaktickou konstrukci se dvěma přímými předměty?</vt:lpstr>
      <vt:lpstr>PŘÍVLASTEK (ATRIBUT)</vt:lpstr>
      <vt:lpstr>interpunkční peklo – přívlastek volný a těsný</vt:lpstr>
      <vt:lpstr>utvořte správné tvary přívlastků</vt:lpstr>
      <vt:lpstr>Prezentace aplikace PowerPoint</vt:lpstr>
      <vt:lpstr>PŘÍSTAVEK</vt:lpstr>
      <vt:lpstr>DOPLNĚK (ATRIBUT VERBÁLNÍ)</vt:lpstr>
      <vt:lpstr>Prezentace aplikace PowerPoint</vt:lpstr>
      <vt:lpstr>PŘÍSLOVEČNÁ URČENÍ (ADVERBIALE)</vt:lpstr>
      <vt:lpstr>PU 1–17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Vinš, Ondřej</dc:creator>
  <cp:lastModifiedBy>Vinš, Ondřej</cp:lastModifiedBy>
  <cp:revision>87</cp:revision>
  <dcterms:created xsi:type="dcterms:W3CDTF">2021-04-27T17:00:20Z</dcterms:created>
  <dcterms:modified xsi:type="dcterms:W3CDTF">2021-04-29T08:21:09Z</dcterms:modified>
</cp:coreProperties>
</file>