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51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94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73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86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07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46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7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89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49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01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71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1F2C-7748-47D7-B194-BB9D27E2E611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BE76-FEF7-4F6A-BF3A-E1BE3A4D7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struktura časovosti existence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M. </a:t>
            </a:r>
            <a:r>
              <a:rPr lang="cs-CZ" dirty="0" err="1" smtClean="0"/>
              <a:t>Heidegger</a:t>
            </a:r>
            <a:r>
              <a:rPr lang="cs-CZ" dirty="0" smtClean="0"/>
              <a:t>, </a:t>
            </a:r>
            <a:r>
              <a:rPr lang="cs-CZ" i="1" dirty="0" smtClean="0"/>
              <a:t>Bytí a čas</a:t>
            </a:r>
            <a:r>
              <a:rPr lang="cs-CZ" dirty="0" smtClean="0"/>
              <a:t>, § 65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428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konečnosti a časovosti v primárním rozvrhu 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primárním rozvrhu rozumění dochází k vydělování vlastního bytí pobytu v určeních: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jít mu v jeho bytí o toto býti (o to </a:t>
            </a:r>
            <a:r>
              <a:rPr lang="cs-CZ" b="1" dirty="0" smtClean="0"/>
              <a:t>ABY BYL</a:t>
            </a:r>
            <a:r>
              <a:rPr lang="cs-CZ" dirty="0" smtClean="0"/>
              <a:t>) ↔ </a:t>
            </a:r>
            <a:r>
              <a:rPr lang="cs-CZ" b="1" dirty="0" smtClean="0"/>
              <a:t>MOŽNO</a:t>
            </a:r>
            <a:r>
              <a:rPr lang="cs-CZ" dirty="0" smtClean="0"/>
              <a:t> a </a:t>
            </a:r>
            <a:r>
              <a:rPr lang="cs-CZ" b="1" dirty="0" smtClean="0"/>
              <a:t>MOCI</a:t>
            </a:r>
            <a:r>
              <a:rPr lang="cs-CZ" dirty="0" smtClean="0"/>
              <a:t> býti</a:t>
            </a:r>
          </a:p>
          <a:p>
            <a:pPr marL="0" indent="0" algn="ctr">
              <a:buNone/>
            </a:pPr>
            <a:r>
              <a:rPr lang="cs-CZ" dirty="0" smtClean="0"/>
              <a:t>za souběžného	     ↕</a:t>
            </a: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nakročení do možnosti </a:t>
            </a:r>
            <a:r>
              <a:rPr lang="cs-CZ" b="1" dirty="0" smtClean="0"/>
              <a:t>NEBÝT</a:t>
            </a:r>
            <a:r>
              <a:rPr lang="cs-CZ" dirty="0" smtClean="0"/>
              <a:t> 		&amp;   	otevření horizontu </a:t>
            </a:r>
            <a:r>
              <a:rPr lang="cs-CZ" b="1" dirty="0" smtClean="0"/>
              <a:t>BUDE</a:t>
            </a:r>
          </a:p>
          <a:p>
            <a:endParaRPr lang="cs-CZ" dirty="0" smtClean="0"/>
          </a:p>
          <a:p>
            <a:r>
              <a:rPr lang="cs-CZ" dirty="0" smtClean="0"/>
              <a:t>děje se přitom: z </a:t>
            </a:r>
            <a:r>
              <a:rPr lang="cs-CZ" b="1" u="sng" dirty="0" smtClean="0"/>
              <a:t>nakročení do</a:t>
            </a:r>
            <a:r>
              <a:rPr lang="cs-CZ" dirty="0" smtClean="0"/>
              <a:t> a </a:t>
            </a:r>
            <a:r>
              <a:rPr lang="cs-CZ" b="1" u="sng" dirty="0" smtClean="0"/>
              <a:t>vystavení</a:t>
            </a:r>
            <a:r>
              <a:rPr lang="cs-CZ" dirty="0" smtClean="0"/>
              <a:t> krajní možnosti bytí </a:t>
            </a:r>
            <a:r>
              <a:rPr lang="cs-CZ" b="1" dirty="0" smtClean="0"/>
              <a:t>NEBÝT</a:t>
            </a:r>
            <a:r>
              <a:rPr lang="cs-CZ" dirty="0" smtClean="0"/>
              <a:t> </a:t>
            </a:r>
            <a:r>
              <a:rPr lang="cs-CZ" b="1" u="sng" dirty="0" smtClean="0"/>
              <a:t>přichází</a:t>
            </a:r>
            <a:r>
              <a:rPr lang="cs-CZ" dirty="0" smtClean="0"/>
              <a:t> za otevření horizontu </a:t>
            </a:r>
            <a:r>
              <a:rPr lang="cs-CZ" b="1" dirty="0" smtClean="0"/>
              <a:t>BUDE</a:t>
            </a:r>
            <a:r>
              <a:rPr lang="cs-CZ" dirty="0" smtClean="0"/>
              <a:t> určení bytí pobytu </a:t>
            </a:r>
            <a:r>
              <a:rPr lang="cs-CZ" b="1" u="sng" dirty="0" smtClean="0"/>
              <a:t>k sobě sama</a:t>
            </a:r>
            <a:r>
              <a:rPr lang="cs-CZ" dirty="0" smtClean="0"/>
              <a:t> ohledně toho, že pobytu v naléhavosti faktu býti-vůbec-tady jde o jeho vlastní možno a moci býti</a:t>
            </a:r>
          </a:p>
          <a:p>
            <a:r>
              <a:rPr lang="cs-CZ" dirty="0" smtClean="0"/>
              <a:t>pohyb </a:t>
            </a:r>
            <a:r>
              <a:rPr lang="cs-CZ" b="1" u="sng" dirty="0" smtClean="0"/>
              <a:t>nakročení do</a:t>
            </a:r>
            <a:r>
              <a:rPr lang="cs-CZ" dirty="0" smtClean="0"/>
              <a:t> a </a:t>
            </a:r>
            <a:r>
              <a:rPr lang="cs-CZ" b="1" u="sng" dirty="0" smtClean="0"/>
              <a:t>přicházení k sobě</a:t>
            </a:r>
            <a:r>
              <a:rPr lang="cs-CZ" dirty="0" smtClean="0"/>
              <a:t> v otevřeném horizontu = </a:t>
            </a:r>
            <a:r>
              <a:rPr lang="cs-CZ" b="1" u="sng" dirty="0" err="1" smtClean="0"/>
              <a:t>ekstase</a:t>
            </a:r>
            <a:endParaRPr lang="cs-CZ" b="1" u="sng" dirty="0" smtClean="0"/>
          </a:p>
          <a:p>
            <a:r>
              <a:rPr lang="cs-CZ" dirty="0" smtClean="0"/>
              <a:t>přicházení k sobě z nakročení do možnosti nebýt za otevření horizontu bude je součást komplexnějšího dění časovosti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2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521178"/>
              </p:ext>
            </p:extLst>
          </p:nvPr>
        </p:nvGraphicFramePr>
        <p:xfrm>
          <a:off x="838200" y="365124"/>
          <a:ext cx="10515601" cy="6057032"/>
        </p:xfrm>
        <a:graphic>
          <a:graphicData uri="http://schemas.openxmlformats.org/drawingml/2006/table">
            <a:tbl>
              <a:tblPr firstRow="1" firstCol="1" bandRow="1"/>
              <a:tblGrid>
                <a:gridCol w="1961539">
                  <a:extLst>
                    <a:ext uri="{9D8B030D-6E8A-4147-A177-3AD203B41FA5}">
                      <a16:colId xmlns:a16="http://schemas.microsoft.com/office/drawing/2014/main" val="2196513415"/>
                    </a:ext>
                  </a:extLst>
                </a:gridCol>
                <a:gridCol w="1961539">
                  <a:extLst>
                    <a:ext uri="{9D8B030D-6E8A-4147-A177-3AD203B41FA5}">
                      <a16:colId xmlns:a16="http://schemas.microsoft.com/office/drawing/2014/main" val="537157283"/>
                    </a:ext>
                  </a:extLst>
                </a:gridCol>
                <a:gridCol w="1273762">
                  <a:extLst>
                    <a:ext uri="{9D8B030D-6E8A-4147-A177-3AD203B41FA5}">
                      <a16:colId xmlns:a16="http://schemas.microsoft.com/office/drawing/2014/main" val="505157429"/>
                    </a:ext>
                  </a:extLst>
                </a:gridCol>
                <a:gridCol w="687777">
                  <a:extLst>
                    <a:ext uri="{9D8B030D-6E8A-4147-A177-3AD203B41FA5}">
                      <a16:colId xmlns:a16="http://schemas.microsoft.com/office/drawing/2014/main" val="1100928464"/>
                    </a:ext>
                  </a:extLst>
                </a:gridCol>
                <a:gridCol w="705312">
                  <a:extLst>
                    <a:ext uri="{9D8B030D-6E8A-4147-A177-3AD203B41FA5}">
                      <a16:colId xmlns:a16="http://schemas.microsoft.com/office/drawing/2014/main" val="2554241301"/>
                    </a:ext>
                  </a:extLst>
                </a:gridCol>
                <a:gridCol w="1962836">
                  <a:extLst>
                    <a:ext uri="{9D8B030D-6E8A-4147-A177-3AD203B41FA5}">
                      <a16:colId xmlns:a16="http://schemas.microsoft.com/office/drawing/2014/main" val="2538642279"/>
                    </a:ext>
                  </a:extLst>
                </a:gridCol>
                <a:gridCol w="1962836">
                  <a:extLst>
                    <a:ext uri="{9D8B030D-6E8A-4147-A177-3AD203B41FA5}">
                      <a16:colId xmlns:a16="http://schemas.microsoft.com/office/drawing/2014/main" val="3114565282"/>
                    </a:ext>
                  </a:extLst>
                </a:gridCol>
              </a:tblGrid>
              <a:tr h="261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cap="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nebýt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760141"/>
                  </a:ext>
                </a:extLst>
              </a:tr>
              <a:tr h="76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↑ </a:t>
                      </a: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nakročen</a:t>
                      </a: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→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93716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otevření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cap="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bylo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býti-vůbec-tady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přichází k sobě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za otevření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cap="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bude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396844"/>
                  </a:ext>
                </a:extLst>
              </a:tr>
              <a:tr h="13158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→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na to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kým a jak už právě byl: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bylé</a:t>
                      </a: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možno a moci býti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 určení: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aby-byl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↕</a:t>
                      </a: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moci a možno</a:t>
                      </a:r>
                      <a:r>
                        <a:rPr lang="cs-CZ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býti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889206"/>
                  </a:ext>
                </a:extLst>
              </a:tr>
              <a:tr h="498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←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navracení zpět, opětovně uvrhován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←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798446"/>
                  </a:ext>
                </a:extLst>
              </a:tr>
              <a:tr h="4013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↓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↓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557362"/>
                  </a:ext>
                </a:extLst>
              </a:tr>
              <a:tr h="1291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↓ </a:t>
                      </a:r>
                      <a:r>
                        <a:rPr lang="cs-CZ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zpřítomňování </a:t>
                      </a: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↑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zvýznamňování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&amp;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rozumění si z přítomného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224009"/>
                  </a:ext>
                </a:extLst>
              </a:tr>
              <a:tr h="26179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to právě již dáno</a:t>
                      </a: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jako nějaká možnost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50848"/>
                  </a:ext>
                </a:extLst>
              </a:tr>
              <a:tr h="24424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přítomně jsoucí</a:t>
                      </a: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73655"/>
                  </a:ext>
                </a:extLst>
              </a:tr>
              <a:tr h="756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 horizontu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cap="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přítomno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43566" marR="435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269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2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</Words>
  <Application>Microsoft Office PowerPoint</Application>
  <PresentationFormat>Širokoúhlá obrazovka</PresentationFormat>
  <Paragraphs>76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Základní struktura časovosti existence</vt:lpstr>
      <vt:lpstr>Role konečnosti a časovosti v primárním rozvrhu rozumění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struktura časovosti existence</dc:title>
  <dc:creator>Hewlett-Packard Company</dc:creator>
  <cp:lastModifiedBy>Hewlett-Packard Company</cp:lastModifiedBy>
  <cp:revision>4</cp:revision>
  <dcterms:created xsi:type="dcterms:W3CDTF">2021-04-28T09:09:46Z</dcterms:created>
  <dcterms:modified xsi:type="dcterms:W3CDTF">2021-04-28T09:14:26Z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