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2" r:id="rId5"/>
    <p:sldId id="261" r:id="rId6"/>
    <p:sldId id="263" r:id="rId7"/>
    <p:sldId id="257" r:id="rId8"/>
    <p:sldId id="260" r:id="rId9"/>
    <p:sldId id="264" r:id="rId10"/>
    <p:sldId id="266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FD3B02-69EB-48E8-9537-9B9D2594CDCA}">
          <p14:sldIdLst>
            <p14:sldId id="256"/>
          </p14:sldIdLst>
        </p14:section>
        <p14:section name="Sección sin título" id="{B877FB7C-10DE-4277-97CE-BEE1076BBA07}">
          <p14:sldIdLst>
            <p14:sldId id="258"/>
            <p14:sldId id="268"/>
            <p14:sldId id="262"/>
            <p14:sldId id="261"/>
            <p14:sldId id="263"/>
            <p14:sldId id="257"/>
            <p14:sldId id="260"/>
            <p14:sldId id="264"/>
            <p14:sldId id="266"/>
            <p14:sldId id="27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Laura Canteros" initials="MLC" lastIdx="1" clrIdx="0">
    <p:extLst>
      <p:ext uri="{19B8F6BF-5375-455C-9EA6-DF929625EA0E}">
        <p15:presenceInfo xmlns:p15="http://schemas.microsoft.com/office/powerpoint/2012/main" userId="06eb91db0b752f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67753" autoAdjust="0"/>
  </p:normalViewPr>
  <p:slideViewPr>
    <p:cSldViewPr snapToGrid="0">
      <p:cViewPr varScale="1">
        <p:scale>
          <a:sx n="81" d="100"/>
          <a:sy n="81" d="100"/>
        </p:scale>
        <p:origin x="1692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8944D-1406-401C-899E-1C5231CDFC7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ECC3B87-C4CE-481A-9BA5-E6BCC6CCCA7B}">
      <dgm:prSet/>
      <dgm:spPr/>
      <dgm:t>
        <a:bodyPr/>
        <a:lstStyle/>
        <a:p>
          <a:pPr>
            <a:defRPr cap="all"/>
          </a:pPr>
          <a:r>
            <a:rPr lang="cs-CZ" dirty="0"/>
            <a:t>Spotřeba tepla </a:t>
          </a:r>
          <a:r>
            <a:rPr lang="en-US" dirty="0"/>
            <a:t>(</a:t>
          </a:r>
          <a:r>
            <a:rPr lang="cs-CZ" dirty="0"/>
            <a:t>3-5 kW) na kabinu z baterie – tj. </a:t>
          </a:r>
          <a:r>
            <a:rPr lang="cs-CZ" dirty="0" err="1"/>
            <a:t>VElká</a:t>
          </a:r>
          <a:endParaRPr lang="en-US" dirty="0"/>
        </a:p>
      </dgm:t>
    </dgm:pt>
    <dgm:pt modelId="{F0EF397E-95E5-410B-8BB4-1FFF7F8D3F63}" type="parTrans" cxnId="{E855000D-D0B0-4CC2-BE1E-A6D38AAEAF68}">
      <dgm:prSet/>
      <dgm:spPr/>
      <dgm:t>
        <a:bodyPr/>
        <a:lstStyle/>
        <a:p>
          <a:endParaRPr lang="en-US"/>
        </a:p>
      </dgm:t>
    </dgm:pt>
    <dgm:pt modelId="{3B79720A-9712-49AD-B387-F5E34D584319}" type="sibTrans" cxnId="{E855000D-D0B0-4CC2-BE1E-A6D38AAEAF68}">
      <dgm:prSet/>
      <dgm:spPr/>
      <dgm:t>
        <a:bodyPr/>
        <a:lstStyle/>
        <a:p>
          <a:endParaRPr lang="en-US"/>
        </a:p>
      </dgm:t>
    </dgm:pt>
    <dgm:pt modelId="{F3B48BC3-F69F-40FF-83A0-6A87C0D89DDC}">
      <dgm:prSet/>
      <dgm:spPr/>
      <dgm:t>
        <a:bodyPr/>
        <a:lstStyle/>
        <a:p>
          <a:pPr>
            <a:defRPr cap="all"/>
          </a:pPr>
          <a:r>
            <a:rPr lang="cs-CZ" dirty="0"/>
            <a:t>Zkrácená jízda elektromobilu</a:t>
          </a:r>
          <a:endParaRPr lang="en-US" dirty="0"/>
        </a:p>
      </dgm:t>
    </dgm:pt>
    <dgm:pt modelId="{619B153A-F9C5-4A35-8DE1-38908E50EB7C}" type="parTrans" cxnId="{EAAC69AA-81CF-41D2-98DC-67B5194F2596}">
      <dgm:prSet/>
      <dgm:spPr/>
      <dgm:t>
        <a:bodyPr/>
        <a:lstStyle/>
        <a:p>
          <a:endParaRPr lang="en-US"/>
        </a:p>
      </dgm:t>
    </dgm:pt>
    <dgm:pt modelId="{67133B5A-23E8-44AE-A1AF-6B23B52FC8D7}" type="sibTrans" cxnId="{EAAC69AA-81CF-41D2-98DC-67B5194F2596}">
      <dgm:prSet/>
      <dgm:spPr/>
      <dgm:t>
        <a:bodyPr/>
        <a:lstStyle/>
        <a:p>
          <a:endParaRPr lang="en-US"/>
        </a:p>
      </dgm:t>
    </dgm:pt>
    <dgm:pt modelId="{2EF74523-4570-4366-8FBB-863D521A09D4}" type="pres">
      <dgm:prSet presAssocID="{9668944D-1406-401C-899E-1C5231CDFC7F}" presName="root" presStyleCnt="0">
        <dgm:presLayoutVars>
          <dgm:dir/>
          <dgm:resizeHandles val="exact"/>
        </dgm:presLayoutVars>
      </dgm:prSet>
      <dgm:spPr/>
    </dgm:pt>
    <dgm:pt modelId="{EB3E46BF-0576-4E3D-883A-45666A761123}" type="pres">
      <dgm:prSet presAssocID="{6ECC3B87-C4CE-481A-9BA5-E6BCC6CCCA7B}" presName="compNode" presStyleCnt="0"/>
      <dgm:spPr/>
    </dgm:pt>
    <dgm:pt modelId="{A2B45687-A19A-480A-8540-52D18F281F8C}" type="pres">
      <dgm:prSet presAssocID="{6ECC3B87-C4CE-481A-9BA5-E6BCC6CCCA7B}" presName="iconBgRect" presStyleLbl="bgShp" presStyleIdx="0" presStyleCnt="2"/>
      <dgm:spPr/>
    </dgm:pt>
    <dgm:pt modelId="{67C22ABD-1572-4D0D-AED1-8EE914C94BEB}" type="pres">
      <dgm:prSet presAssocID="{6ECC3B87-C4CE-481A-9BA5-E6BCC6CCCA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0CD1AD20-281B-4309-8175-2D8B0A91D554}" type="pres">
      <dgm:prSet presAssocID="{6ECC3B87-C4CE-481A-9BA5-E6BCC6CCCA7B}" presName="spaceRect" presStyleCnt="0"/>
      <dgm:spPr/>
    </dgm:pt>
    <dgm:pt modelId="{C3AE4FC2-81F0-440F-9A31-44D68701C4E7}" type="pres">
      <dgm:prSet presAssocID="{6ECC3B87-C4CE-481A-9BA5-E6BCC6CCCA7B}" presName="textRect" presStyleLbl="revTx" presStyleIdx="0" presStyleCnt="2">
        <dgm:presLayoutVars>
          <dgm:chMax val="1"/>
          <dgm:chPref val="1"/>
        </dgm:presLayoutVars>
      </dgm:prSet>
      <dgm:spPr/>
    </dgm:pt>
    <dgm:pt modelId="{397BD44A-B98D-4F0B-8DF7-CB0205FC8678}" type="pres">
      <dgm:prSet presAssocID="{3B79720A-9712-49AD-B387-F5E34D584319}" presName="sibTrans" presStyleCnt="0"/>
      <dgm:spPr/>
    </dgm:pt>
    <dgm:pt modelId="{A3C2EDBD-1E42-4B2A-BAED-16C783CA1D07}" type="pres">
      <dgm:prSet presAssocID="{F3B48BC3-F69F-40FF-83A0-6A87C0D89DDC}" presName="compNode" presStyleCnt="0"/>
      <dgm:spPr/>
    </dgm:pt>
    <dgm:pt modelId="{3CA0F98A-3B53-4AE8-B9CA-C41CBE521CF3}" type="pres">
      <dgm:prSet presAssocID="{F3B48BC3-F69F-40FF-83A0-6A87C0D89DDC}" presName="iconBgRect" presStyleLbl="bgShp" presStyleIdx="1" presStyleCnt="2"/>
      <dgm:spPr/>
    </dgm:pt>
    <dgm:pt modelId="{8EF05312-4223-4C10-821D-464EE0774CC0}" type="pres">
      <dgm:prSet presAssocID="{F3B48BC3-F69F-40FF-83A0-6A87C0D89D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9B8EF0BE-C11F-421B-9BA5-A2A8AC9B4B31}" type="pres">
      <dgm:prSet presAssocID="{F3B48BC3-F69F-40FF-83A0-6A87C0D89DDC}" presName="spaceRect" presStyleCnt="0"/>
      <dgm:spPr/>
    </dgm:pt>
    <dgm:pt modelId="{170EA3DA-C9B6-4634-B2C5-42CBE00CB387}" type="pres">
      <dgm:prSet presAssocID="{F3B48BC3-F69F-40FF-83A0-6A87C0D89DD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855000D-D0B0-4CC2-BE1E-A6D38AAEAF68}" srcId="{9668944D-1406-401C-899E-1C5231CDFC7F}" destId="{6ECC3B87-C4CE-481A-9BA5-E6BCC6CCCA7B}" srcOrd="0" destOrd="0" parTransId="{F0EF397E-95E5-410B-8BB4-1FFF7F8D3F63}" sibTransId="{3B79720A-9712-49AD-B387-F5E34D584319}"/>
    <dgm:cxn modelId="{A46C548D-0031-43D5-9879-8D39E5D4255C}" type="presOf" srcId="{9668944D-1406-401C-899E-1C5231CDFC7F}" destId="{2EF74523-4570-4366-8FBB-863D521A09D4}" srcOrd="0" destOrd="0" presId="urn:microsoft.com/office/officeart/2018/5/layout/IconCircleLabelList"/>
    <dgm:cxn modelId="{EAAC69AA-81CF-41D2-98DC-67B5194F2596}" srcId="{9668944D-1406-401C-899E-1C5231CDFC7F}" destId="{F3B48BC3-F69F-40FF-83A0-6A87C0D89DDC}" srcOrd="1" destOrd="0" parTransId="{619B153A-F9C5-4A35-8DE1-38908E50EB7C}" sibTransId="{67133B5A-23E8-44AE-A1AF-6B23B52FC8D7}"/>
    <dgm:cxn modelId="{C7D926DA-0752-4EF1-BEFC-A7B2674571C9}" type="presOf" srcId="{6ECC3B87-C4CE-481A-9BA5-E6BCC6CCCA7B}" destId="{C3AE4FC2-81F0-440F-9A31-44D68701C4E7}" srcOrd="0" destOrd="0" presId="urn:microsoft.com/office/officeart/2018/5/layout/IconCircleLabelList"/>
    <dgm:cxn modelId="{6A5F29E7-5E8E-40EF-BDA6-6DCA6C88A168}" type="presOf" srcId="{F3B48BC3-F69F-40FF-83A0-6A87C0D89DDC}" destId="{170EA3DA-C9B6-4634-B2C5-42CBE00CB387}" srcOrd="0" destOrd="0" presId="urn:microsoft.com/office/officeart/2018/5/layout/IconCircleLabelList"/>
    <dgm:cxn modelId="{7168DB63-0122-4EE8-9F60-D09914A04936}" type="presParOf" srcId="{2EF74523-4570-4366-8FBB-863D521A09D4}" destId="{EB3E46BF-0576-4E3D-883A-45666A761123}" srcOrd="0" destOrd="0" presId="urn:microsoft.com/office/officeart/2018/5/layout/IconCircleLabelList"/>
    <dgm:cxn modelId="{A4D90126-B8DC-4D74-9E77-A23A9FDE386A}" type="presParOf" srcId="{EB3E46BF-0576-4E3D-883A-45666A761123}" destId="{A2B45687-A19A-480A-8540-52D18F281F8C}" srcOrd="0" destOrd="0" presId="urn:microsoft.com/office/officeart/2018/5/layout/IconCircleLabelList"/>
    <dgm:cxn modelId="{4E176F76-4FC2-4D66-B266-EEBE022B26FE}" type="presParOf" srcId="{EB3E46BF-0576-4E3D-883A-45666A761123}" destId="{67C22ABD-1572-4D0D-AED1-8EE914C94BEB}" srcOrd="1" destOrd="0" presId="urn:microsoft.com/office/officeart/2018/5/layout/IconCircleLabelList"/>
    <dgm:cxn modelId="{1299069D-FB34-4D03-92EB-C9131517CB54}" type="presParOf" srcId="{EB3E46BF-0576-4E3D-883A-45666A761123}" destId="{0CD1AD20-281B-4309-8175-2D8B0A91D554}" srcOrd="2" destOrd="0" presId="urn:microsoft.com/office/officeart/2018/5/layout/IconCircleLabelList"/>
    <dgm:cxn modelId="{7565EF91-118D-48E4-961C-27C25CD31B7F}" type="presParOf" srcId="{EB3E46BF-0576-4E3D-883A-45666A761123}" destId="{C3AE4FC2-81F0-440F-9A31-44D68701C4E7}" srcOrd="3" destOrd="0" presId="urn:microsoft.com/office/officeart/2018/5/layout/IconCircleLabelList"/>
    <dgm:cxn modelId="{38B8B55A-5B28-4137-86F1-A670C243A53E}" type="presParOf" srcId="{2EF74523-4570-4366-8FBB-863D521A09D4}" destId="{397BD44A-B98D-4F0B-8DF7-CB0205FC8678}" srcOrd="1" destOrd="0" presId="urn:microsoft.com/office/officeart/2018/5/layout/IconCircleLabelList"/>
    <dgm:cxn modelId="{BFED5E26-EE73-4F9F-82B3-C76DFA90725D}" type="presParOf" srcId="{2EF74523-4570-4366-8FBB-863D521A09D4}" destId="{A3C2EDBD-1E42-4B2A-BAED-16C783CA1D07}" srcOrd="2" destOrd="0" presId="urn:microsoft.com/office/officeart/2018/5/layout/IconCircleLabelList"/>
    <dgm:cxn modelId="{27F12EB6-6942-4355-A269-C6820B3B6644}" type="presParOf" srcId="{A3C2EDBD-1E42-4B2A-BAED-16C783CA1D07}" destId="{3CA0F98A-3B53-4AE8-B9CA-C41CBE521CF3}" srcOrd="0" destOrd="0" presId="urn:microsoft.com/office/officeart/2018/5/layout/IconCircleLabelList"/>
    <dgm:cxn modelId="{9D284898-9B68-4E9B-BAE9-9CEF4EF82832}" type="presParOf" srcId="{A3C2EDBD-1E42-4B2A-BAED-16C783CA1D07}" destId="{8EF05312-4223-4C10-821D-464EE0774CC0}" srcOrd="1" destOrd="0" presId="urn:microsoft.com/office/officeart/2018/5/layout/IconCircleLabelList"/>
    <dgm:cxn modelId="{D5D0592B-165A-43B2-AB53-C7D8C44D7C90}" type="presParOf" srcId="{A3C2EDBD-1E42-4B2A-BAED-16C783CA1D07}" destId="{9B8EF0BE-C11F-421B-9BA5-A2A8AC9B4B31}" srcOrd="2" destOrd="0" presId="urn:microsoft.com/office/officeart/2018/5/layout/IconCircleLabelList"/>
    <dgm:cxn modelId="{5FF90ABD-AB1E-44A2-AE6D-157B187C40B0}" type="presParOf" srcId="{A3C2EDBD-1E42-4B2A-BAED-16C783CA1D07}" destId="{170EA3DA-C9B6-4634-B2C5-42CBE00CB38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45687-A19A-480A-8540-52D18F281F8C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22ABD-1572-4D0D-AED1-8EE914C94BEB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4FC2-81F0-440F-9A31-44D68701C4E7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 dirty="0"/>
            <a:t>Spotřeba tepla </a:t>
          </a:r>
          <a:r>
            <a:rPr lang="en-US" sz="2300" kern="1200" dirty="0"/>
            <a:t>(</a:t>
          </a:r>
          <a:r>
            <a:rPr lang="cs-CZ" sz="2300" kern="1200" dirty="0"/>
            <a:t>3-5 kW) na kabinu z baterie – tj. </a:t>
          </a:r>
          <a:r>
            <a:rPr lang="cs-CZ" sz="2300" kern="1200" dirty="0" err="1"/>
            <a:t>VElká</a:t>
          </a:r>
          <a:endParaRPr lang="en-US" sz="2300" kern="1200" dirty="0"/>
        </a:p>
      </dsp:txBody>
      <dsp:txXfrm>
        <a:off x="1342800" y="3255669"/>
        <a:ext cx="3600000" cy="720000"/>
      </dsp:txXfrm>
    </dsp:sp>
    <dsp:sp modelId="{3CA0F98A-3B53-4AE8-B9CA-C41CBE521CF3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05312-4223-4C10-821D-464EE0774CC0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EA3DA-C9B6-4634-B2C5-42CBE00CB387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 dirty="0"/>
            <a:t>Zkrácená jízda elektromobilu</a:t>
          </a:r>
          <a:endParaRPr lang="en-US" sz="2300" kern="1200" dirty="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45B0-2631-4CEC-B985-DA0A5CEF76F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893C5-A3DC-44FC-8D6F-1CC4E902C7E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arnot%C5%AFv_cyklu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Skupensk%C3%A9_tepl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93C5-A3DC-44FC-8D6F-1CC4E902C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4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ukládá elektřinu do svých baterií a nabíjí se pomocí konvenční elektrické distribuční sítě.</a:t>
            </a:r>
            <a:r>
              <a:rPr lang="es-AR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Renault Zoe</a:t>
            </a:r>
            <a:endParaRPr lang="es-AR" dirty="0"/>
          </a:p>
          <a:p>
            <a:r>
              <a:rPr lang="cs-CZ" dirty="0"/>
              <a:t>Ukládají elektřinu do baterií a fungují jako BEV. Kromě toho mají spalovací motor, který funguje jako každé konvenční vozidlo.</a:t>
            </a:r>
            <a:r>
              <a:rPr lang="es-AR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Volkswagen Passat GTE </a:t>
            </a:r>
            <a:endParaRPr 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Známá v angličtině pod zkratkou FCEV (</a:t>
            </a:r>
            <a:r>
              <a:rPr lang="cs-CZ" dirty="0" err="1"/>
              <a:t>Fuel</a:t>
            </a:r>
            <a:r>
              <a:rPr lang="cs-CZ" dirty="0"/>
              <a:t> Cell Electric </a:t>
            </a:r>
            <a:r>
              <a:rPr lang="cs-CZ" dirty="0" err="1"/>
              <a:t>Vehicle</a:t>
            </a:r>
            <a:r>
              <a:rPr lang="cs-CZ" dirty="0"/>
              <a:t>), používají elektřinu, která se ve stejném vozidle vyrábí z vodíku. FCEV se poté dobíjí plynným vodíkem, nikoli elektřinou.</a:t>
            </a:r>
            <a:r>
              <a:rPr lang="es-AR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Hyundai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Nexo</a:t>
            </a:r>
            <a:endParaRPr lang="es-AR" dirty="0"/>
          </a:p>
          <a:p>
            <a:endParaRPr lang="cs-CZ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93C5-A3DC-44FC-8D6F-1CC4E902C7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4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93C5-A3DC-44FC-8D6F-1CC4E902C7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Tepelné čerpadlo je stroj, který čerpá teplo z jednoho místa na jiné vynaložením vnější práce. Obvykle je to z chladnějšího místa na teplejší.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93C5-A3DC-44FC-8D6F-1CC4E902C7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9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Pracuje na principu obráceného </a:t>
            </a:r>
            <a:r>
              <a:rPr lang="cs-CZ" sz="1200" b="0" i="0" u="none" strike="noStrik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rnotův cyklus"/>
              </a:rPr>
              <a:t>Carnotova</a:t>
            </a:r>
            <a:r>
              <a:rPr lang="cs-CZ" sz="1200" b="0" i="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rnotův cyklus"/>
              </a:rPr>
              <a:t> cyklu</a:t>
            </a:r>
            <a:r>
              <a:rPr lang="cs-CZ" sz="1200" b="0" i="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Chladivo v plynném stavu je stlačeno kompresorem a poté vpuštěno do kondenzátoru. Zde odevzdá své </a:t>
            </a:r>
            <a:r>
              <a:rPr lang="cs-CZ" sz="1200" b="0" i="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kupenské teplo"/>
              </a:rPr>
              <a:t>skupenské teplo</a:t>
            </a:r>
            <a:r>
              <a:rPr lang="cs-CZ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Zkondenzované chladivo projde expanzní tryskou do výparníku, kde skupenské teplo (při nižším tlaku a teplotě) přijme a odpaří se. Poté opět pokračuje do kompresoru a cyklus se opakuje.</a:t>
            </a:r>
          </a:p>
          <a:p>
            <a:r>
              <a:rPr lang="cs-CZ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výběru tepelného čerpadla je vždy nutné dívat se, k jaké okolní teplotě se výrobcem uvedený topný faktor vztahuje.</a:t>
            </a:r>
          </a:p>
          <a:p>
            <a:endParaRPr lang="cs-CZ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93C5-A3DC-44FC-8D6F-1CC4E902C7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F1132-479F-49BC-B883-E6F10CE7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A90D08-9383-4FA8-85A8-605CB5C84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D7D1C-01E7-4448-975B-79C2468C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A1216-D3C4-4DDF-9052-28A57799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1DBF9-FE68-4293-B413-F40DAF33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0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5976D-D8E3-4C23-8772-7B767DD0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A51BC-E90B-424F-9224-6AE26B8D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F6811-5DEA-4C53-9357-2FB0D66D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60207-0A01-4E0C-A3B4-59E4A9CA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C040EE-EFD6-4735-ABD1-54A0CA4F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410E7B-1A61-43AF-B773-5FFE1CD6D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B0833-31E1-443B-8A5F-ABF0EBDD8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8C49D-7CD6-48E5-A77D-F340BF2F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8D713-78AC-4F48-9561-A3C5850D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07F3CE-660F-43E4-9A86-4A7AED9A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63976-56F3-43CA-AE96-DCFDDC7F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93896-981D-4808-A5CB-718F1ED8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5A2A7-2AC6-4B17-BD6F-9E266E42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E3450-F6E0-410E-AD2F-F50338D3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E4C75-F8BE-4647-9D99-B90EEF86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3DE0D-44E4-478C-BB68-49E35989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ABC8C0-5DAE-4A4F-9A75-06DEA9E3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2ED58-2831-475F-BF5B-633764FF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5BC69-57FE-4A12-B2AD-102D05AB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A05DA-780E-4535-ABEE-F2175AAA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8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01DDC-E4FF-4073-A33F-CE392CC1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DD8E1-CF5F-4204-85CF-30D85F6C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3FE414-C9A5-4552-87E2-F268A6F98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3FF77E-27C1-4B2E-82F2-A5B819D2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AD7025-B977-40AB-A0FA-E97F68AF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888195-C039-437C-BE5F-CF72D7EB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C3ABF-B5D0-4FBE-B574-FD124928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84F71-D19F-4085-902F-7A62B88F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3F2E77-95CF-4682-9A3B-7BBD6B9AA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16BFBC-409B-4B8E-8597-126E99A26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027222-F215-4771-ACF8-FAB83843E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542540-E6F0-4EB1-A63A-2B2888E2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5337B8-9DE8-42E7-8F2C-C426F8EE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7DCA48-BAEB-4692-BB50-62FFAFF8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2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64044-810E-4854-B391-C6E7ADE9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8ED4CE-1658-41D0-AE07-758BEA07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0C5CEB-52DE-4535-A8B6-77FBCD95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7CC9C5-7836-4474-92B5-918D88FA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60E126-C0CB-4685-9DEB-93C8F4A6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257D0E-E925-4061-B996-D1098E83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480FC-0003-4EA2-9C34-6082EFE0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0F033-D238-4766-92F6-56ADED04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EDB75-9C44-40A8-B549-7DFE97C4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7EEDD4-C521-4DE9-B85F-F0CE5C054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98091-428E-4CD4-B5B2-C3E98B87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7C8113-0470-40E1-B0CC-702F91F1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5BB3C-7216-49F0-AC51-FA51E5DD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9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90967-BE7C-4654-87B4-3A806A1E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DDFEF0-8201-416E-A049-5DDC69EEC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2B3C49-0370-48EE-8FE4-FC3D6FDFA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C052AA-618C-4990-9013-5FBBBFDF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5CEF16-173D-4C1B-A09B-1D9F2618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A70245-8E5B-4818-A209-257D76B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0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7AED92-CFC5-4208-B879-B04462AF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AA1CC-7DC5-4D90-B8B3-28ABBD71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04F34-DF56-461F-A332-762B8E8E1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B2D3-E619-4CE6-A64D-1403C2EC914B}" type="datetimeFigureOut">
              <a:rPr lang="en-US" smtClean="0"/>
              <a:t>10-May-21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064D9-092D-40C4-A422-335E086C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C1F22-F255-41CA-ACE4-238D5ED2C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9411-7627-48C5-9B6B-A5B2ADD46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6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dictionary/english/electric-vehicl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teamcz.cz/tepelna-cerpadla-k-vytapen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A53822-20A7-4C88-A978-09CAD171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5100" dirty="0">
                <a:solidFill>
                  <a:srgbClr val="FFFFFF"/>
                </a:solidFill>
              </a:rPr>
              <a:t>Tepelná čerpadla v elektrických vozidlech</a:t>
            </a: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A414F3-EA0A-43EA-8744-790AAE328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40000" lnSpcReduction="20000"/>
          </a:bodyPr>
          <a:lstStyle/>
          <a:p>
            <a:r>
              <a:rPr lang="es-AR" dirty="0">
                <a:solidFill>
                  <a:srgbClr val="FFFFFF"/>
                </a:solidFill>
              </a:rPr>
              <a:t>Ing. </a:t>
            </a:r>
            <a:r>
              <a:rPr lang="cs-CZ" dirty="0">
                <a:solidFill>
                  <a:srgbClr val="FFFFFF"/>
                </a:solidFill>
              </a:rPr>
              <a:t>María Laura Canteros</a:t>
            </a:r>
          </a:p>
          <a:p>
            <a:r>
              <a:rPr lang="cs-CZ" dirty="0">
                <a:solidFill>
                  <a:srgbClr val="FFFFFF"/>
                </a:solidFill>
              </a:rPr>
              <a:t>Studentkou Ph.D. – Ústav Mechaniky tekutin a termodynamiky – FS ČVUT</a:t>
            </a:r>
            <a:endParaRPr lang="es-AR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5 Ústní a písemné vyjadřování II – ÚBS – FF UK</a:t>
            </a:r>
          </a:p>
        </p:txBody>
      </p:sp>
    </p:spTree>
    <p:extLst>
      <p:ext uri="{BB962C8B-B14F-4D97-AF65-F5344CB8AC3E}">
        <p14:creationId xmlns:p14="http://schemas.microsoft.com/office/powerpoint/2010/main" val="35920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12192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3049325"/>
            <a:chOff x="0" y="3808676"/>
            <a:chExt cx="12192000" cy="30493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EB5BE5-6687-4032-8B74-291CF69C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8056"/>
            <a:ext cx="9833548" cy="10668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3F3F3F"/>
                </a:solidFill>
              </a:rPr>
              <a:t>Závěr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528B0-023E-4EFE-A7C9-86577101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Zhruba 1/2  - 1/3 spotřeby tepla (versus spirála)</a:t>
            </a:r>
          </a:p>
          <a:p>
            <a:r>
              <a:rPr lang="cs-CZ" sz="2400" dirty="0">
                <a:solidFill>
                  <a:srgbClr val="FFFFFF"/>
                </a:solidFill>
              </a:rPr>
              <a:t>Pokud už je v automobilu klimatizace, TČ vytvoří jen prohozením výparník za kondenzátor </a:t>
            </a:r>
          </a:p>
          <a:p>
            <a:r>
              <a:rPr lang="cs-CZ" sz="2400" dirty="0">
                <a:solidFill>
                  <a:srgbClr val="FFFFFF"/>
                </a:solidFill>
              </a:rPr>
              <a:t>Není nutná instalace nového zařízení, ale jen nových ventilů a potrubí.</a:t>
            </a:r>
          </a:p>
          <a:p>
            <a:r>
              <a:rPr lang="cs-CZ" sz="2400" dirty="0">
                <a:solidFill>
                  <a:srgbClr val="FFFFFF"/>
                </a:solidFill>
              </a:rPr>
              <a:t>Současný výzkum: ideální chladivo (CO2, díky termodynamickým vlastnostem)</a:t>
            </a:r>
          </a:p>
          <a:p>
            <a:pPr marL="0" indent="0">
              <a:buNone/>
            </a:pPr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5DEAE-9E08-48EE-8657-A0307242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Dekuji za pozornost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78192E-CC98-45A1-AAAB-0DA7B036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1122" y="2940318"/>
            <a:ext cx="4117364" cy="4117364"/>
          </a:xfrm>
          <a:prstGeom prst="rect">
            <a:avLst/>
          </a:prstGeom>
        </p:spPr>
      </p:pic>
      <p:pic>
        <p:nvPicPr>
          <p:cNvPr id="5" name="Picture 2" descr="James Prescott Joule Scientist Science Awesome Energy Display Timeline KS2">
            <a:extLst>
              <a:ext uri="{FF2B5EF4-FFF2-40B4-BE49-F238E27FC236}">
                <a16:creationId xmlns:a16="http://schemas.microsoft.com/office/drawing/2014/main" id="{A365E441-30CE-4C0C-AD97-E63A62AC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18" y="3773554"/>
            <a:ext cx="2325235" cy="11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co 5">
            <a:extLst>
              <a:ext uri="{FF2B5EF4-FFF2-40B4-BE49-F238E27FC236}">
                <a16:creationId xmlns:a16="http://schemas.microsoft.com/office/drawing/2014/main" id="{077101AC-EABC-43B6-8769-5C5DD909B871}"/>
              </a:ext>
            </a:extLst>
          </p:cNvPr>
          <p:cNvSpPr/>
          <p:nvPr/>
        </p:nvSpPr>
        <p:spPr>
          <a:xfrm rot="7944109">
            <a:off x="10233671" y="4026406"/>
            <a:ext cx="260531" cy="277442"/>
          </a:xfrm>
          <a:prstGeom prst="arc">
            <a:avLst>
              <a:gd name="adj1" fmla="val 15590407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Deal With It Glasses | Cool glasses, Overlays tumblr, Overlays picsart">
            <a:extLst>
              <a:ext uri="{FF2B5EF4-FFF2-40B4-BE49-F238E27FC236}">
                <a16:creationId xmlns:a16="http://schemas.microsoft.com/office/drawing/2014/main" id="{4C5F6F2B-5FB1-4E44-891A-B31B4DF5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00" y="3970430"/>
            <a:ext cx="466075" cy="3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48C124-80DA-40EB-9932-2852C49D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Bibliografie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F4F524D-BA0E-423F-A8C9-08C6DF919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Kondo, T., Katayama, A., </a:t>
            </a:r>
            <a:r>
              <a:rPr lang="en-US" sz="2000" dirty="0" err="1">
                <a:solidFill>
                  <a:srgbClr val="000000"/>
                </a:solidFill>
              </a:rPr>
              <a:t>Suetake</a:t>
            </a:r>
            <a:r>
              <a:rPr lang="en-US" sz="2000" dirty="0">
                <a:solidFill>
                  <a:srgbClr val="000000"/>
                </a:solidFill>
              </a:rPr>
              <a:t>, H. and </a:t>
            </a:r>
            <a:r>
              <a:rPr lang="en-US" sz="2000" dirty="0" err="1">
                <a:solidFill>
                  <a:srgbClr val="000000"/>
                </a:solidFill>
              </a:rPr>
              <a:t>Morishita</a:t>
            </a:r>
            <a:r>
              <a:rPr lang="en-US" sz="2000" dirty="0">
                <a:solidFill>
                  <a:srgbClr val="000000"/>
                </a:solidFill>
              </a:rPr>
              <a:t>, M. (2011), "Development of automotive </a:t>
            </a:r>
            <a:r>
              <a:rPr lang="en-US" sz="2000" dirty="0" err="1">
                <a:solidFill>
                  <a:srgbClr val="000000"/>
                </a:solidFill>
              </a:rPr>
              <a:t>airconditioning</a:t>
            </a:r>
            <a:r>
              <a:rPr lang="en-US" sz="2000" dirty="0">
                <a:solidFill>
                  <a:srgbClr val="000000"/>
                </a:solidFill>
              </a:rPr>
              <a:t> systems by heat pump technology", Mitsubishi </a:t>
            </a:r>
            <a:r>
              <a:rPr lang="en-US" sz="2000" dirty="0" err="1">
                <a:solidFill>
                  <a:srgbClr val="000000"/>
                </a:solidFill>
              </a:rPr>
              <a:t>Heav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Industr</a:t>
            </a:r>
            <a:r>
              <a:rPr lang="en-US" sz="2000" dirty="0">
                <a:solidFill>
                  <a:srgbClr val="000000"/>
                </a:solidFill>
              </a:rPr>
              <a:t>. Tech. Rev., 48(2), 27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Collins </a:t>
            </a:r>
            <a:r>
              <a:rPr lang="cs-CZ" sz="2000" dirty="0" err="1">
                <a:solidFill>
                  <a:srgbClr val="000000"/>
                </a:solidFill>
              </a:rPr>
              <a:t>English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dictionay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https://www.collinsdictionary.com/</a:t>
            </a:r>
            <a:r>
              <a:rPr lang="cs-CZ" sz="2000" dirty="0" err="1">
                <a:solidFill>
                  <a:srgbClr val="000000"/>
                </a:solidFill>
                <a:hlinkClick r:id="rId3"/>
              </a:rPr>
              <a:t>dictionary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000000"/>
                </a:solidFill>
                <a:hlinkClick r:id="rId3"/>
              </a:rPr>
              <a:t>english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000000"/>
                </a:solidFill>
                <a:hlinkClick r:id="rId3"/>
              </a:rPr>
              <a:t>electric-vehicle</a:t>
            </a:r>
            <a:r>
              <a:rPr lang="cs-CZ" sz="2000" dirty="0">
                <a:solidFill>
                  <a:srgbClr val="000000"/>
                </a:solidFill>
              </a:rPr>
              <a:t>, dne 07/11/2020</a:t>
            </a:r>
          </a:p>
          <a:p>
            <a:r>
              <a:rPr lang="cs-CZ" sz="2000" dirty="0">
                <a:solidFill>
                  <a:srgbClr val="000000"/>
                </a:solidFill>
              </a:rPr>
              <a:t>https://zpravy.aktualne.cz/ekonomika/ceska-ekonomika/elektricke-vytapeni-automobilu/r~i:gallery:13464/r~i:photo:287962/</a:t>
            </a:r>
          </a:p>
          <a:p>
            <a:r>
              <a:rPr lang="en-US" sz="2000" dirty="0">
                <a:solidFill>
                  <a:srgbClr val="000000"/>
                </a:solidFill>
                <a:hlinkClick r:id="rId4"/>
              </a:rPr>
              <a:t>https://xteamcz.cz/tepelna-cerpadla-k-vytapeni/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https://www.hibridosyelectricos.com/articulo/actualidad/asi-funcionan-diferentes-tecnologias-vehiculos-electricos/20180921183150021994.html</a:t>
            </a:r>
          </a:p>
        </p:txBody>
      </p:sp>
    </p:spTree>
    <p:extLst>
      <p:ext uri="{BB962C8B-B14F-4D97-AF65-F5344CB8AC3E}">
        <p14:creationId xmlns:p14="http://schemas.microsoft.com/office/powerpoint/2010/main" val="299396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ic car being charged">
            <a:extLst>
              <a:ext uri="{FF2B5EF4-FFF2-40B4-BE49-F238E27FC236}">
                <a16:creationId xmlns:a16="http://schemas.microsoft.com/office/drawing/2014/main" id="{1950DF08-B4B2-40E2-9A61-DFB235845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r="16006" b="1"/>
          <a:stretch/>
        </p:blipFill>
        <p:spPr bwMode="auto">
          <a:xfrm>
            <a:off x="3304243" y="251774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D278-EC99-4712-87A7-13ACE4424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0731" r="10729" b="-2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FECF59-1752-4949-BB30-135317686A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2156" r="-4" b="-4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BCDE56-6D5D-49E9-985C-8ECE760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000000"/>
                </a:solidFill>
              </a:rPr>
              <a:t>Elektrická vozidla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D50E9-8078-4BE4-A668-52E092D4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Podle Collins anglického slovníku, 2020: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Vozidlo poháněn</a:t>
            </a:r>
            <a:r>
              <a:rPr lang="es-AR" sz="2000" dirty="0">
                <a:solidFill>
                  <a:srgbClr val="000000"/>
                </a:solidFill>
              </a:rPr>
              <a:t>o</a:t>
            </a:r>
            <a:r>
              <a:rPr lang="cs-CZ" sz="2000" dirty="0">
                <a:solidFill>
                  <a:srgbClr val="000000"/>
                </a:solidFill>
              </a:rPr>
              <a:t> přes elektromotor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Využívá proud </a:t>
            </a:r>
            <a:r>
              <a:rPr lang="es-AR" sz="2000" dirty="0">
                <a:solidFill>
                  <a:srgbClr val="000000"/>
                </a:solidFill>
              </a:rPr>
              <a:t>z</a:t>
            </a:r>
            <a:r>
              <a:rPr lang="cs-CZ" sz="2000" dirty="0">
                <a:solidFill>
                  <a:srgbClr val="000000"/>
                </a:solidFill>
              </a:rPr>
              <a:t> baterie nebo </a:t>
            </a:r>
            <a:r>
              <a:rPr lang="es-AR" sz="2000" dirty="0">
                <a:solidFill>
                  <a:srgbClr val="000000"/>
                </a:solidFill>
              </a:rPr>
              <a:t>z</a:t>
            </a:r>
            <a:r>
              <a:rPr lang="cs-CZ" sz="2000" dirty="0">
                <a:solidFill>
                  <a:srgbClr val="000000"/>
                </a:solidFill>
              </a:rPr>
              <a:t> trolejového vedení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BCD01A6-9680-44AF-B0BB-DEC644D78D80}"/>
              </a:ext>
            </a:extLst>
          </p:cNvPr>
          <p:cNvSpPr/>
          <p:nvPr/>
        </p:nvSpPr>
        <p:spPr>
          <a:xfrm>
            <a:off x="3180065" y="2527222"/>
            <a:ext cx="3262291" cy="33163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5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BE49DC-E59B-4A89-BFA8-9BB0D2EC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Klasifikace elektroaut</a:t>
            </a:r>
            <a:r>
              <a:rPr lang="es-AR" sz="3600">
                <a:solidFill>
                  <a:srgbClr val="FFFFFF"/>
                </a:solidFill>
              </a:rPr>
              <a:t>  </a:t>
            </a:r>
            <a:endParaRPr lang="cs-CZ" sz="3600">
              <a:solidFill>
                <a:srgbClr val="FFFFFF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AE8F27-3B68-402D-8F71-AB55F775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01" y="325905"/>
            <a:ext cx="2966196" cy="185387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C4571D-442A-4955-8E16-524A7B3C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482" y="2389104"/>
            <a:ext cx="1853874" cy="18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28506-EF23-48DD-B90A-DE5CD4B3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BEV (</a:t>
            </a:r>
            <a:r>
              <a:rPr lang="en-US" sz="2000" i="1" dirty="0">
                <a:solidFill>
                  <a:srgbClr val="FFFFFF"/>
                </a:solidFill>
              </a:rPr>
              <a:t>Battery Electric Vehicle)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PHEV (</a:t>
            </a:r>
            <a:r>
              <a:rPr lang="en-US" sz="2000" i="1" dirty="0">
                <a:solidFill>
                  <a:srgbClr val="FFFFFF"/>
                </a:solidFill>
              </a:rPr>
              <a:t>Plug-in Hybrid Electric Vehicle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FCEV (</a:t>
            </a:r>
            <a:r>
              <a:rPr lang="en-US" sz="2000" i="1" dirty="0">
                <a:solidFill>
                  <a:srgbClr val="FFFFFF"/>
                </a:solidFill>
              </a:rPr>
              <a:t>Fuel Cell Electric Vehicle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cs-CZ" sz="2000" dirty="0">
              <a:solidFill>
                <a:srgbClr val="FFFFFF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D9192B-7C95-45F9-8FF4-347D92EA2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501" y="4453158"/>
            <a:ext cx="2960155" cy="185009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1EE3CD8-B90D-40C0-89F4-3BD8DFC7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4397" y="357243"/>
            <a:ext cx="1850097" cy="18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3C2007-5CF6-4471-BF00-FE6397123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501" y="2328516"/>
            <a:ext cx="2960155" cy="197590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811A2B-D664-49C6-9250-941C1442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482" y="4424742"/>
            <a:ext cx="1878513" cy="1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9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C47228-D986-4F29-9DCC-3F3E160F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Jak funguje topení v </a:t>
            </a:r>
            <a:r>
              <a:rPr lang="es-AR" dirty="0">
                <a:solidFill>
                  <a:srgbClr val="000000"/>
                </a:solidFill>
              </a:rPr>
              <a:t>B</a:t>
            </a:r>
            <a:r>
              <a:rPr lang="cs-CZ" dirty="0">
                <a:solidFill>
                  <a:srgbClr val="000000"/>
                </a:solidFill>
              </a:rPr>
              <a:t>EV 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14151-53A1-41AC-815D-A5DBE4F9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Joulův–Thomsonův jev: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Spotřeba elektrické energie z baterie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Chladivo (voda, vzduch, plyn) se elektricky přitápí (spirála)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Výfukové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teplo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přenáší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horké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chladivo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nasávané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cs-CZ" sz="2000" dirty="0">
                <a:solidFill>
                  <a:srgbClr val="000000"/>
                </a:solidFill>
              </a:rPr>
              <a:t>kabiny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vozidla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C5284-C91C-484A-989D-6BD51F8D4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9" t="16714" r="60234" b="14761"/>
          <a:stretch/>
        </p:blipFill>
        <p:spPr>
          <a:xfrm>
            <a:off x="8686955" y="134766"/>
            <a:ext cx="2036089" cy="23503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62A3F4-827E-4A65-A30D-1F3DB94692B1}"/>
              </a:ext>
            </a:extLst>
          </p:cNvPr>
          <p:cNvSpPr txBox="1"/>
          <p:nvPr/>
        </p:nvSpPr>
        <p:spPr>
          <a:xfrm>
            <a:off x="8664095" y="118788"/>
            <a:ext cx="19882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???</a:t>
            </a:r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E83AABAB-BF7B-4554-B26C-D4FF0FF89F32}"/>
              </a:ext>
            </a:extLst>
          </p:cNvPr>
          <p:cNvSpPr/>
          <p:nvPr/>
        </p:nvSpPr>
        <p:spPr>
          <a:xfrm rot="7944109">
            <a:off x="9412761" y="1357680"/>
            <a:ext cx="375666" cy="421376"/>
          </a:xfrm>
          <a:prstGeom prst="arc">
            <a:avLst>
              <a:gd name="adj1" fmla="val 15970379"/>
              <a:gd name="adj2" fmla="val 0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683B8C-EB22-4ECA-AE36-C7DA7EAF0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01"/>
          <a:stretch/>
        </p:blipFill>
        <p:spPr>
          <a:xfrm>
            <a:off x="5114410" y="2212619"/>
            <a:ext cx="2060260" cy="1329742"/>
          </a:xfrm>
          <a:prstGeom prst="rect">
            <a:avLst/>
          </a:prstGeom>
        </p:spPr>
      </p:pic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A16E1B89-B5EA-48B2-8A13-05A49598738C}"/>
              </a:ext>
            </a:extLst>
          </p:cNvPr>
          <p:cNvSpPr/>
          <p:nvPr/>
        </p:nvSpPr>
        <p:spPr>
          <a:xfrm rot="845161">
            <a:off x="6563562" y="2067089"/>
            <a:ext cx="1985270" cy="1917671"/>
          </a:xfrm>
          <a:prstGeom prst="donut">
            <a:avLst>
              <a:gd name="adj" fmla="val 4756"/>
            </a:avLst>
          </a:prstGeom>
          <a:gradFill>
            <a:gsLst>
              <a:gs pos="74000">
                <a:srgbClr val="C00000"/>
              </a:gs>
              <a:gs pos="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Diagrama de flujo: combinar 20">
            <a:extLst>
              <a:ext uri="{FF2B5EF4-FFF2-40B4-BE49-F238E27FC236}">
                <a16:creationId xmlns:a16="http://schemas.microsoft.com/office/drawing/2014/main" id="{1FFF6217-B442-43A6-B5CA-DD05FFBDF7D0}"/>
              </a:ext>
            </a:extLst>
          </p:cNvPr>
          <p:cNvSpPr/>
          <p:nvPr/>
        </p:nvSpPr>
        <p:spPr>
          <a:xfrm rot="19281939">
            <a:off x="6661755" y="3467059"/>
            <a:ext cx="298205" cy="228090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Diagrama de flujo: extraer 22">
            <a:extLst>
              <a:ext uri="{FF2B5EF4-FFF2-40B4-BE49-F238E27FC236}">
                <a16:creationId xmlns:a16="http://schemas.microsoft.com/office/drawing/2014/main" id="{D0DA948E-E4B0-4777-AE20-46D6652D6CC3}"/>
              </a:ext>
            </a:extLst>
          </p:cNvPr>
          <p:cNvSpPr/>
          <p:nvPr/>
        </p:nvSpPr>
        <p:spPr>
          <a:xfrm rot="15912383">
            <a:off x="7386996" y="1945909"/>
            <a:ext cx="399487" cy="326952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Diagrama de flujo: combinar 23">
            <a:extLst>
              <a:ext uri="{FF2B5EF4-FFF2-40B4-BE49-F238E27FC236}">
                <a16:creationId xmlns:a16="http://schemas.microsoft.com/office/drawing/2014/main" id="{A91B7D8F-0C07-4F8D-9AF5-57A42535CFC1}"/>
              </a:ext>
            </a:extLst>
          </p:cNvPr>
          <p:cNvSpPr/>
          <p:nvPr/>
        </p:nvSpPr>
        <p:spPr>
          <a:xfrm rot="10567567">
            <a:off x="8358735" y="2750854"/>
            <a:ext cx="257246" cy="265784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Flecha: a la derecha con muesca 24">
            <a:extLst>
              <a:ext uri="{FF2B5EF4-FFF2-40B4-BE49-F238E27FC236}">
                <a16:creationId xmlns:a16="http://schemas.microsoft.com/office/drawing/2014/main" id="{FD9A201B-9CE8-4CE5-BB3D-5941A7399897}"/>
              </a:ext>
            </a:extLst>
          </p:cNvPr>
          <p:cNvSpPr/>
          <p:nvPr/>
        </p:nvSpPr>
        <p:spPr>
          <a:xfrm rot="3547062">
            <a:off x="7806684" y="3930652"/>
            <a:ext cx="743152" cy="680945"/>
          </a:xfrm>
          <a:prstGeom prst="notchedRightArrow">
            <a:avLst/>
          </a:prstGeom>
          <a:pattFill prst="zigZag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48265EA-CE49-4722-9B71-16EC0938FE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1122" y="2940318"/>
            <a:ext cx="4117364" cy="4117364"/>
          </a:xfrm>
          <a:prstGeom prst="rect">
            <a:avLst/>
          </a:prstGeom>
        </p:spPr>
      </p:pic>
      <p:pic>
        <p:nvPicPr>
          <p:cNvPr id="32" name="Picture 2" descr="James Prescott Joule Scientist Science Awesome Energy Display Timeline KS2">
            <a:extLst>
              <a:ext uri="{FF2B5EF4-FFF2-40B4-BE49-F238E27FC236}">
                <a16:creationId xmlns:a16="http://schemas.microsoft.com/office/drawing/2014/main" id="{3571628F-DDAA-475A-884A-46A6A81E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18" y="3773554"/>
            <a:ext cx="2325235" cy="11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co 30">
            <a:extLst>
              <a:ext uri="{FF2B5EF4-FFF2-40B4-BE49-F238E27FC236}">
                <a16:creationId xmlns:a16="http://schemas.microsoft.com/office/drawing/2014/main" id="{D59D3A7D-42A1-4AE9-8326-5A7DEFE4152B}"/>
              </a:ext>
            </a:extLst>
          </p:cNvPr>
          <p:cNvSpPr/>
          <p:nvPr/>
        </p:nvSpPr>
        <p:spPr>
          <a:xfrm rot="7944109">
            <a:off x="10233671" y="4026406"/>
            <a:ext cx="260531" cy="277442"/>
          </a:xfrm>
          <a:prstGeom prst="arc">
            <a:avLst>
              <a:gd name="adj1" fmla="val 15590407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 descr="Deal With It Glasses | Cool glasses, Overlays tumblr, Overlays picsart">
            <a:extLst>
              <a:ext uri="{FF2B5EF4-FFF2-40B4-BE49-F238E27FC236}">
                <a16:creationId xmlns:a16="http://schemas.microsoft.com/office/drawing/2014/main" id="{D84749BB-BC38-416E-9251-B85CBD3C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00" y="3970430"/>
            <a:ext cx="466075" cy="3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7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A63EDF-8F66-4863-9599-9C5973C2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5200" dirty="0"/>
              <a:t>Problematika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BB00739-9E44-4CA5-B9C5-3C04CC8D8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3003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5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45687-A19A-480A-8540-52D18F28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C22ABD-1572-4D0D-AED1-8EE914C94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AE4FC2-81F0-440F-9A31-44D68701C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A0F98A-3B53-4AE8-B9CA-C41CBE52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05312-4223-4C10-821D-464EE0774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EA3DA-C9B6-4634-B2C5-42CBE00CB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BA038C-F669-46E9-BA6F-F7658ACE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Možnosti vyřešení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Tepelné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čerpadlo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elektrická</a:t>
            </a:r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vozidla</a:t>
            </a:r>
            <a:endParaRPr lang="en-US" sz="4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619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E34F71-A873-4048-AA02-94539EC0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Co to je tepelné čerpadlo (TČ)?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4" name="Marcador de contenido 2">
            <a:extLst>
              <a:ext uri="{FF2B5EF4-FFF2-40B4-BE49-F238E27FC236}">
                <a16:creationId xmlns:a16="http://schemas.microsoft.com/office/drawing/2014/main" id="{EE182BF9-B784-4637-8A8C-B7AD695D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Stroj který vede kalorickou energii z jednoho místa na jiné vynaložením vnější práce</a:t>
            </a:r>
          </a:p>
          <a:p>
            <a:r>
              <a:rPr lang="cs-CZ" sz="2000" dirty="0"/>
              <a:t>Je pomůckou pro externí práci (elektrickým kompresorem)</a:t>
            </a:r>
          </a:p>
          <a:p>
            <a:r>
              <a:rPr lang="es-AR" sz="2000" dirty="0"/>
              <a:t>T</a:t>
            </a:r>
            <a:r>
              <a:rPr lang="cs-CZ" sz="2000" dirty="0" err="1"/>
              <a:t>eplota</a:t>
            </a:r>
            <a:r>
              <a:rPr lang="cs-CZ" sz="2000" dirty="0"/>
              <a:t> tepelného zdroje </a:t>
            </a:r>
            <a:r>
              <a:rPr lang="en-US" sz="2000" dirty="0"/>
              <a:t>&gt; </a:t>
            </a:r>
            <a:r>
              <a:rPr lang="cs-CZ" sz="2000" dirty="0"/>
              <a:t>Teplota</a:t>
            </a:r>
            <a:r>
              <a:rPr lang="en-US" sz="2000" dirty="0"/>
              <a:t> </a:t>
            </a:r>
            <a:r>
              <a:rPr lang="cs-CZ" sz="2000" dirty="0"/>
              <a:t>studeného zdroje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03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0A8CE-DC31-45E1-8273-E91A428B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 tepelné čerpadlo funguje</a:t>
            </a:r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62CB57-3A7E-463B-8307-9E5288E92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11056" t="16265" r="261"/>
          <a:stretch/>
        </p:blipFill>
        <p:spPr>
          <a:xfrm>
            <a:off x="1306286" y="1799531"/>
            <a:ext cx="8252848" cy="3258937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47E583D6-1DA1-4BA3-B0B9-6741158D8A72}"/>
              </a:ext>
            </a:extLst>
          </p:cNvPr>
          <p:cNvSpPr txBox="1">
            <a:spLocks/>
          </p:cNvSpPr>
          <p:nvPr/>
        </p:nvSpPr>
        <p:spPr>
          <a:xfrm>
            <a:off x="3049854" y="5486824"/>
            <a:ext cx="6509280" cy="49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Zdroj</a:t>
            </a:r>
            <a:r>
              <a:rPr lang="en-US" sz="2000" dirty="0"/>
              <a:t>: https://xteamcz.cz/tepelna-cerpadla-k-vytapeni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8449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EB5BE5-6687-4032-8B74-291CF69C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784243" cy="110969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Výsledky výzkumů</a:t>
            </a:r>
            <a:r>
              <a:rPr lang="es-AR" sz="4000" dirty="0">
                <a:solidFill>
                  <a:schemeClr val="bg1"/>
                </a:solidFill>
              </a:rPr>
              <a:t> (Kondo et al. 2011)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11" name="Marcador de contenido 6">
            <a:extLst>
              <a:ext uri="{FF2B5EF4-FFF2-40B4-BE49-F238E27FC236}">
                <a16:creationId xmlns:a16="http://schemas.microsoft.com/office/drawing/2014/main" id="{9A6431F0-25D8-4B4F-94B2-6656E2A4F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192" y="3118281"/>
            <a:ext cx="3021596" cy="314749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B3766231-20A5-4317-81D9-AF5166C59873}"/>
              </a:ext>
            </a:extLst>
          </p:cNvPr>
          <p:cNvGrpSpPr/>
          <p:nvPr/>
        </p:nvGrpSpPr>
        <p:grpSpPr>
          <a:xfrm>
            <a:off x="5628553" y="2528596"/>
            <a:ext cx="4737757" cy="4106513"/>
            <a:chOff x="4561074" y="1690688"/>
            <a:chExt cx="5495491" cy="4546982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D5B359E-D4B8-41FD-B5AD-41E4DBA231DA}"/>
                </a:ext>
              </a:extLst>
            </p:cNvPr>
            <p:cNvSpPr txBox="1"/>
            <p:nvPr/>
          </p:nvSpPr>
          <p:spPr>
            <a:xfrm>
              <a:off x="6228768" y="5828723"/>
              <a:ext cx="2500604" cy="40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Externí teplota (</a:t>
              </a:r>
              <a:r>
                <a:rPr lang="es-AR" dirty="0"/>
                <a:t>°C</a:t>
              </a:r>
              <a:r>
                <a:rPr lang="cs-CZ" dirty="0"/>
                <a:t>)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AC9FF68-78DF-4286-9B9D-7F30A2E8FC4D}"/>
                </a:ext>
              </a:extLst>
            </p:cNvPr>
            <p:cNvSpPr txBox="1"/>
            <p:nvPr/>
          </p:nvSpPr>
          <p:spPr>
            <a:xfrm>
              <a:off x="5254961" y="1690688"/>
              <a:ext cx="4801604" cy="71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cs-CZ" dirty="0">
                  <a:solidFill>
                    <a:srgbClr val="000000"/>
                  </a:solidFill>
                </a:rPr>
                <a:t>Elektricky přitápět vody</a:t>
              </a:r>
              <a:endParaRPr lang="es-AR" dirty="0">
                <a:solidFill>
                  <a:srgbClr val="000000"/>
                </a:solidFill>
              </a:endParaRPr>
            </a:p>
            <a:p>
              <a:pPr marL="285750" indent="-285750">
                <a:buClr>
                  <a:srgbClr val="CCFFFF"/>
                </a:buClr>
                <a:buFont typeface="Wingdings" panose="05000000000000000000" pitchFamily="2" charset="2"/>
                <a:buChar char="§"/>
              </a:pPr>
              <a:r>
                <a:rPr lang="cs-CZ" dirty="0"/>
                <a:t>Systém tepelného čerpadla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14F034E-0D32-411B-924F-C6B6A4FD791B}"/>
                </a:ext>
              </a:extLst>
            </p:cNvPr>
            <p:cNvSpPr txBox="1"/>
            <p:nvPr/>
          </p:nvSpPr>
          <p:spPr>
            <a:xfrm rot="16200000">
              <a:off x="2990169" y="3740172"/>
              <a:ext cx="3511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Spotřeba elektrické energie (kW)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78B683-2EE1-430B-ADCD-441CB1DCF0F2}"/>
              </a:ext>
            </a:extLst>
          </p:cNvPr>
          <p:cNvSpPr txBox="1"/>
          <p:nvPr/>
        </p:nvSpPr>
        <p:spPr>
          <a:xfrm>
            <a:off x="874986" y="2980451"/>
            <a:ext cx="407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Elektrickou spotřebu u tepelného čerpadla lze snížit o 20 až 60 % za předpokladu dodržení vnitřních podmínek životního komfortu</a:t>
            </a:r>
          </a:p>
        </p:txBody>
      </p:sp>
    </p:spTree>
    <p:extLst>
      <p:ext uri="{BB962C8B-B14F-4D97-AF65-F5344CB8AC3E}">
        <p14:creationId xmlns:p14="http://schemas.microsoft.com/office/powerpoint/2010/main" val="165677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605</Words>
  <Application>Microsoft Office PowerPoint</Application>
  <PresentationFormat>Panorámica</PresentationFormat>
  <Paragraphs>57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Tepelná čerpadla v elektrických vozidlech</vt:lpstr>
      <vt:lpstr>Elektrická vozidla</vt:lpstr>
      <vt:lpstr>Klasifikace elektroaut  </vt:lpstr>
      <vt:lpstr>Jak funguje topení v BEV ?</vt:lpstr>
      <vt:lpstr>Problematika</vt:lpstr>
      <vt:lpstr>Možnosti vyřešení:  Tepelné čerpadlo pro elektrická vozidla</vt:lpstr>
      <vt:lpstr>Co to je tepelné čerpadlo (TČ)? </vt:lpstr>
      <vt:lpstr>Jak tepelné čerpadlo funguje</vt:lpstr>
      <vt:lpstr>Výsledky výzkumů (Kondo et al. 2011)</vt:lpstr>
      <vt:lpstr>Závěr</vt:lpstr>
      <vt:lpstr>Dekuji za pozornost</vt:lpstr>
      <vt:lpstr>Bibliografie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Tepelná čerpadla v elektrických vozidlech</dc:title>
  <dc:creator>María Laura Canteros</dc:creator>
  <cp:lastModifiedBy>Canteros, Maria Laura</cp:lastModifiedBy>
  <cp:revision>25</cp:revision>
  <dcterms:created xsi:type="dcterms:W3CDTF">2020-11-07T13:04:10Z</dcterms:created>
  <dcterms:modified xsi:type="dcterms:W3CDTF">2021-05-10T09:13:10Z</dcterms:modified>
</cp:coreProperties>
</file>