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78" r:id="rId2"/>
    <p:sldId id="267" r:id="rId3"/>
    <p:sldId id="268" r:id="rId4"/>
    <p:sldId id="269" r:id="rId5"/>
    <p:sldId id="270" r:id="rId6"/>
    <p:sldId id="258" r:id="rId7"/>
    <p:sldId id="257" r:id="rId8"/>
    <p:sldId id="262" r:id="rId9"/>
    <p:sldId id="276" r:id="rId10"/>
    <p:sldId id="259" r:id="rId11"/>
    <p:sldId id="260" r:id="rId12"/>
    <p:sldId id="277" r:id="rId13"/>
    <p:sldId id="272" r:id="rId14"/>
    <p:sldId id="271" r:id="rId15"/>
    <p:sldId id="265" r:id="rId16"/>
    <p:sldId id="273" r:id="rId17"/>
    <p:sldId id="279" r:id="rId18"/>
    <p:sldId id="281" r:id="rId19"/>
    <p:sldId id="274" r:id="rId20"/>
    <p:sldId id="26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95" autoAdjust="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EC5A3-BF8F-4320-BCD4-839194F8094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27CFE-A2D2-4C21-9FC1-7120E0804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94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27CFE-A2D2-4C21-9FC1-7120E08047A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00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43746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6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2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25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22206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9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15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85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26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991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276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5E9539E-0898-47B5-AA8B-7D49F3DBC56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2A6DE48-96A5-442F-886D-121518C864D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622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ropolis-uh.cz/detektiv-ocko-pro-deti-6-9-le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ropolis-uh.cz/detektiv-ocko-pro-deti-6-9-le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mojiisland.com/products/nerd-with-glasses-emoji-ico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zcsol.cz/index.php?s=stranky_predmetu/e_learning/ucebnice_cj/cj9_druhy_vedlejsich_vet_6" TargetMode="External"/><Relationship Id="rId2" Type="http://schemas.openxmlformats.org/officeDocument/2006/relationships/hyperlink" Target="https://www.artrabbit.com/events/shaun-tan-exhibition-a-surrealist-vis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8073984-3061-4D07-B30C-E983C7244ACA}"/>
              </a:ext>
            </a:extLst>
          </p:cNvPr>
          <p:cNvSpPr txBox="1">
            <a:spLocks/>
          </p:cNvSpPr>
          <p:nvPr/>
        </p:nvSpPr>
        <p:spPr>
          <a:xfrm>
            <a:off x="1076143" y="2768842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EVOKACE</a:t>
            </a:r>
          </a:p>
        </p:txBody>
      </p:sp>
    </p:spTree>
    <p:extLst>
      <p:ext uri="{BB962C8B-B14F-4D97-AF65-F5344CB8AC3E}">
        <p14:creationId xmlns:p14="http://schemas.microsoft.com/office/powerpoint/2010/main" val="207449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2B69EE-997C-4C93-8070-B2007602B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210" y="384142"/>
            <a:ext cx="9601200" cy="1485900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VÝZNAM PŘÍSUDKU VE VĚTĚ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015A6C-EDCC-4041-A8EA-3D3ABF0C0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4342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Prší. Je mi smutno. Léto už končí.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400" dirty="0"/>
              <a:t>1. Vyhledejte všechny přísudky. </a:t>
            </a:r>
          </a:p>
          <a:p>
            <a:pPr marL="0" indent="0">
              <a:buNone/>
            </a:pPr>
            <a:r>
              <a:rPr lang="cs-CZ" sz="2400" dirty="0"/>
              <a:t>2. Vyhledejte všechny podměty. </a:t>
            </a:r>
          </a:p>
          <a:p>
            <a:pPr marL="0" indent="0">
              <a:buNone/>
            </a:pPr>
            <a:r>
              <a:rPr lang="cs-CZ" sz="2400" dirty="0"/>
              <a:t>3. Porovnejte počet přísudků a počet podmětů</a:t>
            </a:r>
            <a:r>
              <a:rPr lang="cs-CZ" sz="2800" dirty="0"/>
              <a:t>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C2B664D-0CA6-4312-9132-6F6BB5F7B9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53794" y="1731423"/>
            <a:ext cx="2887492" cy="288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5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F5811A-D897-48B9-887B-998DB2C9C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1786379"/>
            <a:ext cx="10327849" cy="462384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Prší. Je mi smutno. Léto už končí. </a:t>
            </a:r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AutoNum type="arabicPeriod"/>
            </a:pPr>
            <a:r>
              <a:rPr lang="cs-CZ" sz="2400" dirty="0"/>
              <a:t>Vyhledejte všechny přísudky. </a:t>
            </a:r>
          </a:p>
          <a:p>
            <a:pPr marL="0" indent="0">
              <a:buNone/>
            </a:pPr>
            <a:r>
              <a:rPr lang="cs-CZ" sz="2400" b="1" dirty="0"/>
              <a:t>prší, je smutno, končí</a:t>
            </a:r>
          </a:p>
          <a:p>
            <a:pPr marL="0" indent="0">
              <a:buNone/>
            </a:pPr>
            <a:r>
              <a:rPr lang="cs-CZ" sz="2400" dirty="0"/>
              <a:t>2. Vyhledejte všechny podměty. </a:t>
            </a:r>
          </a:p>
          <a:p>
            <a:pPr marL="0" indent="0">
              <a:buNone/>
            </a:pPr>
            <a:r>
              <a:rPr lang="cs-CZ" sz="2400" b="1" dirty="0"/>
              <a:t>léto</a:t>
            </a:r>
          </a:p>
          <a:p>
            <a:pPr marL="0" indent="0">
              <a:buNone/>
            </a:pPr>
            <a:r>
              <a:rPr lang="cs-CZ" sz="2400" dirty="0"/>
              <a:t>3. Porovnejte počet přísudků a počet podmětů.</a:t>
            </a:r>
          </a:p>
          <a:p>
            <a:pPr marL="0" indent="0">
              <a:buNone/>
            </a:pPr>
            <a:r>
              <a:rPr lang="cs-CZ" b="1" dirty="0"/>
              <a:t>3 přísudky, 1 podmět</a:t>
            </a:r>
          </a:p>
          <a:p>
            <a:pPr marL="0" indent="0">
              <a:buNone/>
            </a:pPr>
            <a:r>
              <a:rPr lang="cs-CZ" dirty="0"/>
              <a:t>→ v každé větě musí být přísudek, aby byla větou (podmět ve větě být nemusí)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565BEB6-01D2-4436-96A8-FAA7982FD97B}"/>
              </a:ext>
            </a:extLst>
          </p:cNvPr>
          <p:cNvSpPr txBox="1">
            <a:spLocks/>
          </p:cNvSpPr>
          <p:nvPr/>
        </p:nvSpPr>
        <p:spPr>
          <a:xfrm>
            <a:off x="1363744" y="447774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50"/>
                </a:solidFill>
              </a:rPr>
              <a:t>VÝZNAM PŘÍSUDKU VE VĚTĚ - ŘEŠENÍ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43AE833-E0AE-4ECF-88A9-7477F7334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53794" y="1731423"/>
            <a:ext cx="2887492" cy="288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3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8073984-3061-4D07-B30C-E983C7244ACA}"/>
              </a:ext>
            </a:extLst>
          </p:cNvPr>
          <p:cNvSpPr txBox="1">
            <a:spLocks/>
          </p:cNvSpPr>
          <p:nvPr/>
        </p:nvSpPr>
        <p:spPr>
          <a:xfrm>
            <a:off x="1076142" y="2768842"/>
            <a:ext cx="10688509" cy="1614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VEDLEJŠÍ VĚTA PŘÍSUDKOVÁ</a:t>
            </a:r>
          </a:p>
        </p:txBody>
      </p:sp>
    </p:spTree>
    <p:extLst>
      <p:ext uri="{BB962C8B-B14F-4D97-AF65-F5344CB8AC3E}">
        <p14:creationId xmlns:p14="http://schemas.microsoft.com/office/powerpoint/2010/main" val="156861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CD146BF-64CE-407E-927D-A19047FB4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7004" y="2243269"/>
            <a:ext cx="5185300" cy="222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C156C89-1609-4D72-A9C4-526867168A78}"/>
              </a:ext>
            </a:extLst>
          </p:cNvPr>
          <p:cNvSpPr txBox="1">
            <a:spLocks/>
          </p:cNvSpPr>
          <p:nvPr/>
        </p:nvSpPr>
        <p:spPr>
          <a:xfrm>
            <a:off x="1363744" y="447774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4D85D49-8AC4-44C3-9CDD-C606E12F59FE}"/>
              </a:ext>
            </a:extLst>
          </p:cNvPr>
          <p:cNvSpPr/>
          <p:nvPr/>
        </p:nvSpPr>
        <p:spPr>
          <a:xfrm>
            <a:off x="1363744" y="667504"/>
            <a:ext cx="10807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Čím se tyto dvě věty liší? </a:t>
            </a:r>
          </a:p>
        </p:txBody>
      </p:sp>
    </p:spTree>
    <p:extLst>
      <p:ext uri="{BB962C8B-B14F-4D97-AF65-F5344CB8AC3E}">
        <p14:creationId xmlns:p14="http://schemas.microsoft.com/office/powerpoint/2010/main" val="273650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97649B1-EA54-4416-AAFC-FF408060C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C7CF91-1433-4C8E-AB5E-8C623A85F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620" y="1396036"/>
            <a:ext cx="10373285" cy="3744685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Trebuchet MS" panose="020B0603020202020204" pitchFamily="34" charset="0"/>
              </a:rPr>
              <a:t>=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nahrazuje část 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přísudku jmenného se sponou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(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Dinosaurus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je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 celý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bílý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.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).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j-lt"/>
                <a:cs typeface="Calibri" panose="020F0502020204030204" pitchFamily="34" charset="0"/>
              </a:rPr>
              <a:t>v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e 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větě hlavní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 zůstane 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sponové sloveso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 (</a:t>
            </a:r>
            <a:r>
              <a:rPr lang="cs-CZ" altLang="cs-CZ" sz="2400" i="1" dirty="0">
                <a:latin typeface="+mj-lt"/>
                <a:cs typeface="Calibri" panose="020F0502020204030204" pitchFamily="34" charset="0"/>
              </a:rPr>
              <a:t>Dinosaurus </a:t>
            </a:r>
            <a:r>
              <a:rPr lang="cs-CZ" altLang="cs-CZ" sz="2400" b="1" i="1" dirty="0">
                <a:latin typeface="+mj-lt"/>
                <a:cs typeface="Calibri" panose="020F0502020204030204" pitchFamily="34" charset="0"/>
              </a:rPr>
              <a:t>je</a:t>
            </a:r>
            <a:r>
              <a:rPr lang="cs-CZ" altLang="cs-CZ" sz="2400" i="1" dirty="0">
                <a:latin typeface="+mj-lt"/>
                <a:cs typeface="Calibri" panose="020F0502020204030204" pitchFamily="34" charset="0"/>
              </a:rPr>
              <a:t> celý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, ...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), 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jmenná část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 přísudku (</a:t>
            </a:r>
            <a:r>
              <a:rPr lang="cs-CZ" altLang="cs-CZ" sz="2400" b="1" i="1" dirty="0">
                <a:latin typeface="+mj-lt"/>
                <a:cs typeface="Calibri" panose="020F0502020204030204" pitchFamily="34" charset="0"/>
              </a:rPr>
              <a:t>bílý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) je vyjádřena 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vedlejší větou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 (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... </a:t>
            </a:r>
            <a:r>
              <a:rPr lang="cs-CZ" altLang="cs-CZ" sz="2400" b="1" i="1" dirty="0">
                <a:latin typeface="+mj-lt"/>
                <a:cs typeface="Calibri" panose="020F0502020204030204" pitchFamily="34" charset="0"/>
              </a:rPr>
              <a:t>jako by na sebe vylil sklenici mléka 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.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).</a:t>
            </a:r>
            <a:endParaRPr lang="cs-CZ" altLang="cs-CZ" sz="2400" dirty="0">
              <a:latin typeface="+mj-lt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j-lt"/>
                <a:cs typeface="Calibri" panose="020F0502020204030204" pitchFamily="34" charset="0"/>
              </a:rPr>
              <a:t>na vedlejší větu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 přísudkovou často 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odkazují zájmena 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400" dirty="0">
                <a:latin typeface="+mj-lt"/>
                <a:cs typeface="Calibri" panose="020F0502020204030204" pitchFamily="34" charset="0"/>
              </a:rPr>
              <a:t>    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(</a:t>
            </a:r>
            <a:r>
              <a:rPr lang="cs-CZ" altLang="cs-CZ" sz="2400" i="1" dirty="0">
                <a:latin typeface="+mj-lt"/>
                <a:cs typeface="Calibri" panose="020F0502020204030204" pitchFamily="34" charset="0"/>
              </a:rPr>
              <a:t>Matouš není </a:t>
            </a:r>
            <a:r>
              <a:rPr lang="cs-CZ" altLang="cs-CZ" sz="2400" b="1" i="1" dirty="0">
                <a:latin typeface="+mj-lt"/>
                <a:cs typeface="Calibri" panose="020F0502020204030204" pitchFamily="34" charset="0"/>
              </a:rPr>
              <a:t>ten, kdo se bojí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.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) </a:t>
            </a:r>
            <a:endParaRPr lang="cs-CZ" altLang="cs-CZ" sz="2400" dirty="0">
              <a:latin typeface="+mj-lt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bývá často připojena výrazy: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effectLst/>
                <a:latin typeface="+mj-lt"/>
                <a:cs typeface="Calibri" panose="020F0502020204030204" pitchFamily="34" charset="0"/>
              </a:rPr>
              <a:t>jak, jako, příp. jaký, který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effectLst/>
              <a:latin typeface="+mj-lt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900" b="0" i="0" u="none" strike="noStrike" cap="none" normalizeH="0" baseline="0" dirty="0">
                <a:ln>
                  <a:noFill/>
                </a:ln>
                <a:effectLst/>
                <a:latin typeface="Trebuchet MS" panose="020B0603020202020204" pitchFamily="34" charset="0"/>
              </a:rPr>
              <a:t>            </a:t>
            </a:r>
            <a:endParaRPr kumimoji="0" lang="cs-CZ" altLang="cs-CZ" sz="19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FFCF077-DA80-48C1-82F9-82390BC4A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39646" y="4703665"/>
            <a:ext cx="3932107" cy="168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EC16CB8B-0086-4FAA-B66A-5DC78306BC12}"/>
              </a:ext>
            </a:extLst>
          </p:cNvPr>
          <p:cNvSpPr txBox="1">
            <a:spLocks/>
          </p:cNvSpPr>
          <p:nvPr/>
        </p:nvSpPr>
        <p:spPr>
          <a:xfrm>
            <a:off x="1518535" y="382209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50"/>
                </a:solidFill>
              </a:rPr>
              <a:t>VEDLEJŠÍ VĚTA PŘÍSUDKOVÁ</a:t>
            </a:r>
          </a:p>
        </p:txBody>
      </p:sp>
    </p:spTree>
    <p:extLst>
      <p:ext uri="{BB962C8B-B14F-4D97-AF65-F5344CB8AC3E}">
        <p14:creationId xmlns:p14="http://schemas.microsoft.com/office/powerpoint/2010/main" val="1959433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E1052B27-6454-41C0-A54E-6BE25025E090}"/>
              </a:ext>
            </a:extLst>
          </p:cNvPr>
          <p:cNvSpPr txBox="1">
            <a:spLocks/>
          </p:cNvSpPr>
          <p:nvPr/>
        </p:nvSpPr>
        <p:spPr>
          <a:xfrm>
            <a:off x="1097436" y="421259"/>
            <a:ext cx="10582373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64F4E24-935A-45E0-83A5-3DF6F5A912A5}"/>
              </a:ext>
            </a:extLst>
          </p:cNvPr>
          <p:cNvSpPr/>
          <p:nvPr/>
        </p:nvSpPr>
        <p:spPr>
          <a:xfrm>
            <a:off x="842254" y="687155"/>
            <a:ext cx="113176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Pokuste se přetvořit věty jednoduché (s přísudkem jmenným se sponou) na souvětí s vedlejší větou přísudkovou: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BF5865B-2229-4596-B647-A0E466A1A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45" y="1669413"/>
            <a:ext cx="10373285" cy="3744685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900" b="0" i="0" u="none" strike="noStrike" cap="none" normalizeH="0" baseline="0" dirty="0">
                <a:ln>
                  <a:noFill/>
                </a:ln>
                <a:effectLst/>
                <a:latin typeface="Trebuchet MS" panose="020B0603020202020204" pitchFamily="34" charset="0"/>
              </a:rPr>
              <a:t>            </a:t>
            </a:r>
            <a:endParaRPr kumimoji="0" lang="cs-CZ" altLang="cs-CZ" sz="19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2035193A-4B6D-4E13-B94A-122397AA4C35}"/>
              </a:ext>
            </a:extLst>
          </p:cNvPr>
          <p:cNvSpPr txBox="1">
            <a:spLocks/>
          </p:cNvSpPr>
          <p:nvPr/>
        </p:nvSpPr>
        <p:spPr>
          <a:xfrm>
            <a:off x="1201979" y="2546105"/>
            <a:ext cx="10373285" cy="3744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1. Moje sestra je velmi chytrá.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2. Moje náušnice jsou blýskavé.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3. Ten třešňový koláč je výborný.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4. Tvá rozhodnutí nejsou správná. 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900" dirty="0">
                <a:latin typeface="Trebuchet MS" panose="020B0603020202020204" pitchFamily="34" charset="0"/>
              </a:rPr>
              <a:t>            </a:t>
            </a:r>
            <a:endParaRPr lang="cs-CZ" altLang="cs-CZ" sz="1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03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E1052B27-6454-41C0-A54E-6BE25025E090}"/>
              </a:ext>
            </a:extLst>
          </p:cNvPr>
          <p:cNvSpPr txBox="1">
            <a:spLocks/>
          </p:cNvSpPr>
          <p:nvPr/>
        </p:nvSpPr>
        <p:spPr>
          <a:xfrm>
            <a:off x="1097436" y="421259"/>
            <a:ext cx="10582373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64F4E24-935A-45E0-83A5-3DF6F5A912A5}"/>
              </a:ext>
            </a:extLst>
          </p:cNvPr>
          <p:cNvSpPr/>
          <p:nvPr/>
        </p:nvSpPr>
        <p:spPr>
          <a:xfrm>
            <a:off x="1097436" y="791653"/>
            <a:ext cx="11317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ŘEŠENÍ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BF5865B-2229-4596-B647-A0E466A1A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45" y="1669413"/>
            <a:ext cx="10373285" cy="3744685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900" b="0" i="0" u="none" strike="noStrike" cap="none" normalizeH="0" baseline="0" dirty="0">
                <a:ln>
                  <a:noFill/>
                </a:ln>
                <a:effectLst/>
                <a:latin typeface="Trebuchet MS" panose="020B0603020202020204" pitchFamily="34" charset="0"/>
              </a:rPr>
              <a:t>            </a:t>
            </a:r>
            <a:endParaRPr kumimoji="0" lang="cs-CZ" altLang="cs-CZ" sz="19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2035193A-4B6D-4E13-B94A-122397AA4C35}"/>
              </a:ext>
            </a:extLst>
          </p:cNvPr>
          <p:cNvSpPr txBox="1">
            <a:spLocks/>
          </p:cNvSpPr>
          <p:nvPr/>
        </p:nvSpPr>
        <p:spPr>
          <a:xfrm>
            <a:off x="1201979" y="2206740"/>
            <a:ext cx="10373285" cy="3744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1. Moje sestra je velmi chytrá. –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Moje sestra je ta, která se ve škole vždy hlásí.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2. Moje náušnice jsou blýskavé. –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Moje náušnice jsou ty, které všechny oslní svým leskem.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3. Ten třešňový koláč je výborný. –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Ten třešňový koláč je, jako když se rozplývá na jazyku.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4. Tvá rozhodnutí nejsou obvyklá.  -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Tvá rozhodnutí nejsou, jako narýsovaná podle pravítka.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900" dirty="0">
                <a:latin typeface="Trebuchet MS" panose="020B0603020202020204" pitchFamily="34" charset="0"/>
              </a:rPr>
              <a:t>            </a:t>
            </a:r>
            <a:endParaRPr lang="cs-CZ" altLang="cs-CZ" sz="1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96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8073984-3061-4D07-B30C-E983C7244ACA}"/>
              </a:ext>
            </a:extLst>
          </p:cNvPr>
          <p:cNvSpPr txBox="1">
            <a:spLocks/>
          </p:cNvSpPr>
          <p:nvPr/>
        </p:nvSpPr>
        <p:spPr>
          <a:xfrm>
            <a:off x="1076142" y="2768842"/>
            <a:ext cx="10688509" cy="1614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REFLEXE</a:t>
            </a:r>
          </a:p>
        </p:txBody>
      </p:sp>
    </p:spTree>
    <p:extLst>
      <p:ext uri="{BB962C8B-B14F-4D97-AF65-F5344CB8AC3E}">
        <p14:creationId xmlns:p14="http://schemas.microsoft.com/office/powerpoint/2010/main" val="408449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AFE7F-F125-4211-A508-D7043DE66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993768"/>
            <a:ext cx="4802957" cy="4178431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cs-CZ" sz="2400" dirty="0"/>
              <a:t>druhy přísudků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jmenný se sponou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slovesný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/>
              <a:t>jednoduchý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/>
              <a:t>složený	</a:t>
            </a:r>
          </a:p>
          <a:p>
            <a:pPr marL="987552" lvl="2" indent="0">
              <a:buNone/>
            </a:pPr>
            <a:endParaRPr lang="cs-CZ" dirty="0"/>
          </a:p>
          <a:p>
            <a:r>
              <a:rPr lang="cs-CZ" sz="2400" dirty="0"/>
              <a:t>význam přísudku ve větě</a:t>
            </a:r>
          </a:p>
          <a:p>
            <a:r>
              <a:rPr lang="cs-CZ" sz="2400" dirty="0"/>
              <a:t>přísudek vyjádřený vedlejší větou</a:t>
            </a:r>
          </a:p>
          <a:p>
            <a:endParaRPr lang="cs-CZ" dirty="0"/>
          </a:p>
          <a:p>
            <a:pPr marL="987552" lvl="2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E949B1A6-84DD-430B-AD4F-B50292175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CO JSME SE DOZVĚDĚLI? </a:t>
            </a:r>
          </a:p>
        </p:txBody>
      </p:sp>
      <p:pic>
        <p:nvPicPr>
          <p:cNvPr id="1026" name="Picture 2" descr="přemýšlení - Code of Life">
            <a:extLst>
              <a:ext uri="{FF2B5EF4-FFF2-40B4-BE49-F238E27FC236}">
                <a16:creationId xmlns:a16="http://schemas.microsoft.com/office/drawing/2014/main" id="{9E6336F1-F044-4A43-9089-4D8688373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298" y="1993768"/>
            <a:ext cx="4982066" cy="355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471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CDF74-C2C5-400E-AD49-D435FE6EF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540" y="1833514"/>
            <a:ext cx="11093777" cy="41690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Zadání: </a:t>
            </a:r>
          </a:p>
          <a:p>
            <a:pPr marL="457200" indent="-457200">
              <a:buAutoNum type="arabicPeriod"/>
            </a:pPr>
            <a:r>
              <a:rPr lang="cs-CZ" sz="2400" dirty="0"/>
              <a:t>Vezměte si každý svou oblíbenou knížku/knížku, kterou právě čtete, vyberte na jakékoli stránce 8 vět (na sebe navazujících – ne vytržených z různých částí)</a:t>
            </a:r>
          </a:p>
          <a:p>
            <a:pPr marL="457200" indent="-457200">
              <a:buAutoNum type="arabicPeriod"/>
            </a:pPr>
            <a:r>
              <a:rPr lang="cs-CZ" sz="2400" dirty="0"/>
              <a:t>Těch 8 vět opište do sešitu/</a:t>
            </a:r>
            <a:r>
              <a:rPr lang="cs-CZ" sz="2400" dirty="0" err="1"/>
              <a:t>wordu</a:t>
            </a:r>
            <a:r>
              <a:rPr lang="cs-CZ" sz="2400" dirty="0"/>
              <a:t>.</a:t>
            </a:r>
          </a:p>
          <a:p>
            <a:pPr marL="457200" indent="-457200">
              <a:buAutoNum type="arabicPeriod"/>
            </a:pPr>
            <a:r>
              <a:rPr lang="cs-CZ" sz="2400" dirty="0"/>
              <a:t>Následně v každé větě najděte přísudek/přísudky (PODTRHNĚTE), určete jeho/jejich druh. </a:t>
            </a:r>
          </a:p>
          <a:p>
            <a:pPr marL="0" indent="0">
              <a:buNone/>
            </a:pPr>
            <a:r>
              <a:rPr lang="cs-CZ" sz="2400" dirty="0"/>
              <a:t>BONUS </a:t>
            </a:r>
          </a:p>
          <a:p>
            <a:pPr marL="0" indent="0">
              <a:buNone/>
            </a:pPr>
            <a:r>
              <a:rPr lang="cs-CZ" sz="2400" dirty="0"/>
              <a:t>Pokud najdete v těchto 8 větách přísudek jmenný se sponou, pokuste se ze jmenné části přísudku vytvořit vedlejší větu přísudkovou a naopak.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2DF980F-944F-4ED1-A5E5-9C85BD9EDE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50"/>
                </a:solidFill>
              </a:rPr>
              <a:t>DŮKAZ O UČENÍ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F96944B-DFD0-4EAF-8F7C-C6BBA6728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5043" y="253178"/>
            <a:ext cx="1204608" cy="120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9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un Tan Exhibition: A Surrealist Vision - Exhibition at  Illustrationcupboard Gallery in London">
            <a:extLst>
              <a:ext uri="{FF2B5EF4-FFF2-40B4-BE49-F238E27FC236}">
                <a16:creationId xmlns:a16="http://schemas.microsoft.com/office/drawing/2014/main" id="{5728E9DB-7DEB-4A72-B527-13FECEFEB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21" y="1070042"/>
            <a:ext cx="6830636" cy="491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80A7807-4DA9-4236-B62B-A69FC960B61F}"/>
              </a:ext>
            </a:extLst>
          </p:cNvPr>
          <p:cNvSpPr txBox="1"/>
          <p:nvPr/>
        </p:nvSpPr>
        <p:spPr>
          <a:xfrm>
            <a:off x="7616757" y="1371600"/>
            <a:ext cx="4134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Popište, kdo/co je na obrázku. Co se na obrázku děje?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940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A76A8-F5A2-4700-BC05-5E881040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CD2D5-26BC-46FE-9BE7-DA0858B18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Obrázek: TAN, </a:t>
            </a:r>
            <a:r>
              <a:rPr lang="cs-CZ" dirty="0" err="1"/>
              <a:t>Shaun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https://www.artrabbit.com/events/shaun-tan-exhibition-a-surrealist-vision</a:t>
            </a:r>
            <a:endParaRPr lang="cs-CZ" dirty="0"/>
          </a:p>
          <a:p>
            <a:r>
              <a:rPr lang="cs-CZ" dirty="0">
                <a:hlinkClick r:id="rId3"/>
              </a:rPr>
              <a:t>https://zcsol.cz/index.php?s=stranky_predmetu/e_learning/ucebnice_cj/cj9_druhy_vedlejsich_vet_6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15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E744F-4B7B-47D3-A8CD-B3F1C5768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96897"/>
            <a:ext cx="9601200" cy="4951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je velký </a:t>
            </a:r>
            <a:r>
              <a:rPr lang="cs-CZ" sz="2400" dirty="0"/>
              <a:t>(ve skutečnosti)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je světlý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maluje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nakukuje/dívá se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je malá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stala se malířkou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nebojí se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můžou se kamarádit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umí malovat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130F949-91F2-4F4C-A45E-E449F750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10068"/>
            <a:ext cx="9601200" cy="14859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12E602B-5673-4C2B-8E2E-8C841CB19B43}"/>
              </a:ext>
            </a:extLst>
          </p:cNvPr>
          <p:cNvSpPr/>
          <p:nvPr/>
        </p:nvSpPr>
        <p:spPr>
          <a:xfrm>
            <a:off x="1111318" y="278093"/>
            <a:ext cx="108073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Zkuste popřemýšlet nad spojitostmi mezi přísudky označenými stejnou barvou.  </a:t>
            </a:r>
          </a:p>
        </p:txBody>
      </p:sp>
    </p:spTree>
    <p:extLst>
      <p:ext uri="{BB962C8B-B14F-4D97-AF65-F5344CB8AC3E}">
        <p14:creationId xmlns:p14="http://schemas.microsoft.com/office/powerpoint/2010/main" val="320310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E744F-4B7B-47D3-A8CD-B3F1C5768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6613" y="510422"/>
            <a:ext cx="4200427" cy="5837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je velký </a:t>
            </a:r>
            <a:r>
              <a:rPr lang="cs-CZ" sz="2400" dirty="0"/>
              <a:t>(ve skutečnosti)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je světlý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je malá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stala se malířkou</a:t>
            </a:r>
          </a:p>
          <a:p>
            <a:pPr marL="0" indent="0">
              <a:buNone/>
            </a:pPr>
            <a:endParaRPr lang="cs-CZ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maluje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nakukuje/dívá se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nebojí se</a:t>
            </a:r>
          </a:p>
          <a:p>
            <a:pPr marL="0" indent="0">
              <a:buNone/>
            </a:pPr>
            <a:endParaRPr lang="cs-CZ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můžou se kamarádit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umí malovat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07C964B-DB86-4377-B9D4-DC1CE8AF6EBD}"/>
              </a:ext>
            </a:extLst>
          </p:cNvPr>
          <p:cNvSpPr txBox="1"/>
          <p:nvPr/>
        </p:nvSpPr>
        <p:spPr>
          <a:xfrm>
            <a:off x="1135929" y="1261488"/>
            <a:ext cx="4700667" cy="46166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1. PŘÍSUDEK JMENNÝ SE SPONOU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9938913-7AAF-4155-9197-03AD8368097F}"/>
              </a:ext>
            </a:extLst>
          </p:cNvPr>
          <p:cNvSpPr txBox="1"/>
          <p:nvPr/>
        </p:nvSpPr>
        <p:spPr>
          <a:xfrm>
            <a:off x="1135929" y="4137129"/>
            <a:ext cx="3367977" cy="46166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2. PŘÍSUDEK SLOVESNÝ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3FB5744-731C-4565-8AB6-A19FE3E4335A}"/>
              </a:ext>
            </a:extLst>
          </p:cNvPr>
          <p:cNvSpPr txBox="1"/>
          <p:nvPr/>
        </p:nvSpPr>
        <p:spPr>
          <a:xfrm>
            <a:off x="4619473" y="3420801"/>
            <a:ext cx="1582131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JEDNODUCHÝ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01D2462-B668-4F88-B7F6-D4ABDBD7FBE4}"/>
              </a:ext>
            </a:extLst>
          </p:cNvPr>
          <p:cNvSpPr txBox="1"/>
          <p:nvPr/>
        </p:nvSpPr>
        <p:spPr>
          <a:xfrm>
            <a:off x="4619473" y="5147683"/>
            <a:ext cx="1252195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SLOŽENÝ</a:t>
            </a:r>
          </a:p>
        </p:txBody>
      </p:sp>
    </p:spTree>
    <p:extLst>
      <p:ext uri="{BB962C8B-B14F-4D97-AF65-F5344CB8AC3E}">
        <p14:creationId xmlns:p14="http://schemas.microsoft.com/office/powerpoint/2010/main" val="161488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F1B150-993B-4047-B697-6157E123B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124" y="2361221"/>
            <a:ext cx="6627044" cy="3687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PLNOVÝZNAMOVÁ SLOVESA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Jíst, číst, vidět, malovat, zlobit…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6A642B4-B077-4DBE-903C-E66A8C91370F}"/>
              </a:ext>
            </a:extLst>
          </p:cNvPr>
          <p:cNvSpPr txBox="1">
            <a:spLocks/>
          </p:cNvSpPr>
          <p:nvPr/>
        </p:nvSpPr>
        <p:spPr>
          <a:xfrm>
            <a:off x="1295400" y="506101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50"/>
                </a:solidFill>
              </a:rPr>
              <a:t>CO PRO ZAČÁTEK POTŘEBUJEME ZNÁT? 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0C8A141-209D-42A8-ACD3-707DE2286B4D}"/>
              </a:ext>
            </a:extLst>
          </p:cNvPr>
          <p:cNvSpPr txBox="1">
            <a:spLocks/>
          </p:cNvSpPr>
          <p:nvPr/>
        </p:nvSpPr>
        <p:spPr>
          <a:xfrm>
            <a:off x="736861" y="2208821"/>
            <a:ext cx="7060677" cy="4251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B19C0E89-A20C-46B6-B430-E0DBB01843A3}"/>
              </a:ext>
            </a:extLst>
          </p:cNvPr>
          <p:cNvSpPr txBox="1">
            <a:spLocks/>
          </p:cNvSpPr>
          <p:nvPr/>
        </p:nvSpPr>
        <p:spPr>
          <a:xfrm>
            <a:off x="6248400" y="2361221"/>
            <a:ext cx="6627044" cy="3687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NEPLNOVÝZNAMOVÁ SLOVESA</a:t>
            </a:r>
          </a:p>
          <a:p>
            <a:r>
              <a:rPr lang="cs-CZ" sz="2400" dirty="0">
                <a:solidFill>
                  <a:srgbClr val="00B050"/>
                </a:solidFill>
              </a:rPr>
              <a:t>Sponová - být, bývat, stát se, stávat se</a:t>
            </a:r>
          </a:p>
          <a:p>
            <a:r>
              <a:rPr lang="cs-CZ" sz="2400" dirty="0"/>
              <a:t>Modální - chtít, mít, moci, muset, smět </a:t>
            </a:r>
          </a:p>
          <a:p>
            <a:r>
              <a:rPr lang="cs-CZ" sz="2400" dirty="0"/>
              <a:t>Fázová - začít, začínat, zůstat, zůstávat, přestat, přestávat</a:t>
            </a:r>
          </a:p>
          <a:p>
            <a:r>
              <a:rPr lang="cs-CZ" sz="2400" dirty="0"/>
              <a:t>Pomocné - být</a:t>
            </a:r>
          </a:p>
        </p:txBody>
      </p:sp>
    </p:spTree>
    <p:extLst>
      <p:ext uri="{BB962C8B-B14F-4D97-AF65-F5344CB8AC3E}">
        <p14:creationId xmlns:p14="http://schemas.microsoft.com/office/powerpoint/2010/main" val="315536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10F3C0-E03E-4993-99A7-983F2AC24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385" y="1527143"/>
            <a:ext cx="10867534" cy="3667027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Text: </a:t>
            </a:r>
          </a:p>
          <a:p>
            <a:pPr marL="0" indent="0">
              <a:buNone/>
            </a:pPr>
            <a:r>
              <a:rPr lang="cs-CZ" sz="2400" dirty="0"/>
              <a:t>Ema se stala mojí nejlepší kamarádkou, protože spolu trávíme hodně času. Velice dobře se učí a baví ji čtení. Přečetla snad všechny knihy, které má doma v knihovničce. Já taky hodně čtu, a tak většinou probíráme knížky. Umíme obě hodně rychle číst. Ema bydlí kousek od knihovny, takže si může půjčovat knihy kdykoli je znuděná.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Vypište z textu všechny přísudky a určete jejich druh: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AF6EF4C-D52B-4B25-812D-6E44A15B4A7C}"/>
              </a:ext>
            </a:extLst>
          </p:cNvPr>
          <p:cNvSpPr txBox="1">
            <a:spLocks/>
          </p:cNvSpPr>
          <p:nvPr/>
        </p:nvSpPr>
        <p:spPr>
          <a:xfrm>
            <a:off x="1295400" y="506101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50"/>
                </a:solidFill>
              </a:rPr>
              <a:t>DRUHY PŘÍSUDKŮ</a:t>
            </a:r>
          </a:p>
        </p:txBody>
      </p:sp>
    </p:spTree>
    <p:extLst>
      <p:ext uri="{BB962C8B-B14F-4D97-AF65-F5344CB8AC3E}">
        <p14:creationId xmlns:p14="http://schemas.microsoft.com/office/powerpoint/2010/main" val="352582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41CDF7-0C98-4AEA-9564-E132CCEF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582" y="1196703"/>
            <a:ext cx="11167440" cy="5787758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/>
              <a:t>Ema </a:t>
            </a:r>
            <a:r>
              <a:rPr lang="cs-CZ" sz="2600" b="1" dirty="0"/>
              <a:t>se stala</a:t>
            </a:r>
            <a:r>
              <a:rPr lang="cs-CZ" sz="2600" dirty="0"/>
              <a:t> mojí nejlepší </a:t>
            </a:r>
            <a:r>
              <a:rPr lang="cs-CZ" sz="2600" b="1" dirty="0"/>
              <a:t>kamarádkou</a:t>
            </a:r>
            <a:r>
              <a:rPr lang="cs-CZ" sz="2600" dirty="0"/>
              <a:t>, protože spolu </a:t>
            </a:r>
            <a:r>
              <a:rPr lang="cs-CZ" sz="2600" b="1" dirty="0"/>
              <a:t>trávíme</a:t>
            </a:r>
            <a:r>
              <a:rPr lang="cs-CZ" sz="2600" dirty="0"/>
              <a:t> hodně času. Velice dobře </a:t>
            </a:r>
            <a:r>
              <a:rPr lang="cs-CZ" sz="2600" b="1" dirty="0"/>
              <a:t>se učí </a:t>
            </a:r>
            <a:r>
              <a:rPr lang="cs-CZ" sz="2600" dirty="0"/>
              <a:t>a </a:t>
            </a:r>
            <a:r>
              <a:rPr lang="cs-CZ" sz="2600" b="1" dirty="0"/>
              <a:t>baví</a:t>
            </a:r>
            <a:r>
              <a:rPr lang="cs-CZ" sz="2600" dirty="0"/>
              <a:t> ji čtení. </a:t>
            </a:r>
            <a:r>
              <a:rPr lang="cs-CZ" sz="2600" b="1" dirty="0"/>
              <a:t>Přečetla</a:t>
            </a:r>
            <a:r>
              <a:rPr lang="cs-CZ" sz="2600" dirty="0"/>
              <a:t> snad všechny knihy, které </a:t>
            </a:r>
            <a:r>
              <a:rPr lang="cs-CZ" sz="2600" b="1" dirty="0"/>
              <a:t>má</a:t>
            </a:r>
            <a:r>
              <a:rPr lang="cs-CZ" sz="2600" dirty="0"/>
              <a:t> doma v knihovničce. Já taky hodně čtu, a tak většinou </a:t>
            </a:r>
            <a:r>
              <a:rPr lang="cs-CZ" sz="2600" b="1" dirty="0"/>
              <a:t>probíráme</a:t>
            </a:r>
            <a:r>
              <a:rPr lang="cs-CZ" sz="2600" dirty="0"/>
              <a:t> knížky. </a:t>
            </a:r>
            <a:r>
              <a:rPr lang="cs-CZ" sz="2600" b="1" dirty="0"/>
              <a:t>Umíme</a:t>
            </a:r>
            <a:r>
              <a:rPr lang="cs-CZ" sz="2600" dirty="0"/>
              <a:t> obě hodně rychle </a:t>
            </a:r>
            <a:r>
              <a:rPr lang="cs-CZ" sz="2600" b="1" dirty="0"/>
              <a:t>číst</a:t>
            </a:r>
            <a:r>
              <a:rPr lang="cs-CZ" sz="2600" dirty="0"/>
              <a:t>. Ema bydlí kousek od knihovny, takže </a:t>
            </a:r>
            <a:r>
              <a:rPr lang="cs-CZ" sz="2600" b="1" dirty="0"/>
              <a:t>si může půjčovat</a:t>
            </a:r>
            <a:r>
              <a:rPr lang="cs-CZ" sz="2600" dirty="0"/>
              <a:t> knihy kdykoli </a:t>
            </a:r>
            <a:r>
              <a:rPr lang="cs-CZ" sz="2600" b="1" dirty="0"/>
              <a:t>je znuděná</a:t>
            </a:r>
            <a:r>
              <a:rPr lang="cs-CZ" sz="2600" dirty="0"/>
              <a:t>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Vypište z textu všechny přísudky a určete jejich druh: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stala se kamarádkou – jmenný se sponou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trávíme – slovesný jednoduchý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učí se – slovesný jednoduchý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baví – slovesný jednoduchý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přečetla – slovesný jednoduchý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má – slovesný jednoduchý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probíráme – slovesný jednoduchý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umíme číst – slovesný složený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může si půjčovat – slovesný složený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je znuděná – jmenný se sponou</a:t>
            </a:r>
          </a:p>
          <a:p>
            <a:pPr marL="0" indent="0">
              <a:buNone/>
            </a:pPr>
            <a:b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/>
              <a:t>	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364743-307C-4101-8FD2-F6716D166275}"/>
              </a:ext>
            </a:extLst>
          </p:cNvPr>
          <p:cNvSpPr txBox="1">
            <a:spLocks/>
          </p:cNvSpPr>
          <p:nvPr/>
        </p:nvSpPr>
        <p:spPr>
          <a:xfrm>
            <a:off x="1012596" y="251577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50"/>
                </a:solidFill>
              </a:rPr>
              <a:t>DRUHY PŘÍSUDKŮ - ŘEŠENÍ</a:t>
            </a:r>
          </a:p>
        </p:txBody>
      </p:sp>
    </p:spTree>
    <p:extLst>
      <p:ext uri="{BB962C8B-B14F-4D97-AF65-F5344CB8AC3E}">
        <p14:creationId xmlns:p14="http://schemas.microsoft.com/office/powerpoint/2010/main" val="342663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E91E62FB-44D9-444A-8335-D2AC8700B05C}"/>
              </a:ext>
            </a:extLst>
          </p:cNvPr>
          <p:cNvSpPr txBox="1">
            <a:spLocks/>
          </p:cNvSpPr>
          <p:nvPr/>
        </p:nvSpPr>
        <p:spPr>
          <a:xfrm>
            <a:off x="1295400" y="506101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50"/>
                </a:solidFill>
              </a:rPr>
              <a:t>DRUHY PŘÍSUDKŮ - PŘEHLED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82259C8-3A04-4240-A346-D065C857A298}"/>
              </a:ext>
            </a:extLst>
          </p:cNvPr>
          <p:cNvSpPr txBox="1"/>
          <p:nvPr/>
        </p:nvSpPr>
        <p:spPr>
          <a:xfrm>
            <a:off x="1122491" y="1791946"/>
            <a:ext cx="4152509" cy="40011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1. PŘÍSUDEK JMENNÝ SE SPONOU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F59FC2F-766C-472D-9290-A39F7AF4CD98}"/>
              </a:ext>
            </a:extLst>
          </p:cNvPr>
          <p:cNvSpPr txBox="1"/>
          <p:nvPr/>
        </p:nvSpPr>
        <p:spPr>
          <a:xfrm>
            <a:off x="1039489" y="4848621"/>
            <a:ext cx="2857893" cy="40011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2. PŘÍSUDEK SLOVESNÝ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1FBB4B7-43CB-4A59-B270-1B8BD187C61C}"/>
              </a:ext>
            </a:extLst>
          </p:cNvPr>
          <p:cNvSpPr txBox="1"/>
          <p:nvPr/>
        </p:nvSpPr>
        <p:spPr>
          <a:xfrm>
            <a:off x="4126584" y="3758004"/>
            <a:ext cx="1582131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JEDNODUCHÝ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FF10F51-B74E-423E-AE9C-468FCC317A44}"/>
              </a:ext>
            </a:extLst>
          </p:cNvPr>
          <p:cNvSpPr txBox="1"/>
          <p:nvPr/>
        </p:nvSpPr>
        <p:spPr>
          <a:xfrm>
            <a:off x="4126584" y="5465310"/>
            <a:ext cx="1252195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SLOŽENÝ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61DA7C-A342-499B-A4FC-F9F72B0A08BB}"/>
              </a:ext>
            </a:extLst>
          </p:cNvPr>
          <p:cNvSpPr txBox="1"/>
          <p:nvPr/>
        </p:nvSpPr>
        <p:spPr>
          <a:xfrm>
            <a:off x="6008450" y="3204006"/>
            <a:ext cx="4713402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= vyjádřen slovesem (plnovýznamovým) v určitém tvaru</a:t>
            </a:r>
          </a:p>
          <a:p>
            <a:endParaRPr lang="cs-CZ" dirty="0"/>
          </a:p>
          <a:p>
            <a:r>
              <a:rPr lang="cs-CZ" dirty="0"/>
              <a:t>Příklady: 	Holčička na obrázku </a:t>
            </a:r>
            <a:r>
              <a:rPr lang="cs-CZ" b="1" dirty="0"/>
              <a:t>maluje</a:t>
            </a:r>
            <a:r>
              <a:rPr lang="cs-CZ" dirty="0"/>
              <a:t>. </a:t>
            </a:r>
          </a:p>
          <a:p>
            <a:r>
              <a:rPr lang="cs-CZ" dirty="0"/>
              <a:t>		Dinosaurus </a:t>
            </a:r>
            <a:r>
              <a:rPr lang="cs-CZ" b="1" dirty="0"/>
              <a:t>se díval </a:t>
            </a:r>
            <a:r>
              <a:rPr lang="cs-CZ" dirty="0"/>
              <a:t>na holčičku.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749BB1F-0B2C-426D-B793-A363DC39326E}"/>
              </a:ext>
            </a:extLst>
          </p:cNvPr>
          <p:cNvSpPr txBox="1"/>
          <p:nvPr/>
        </p:nvSpPr>
        <p:spPr>
          <a:xfrm>
            <a:off x="6008450" y="4811285"/>
            <a:ext cx="5442409" cy="20467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= složen ze slovesa (fázového/modálního) + infinitivu plnovýznamového slovesa</a:t>
            </a:r>
          </a:p>
          <a:p>
            <a:endParaRPr lang="cs-CZ" dirty="0"/>
          </a:p>
          <a:p>
            <a:r>
              <a:rPr lang="cs-CZ" dirty="0"/>
              <a:t>Příklady: 	Holčička se s dinosaurem </a:t>
            </a:r>
            <a:r>
              <a:rPr lang="cs-CZ" b="1" dirty="0"/>
              <a:t>mohla chtít </a:t>
            </a:r>
            <a:r>
              <a:rPr lang="cs-CZ" dirty="0"/>
              <a:t>			</a:t>
            </a:r>
            <a:r>
              <a:rPr lang="cs-CZ" b="1" dirty="0"/>
              <a:t>kamarádit</a:t>
            </a:r>
            <a:r>
              <a:rPr lang="cs-CZ" dirty="0"/>
              <a:t>. </a:t>
            </a:r>
          </a:p>
          <a:p>
            <a:r>
              <a:rPr lang="cs-CZ" dirty="0"/>
              <a:t>		Holčička a dinosaurus </a:t>
            </a:r>
            <a:r>
              <a:rPr lang="cs-CZ" b="1" dirty="0"/>
              <a:t>se začali 					kamarádit</a:t>
            </a:r>
            <a:r>
              <a:rPr lang="cs-CZ" dirty="0"/>
              <a:t>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D3091A0-8BB9-482A-AED3-8208FDBA1BE3}"/>
              </a:ext>
            </a:extLst>
          </p:cNvPr>
          <p:cNvSpPr txBox="1"/>
          <p:nvPr/>
        </p:nvSpPr>
        <p:spPr>
          <a:xfrm>
            <a:off x="6008450" y="1265213"/>
            <a:ext cx="5037057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= složen ze sponového slovesa a jména (přídavného/podstatného) </a:t>
            </a:r>
          </a:p>
          <a:p>
            <a:endParaRPr lang="cs-CZ" dirty="0"/>
          </a:p>
          <a:p>
            <a:r>
              <a:rPr lang="cs-CZ" dirty="0"/>
              <a:t>Příklady: Dinosaurus na obrázku </a:t>
            </a:r>
            <a:r>
              <a:rPr lang="cs-CZ" b="1" dirty="0"/>
              <a:t>je velký</a:t>
            </a:r>
            <a:r>
              <a:rPr lang="cs-CZ" dirty="0"/>
              <a:t>.</a:t>
            </a:r>
          </a:p>
          <a:p>
            <a:r>
              <a:rPr lang="cs-CZ" dirty="0"/>
              <a:t>		Tvorové na obrázku </a:t>
            </a:r>
            <a:r>
              <a:rPr lang="cs-CZ" b="1" dirty="0"/>
              <a:t>se stali přáteli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8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8073984-3061-4D07-B30C-E983C7244ACA}"/>
              </a:ext>
            </a:extLst>
          </p:cNvPr>
          <p:cNvSpPr txBox="1">
            <a:spLocks/>
          </p:cNvSpPr>
          <p:nvPr/>
        </p:nvSpPr>
        <p:spPr>
          <a:xfrm>
            <a:off x="1076143" y="2768842"/>
            <a:ext cx="10716789" cy="2098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VÝZNAM PŘÍSUDKU VE VĚTĚ</a:t>
            </a:r>
          </a:p>
        </p:txBody>
      </p:sp>
    </p:spTree>
    <p:extLst>
      <p:ext uri="{BB962C8B-B14F-4D97-AF65-F5344CB8AC3E}">
        <p14:creationId xmlns:p14="http://schemas.microsoft.com/office/powerpoint/2010/main" val="218463913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1011</TotalTime>
  <Words>956</Words>
  <Application>Microsoft Office PowerPoint</Application>
  <PresentationFormat>Širokoúhlá obrazovka</PresentationFormat>
  <Paragraphs>138</Paragraphs>
  <Slides>20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Franklin Gothic Book</vt:lpstr>
      <vt:lpstr>Trebuchet MS</vt:lpstr>
      <vt:lpstr>Wingdings</vt:lpstr>
      <vt:lpstr>Oříznutí</vt:lpstr>
      <vt:lpstr>Prezentace aplikace PowerPoint</vt:lpstr>
      <vt:lpstr>Prezentace aplikace PowerPoint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VÝZNAM PŘÍSUDKU VE VĚTĚ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JSME SE DOZVĚDĚLI? </vt:lpstr>
      <vt:lpstr>DŮKAZ O UČENÍ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Adéla Sůvová</dc:creator>
  <cp:lastModifiedBy>Adéla Sůvová</cp:lastModifiedBy>
  <cp:revision>45</cp:revision>
  <dcterms:created xsi:type="dcterms:W3CDTF">2021-03-24T14:32:59Z</dcterms:created>
  <dcterms:modified xsi:type="dcterms:W3CDTF">2021-04-15T13:01:09Z</dcterms:modified>
</cp:coreProperties>
</file>