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22"/>
  </p:notesMasterIdLst>
  <p:sldIdLst>
    <p:sldId id="278" r:id="rId2"/>
    <p:sldId id="267" r:id="rId3"/>
    <p:sldId id="268" r:id="rId4"/>
    <p:sldId id="269" r:id="rId5"/>
    <p:sldId id="270" r:id="rId6"/>
    <p:sldId id="258" r:id="rId7"/>
    <p:sldId id="257" r:id="rId8"/>
    <p:sldId id="262" r:id="rId9"/>
    <p:sldId id="276" r:id="rId10"/>
    <p:sldId id="259" r:id="rId11"/>
    <p:sldId id="260" r:id="rId12"/>
    <p:sldId id="277" r:id="rId13"/>
    <p:sldId id="272" r:id="rId14"/>
    <p:sldId id="271" r:id="rId15"/>
    <p:sldId id="265" r:id="rId16"/>
    <p:sldId id="273" r:id="rId17"/>
    <p:sldId id="279" r:id="rId18"/>
    <p:sldId id="281" r:id="rId19"/>
    <p:sldId id="274" r:id="rId20"/>
    <p:sldId id="266" r:id="rId2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095" autoAdjust="0"/>
  </p:normalViewPr>
  <p:slideViewPr>
    <p:cSldViewPr snapToGrid="0">
      <p:cViewPr varScale="1">
        <p:scale>
          <a:sx n="81" d="100"/>
          <a:sy n="81" d="100"/>
        </p:scale>
        <p:origin x="725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CAEC5A3-BF8F-4320-BCD4-839194F8094E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627CFE-A2D2-4C21-9FC1-7120E08047AB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4947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3627CFE-A2D2-4C21-9FC1-7120E08047AB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60026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  <p:extLst>
      <p:ext uri="{BB962C8B-B14F-4D97-AF65-F5344CB8AC3E}">
        <p14:creationId xmlns:p14="http://schemas.microsoft.com/office/powerpoint/2010/main" val="19437461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1169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2123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502578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oddílu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  <p:extLst>
      <p:ext uri="{BB962C8B-B14F-4D97-AF65-F5344CB8AC3E}">
        <p14:creationId xmlns:p14="http://schemas.microsoft.com/office/powerpoint/2010/main" val="17222060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6291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841527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78510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922639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399143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2127688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45E9539E-0898-47B5-AA8B-7D49F3DBC562}" type="datetimeFigureOut">
              <a:rPr lang="cs-CZ" smtClean="0"/>
              <a:t>15.04.2021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E2A6DE48-96A5-442F-886D-121518C864D8}" type="slidenum">
              <a:rPr lang="cs-CZ" smtClean="0"/>
              <a:t>‹#›</a:t>
            </a:fld>
            <a:endParaRPr lang="cs-CZ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2416226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ropolis-uh.cz/detektiv-ocko-pro-deti-6-9-le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kropolis-uh.cz/detektiv-ocko-pro-deti-6-9-let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s://emojiisland.com/products/nerd-with-glasses-emoji-icon" TargetMode="External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zcsol.cz/index.php?s=stranky_predmetu/e_learning/ucebnice_cj/cj9_druhy_vedlejsich_vet_6" TargetMode="External"/><Relationship Id="rId2" Type="http://schemas.openxmlformats.org/officeDocument/2006/relationships/hyperlink" Target="https://www.artrabbit.com/events/shaun-tan-exhibition-a-surrealist-vision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8073984-3061-4D07-B30C-E983C7244ACA}"/>
              </a:ext>
            </a:extLst>
          </p:cNvPr>
          <p:cNvSpPr txBox="1">
            <a:spLocks/>
          </p:cNvSpPr>
          <p:nvPr/>
        </p:nvSpPr>
        <p:spPr>
          <a:xfrm>
            <a:off x="1076143" y="2768842"/>
            <a:ext cx="8361229" cy="20982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EVOKACE</a:t>
            </a:r>
          </a:p>
        </p:txBody>
      </p:sp>
    </p:spTree>
    <p:extLst>
      <p:ext uri="{BB962C8B-B14F-4D97-AF65-F5344CB8AC3E}">
        <p14:creationId xmlns:p14="http://schemas.microsoft.com/office/powerpoint/2010/main" val="20744937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52B69EE-997C-4C93-8070-B2007602B4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4210" y="384142"/>
            <a:ext cx="9601200" cy="148590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VÝZNAM PŘÍSUDKU VE VĚTĚ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015A6C-EDCC-4041-A8EA-3D3ABF0C09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984342"/>
            <a:ext cx="9601200" cy="35814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dirty="0"/>
              <a:t>Prší. Je mi smutno. Léto už končí. </a:t>
            </a:r>
          </a:p>
          <a:p>
            <a:pPr marL="0" indent="0">
              <a:buNone/>
            </a:pPr>
            <a:endParaRPr lang="cs-CZ" sz="2800" dirty="0"/>
          </a:p>
          <a:p>
            <a:pPr marL="0" indent="0">
              <a:buNone/>
            </a:pPr>
            <a:r>
              <a:rPr lang="cs-CZ" sz="2400" dirty="0"/>
              <a:t>1. Vyhledejte všechny přísudky. </a:t>
            </a:r>
          </a:p>
          <a:p>
            <a:pPr marL="0" indent="0">
              <a:buNone/>
            </a:pPr>
            <a:r>
              <a:rPr lang="cs-CZ" sz="2400" dirty="0"/>
              <a:t>2. Vyhledejte všechny podměty. </a:t>
            </a:r>
          </a:p>
          <a:p>
            <a:pPr marL="0" indent="0">
              <a:buNone/>
            </a:pPr>
            <a:r>
              <a:rPr lang="cs-CZ" sz="2400" dirty="0"/>
              <a:t>3. Porovnejte počet přísudků a počet podmětů</a:t>
            </a:r>
            <a:r>
              <a:rPr lang="cs-CZ" sz="2800" dirty="0"/>
              <a:t>.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AC2B664D-0CA6-4312-9132-6F6BB5F7B9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53794" y="1731423"/>
            <a:ext cx="2887492" cy="288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55513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3F5811A-D897-48B9-887B-998DB2C9C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399" y="1786379"/>
            <a:ext cx="10327849" cy="4623847"/>
          </a:xfrm>
        </p:spPr>
        <p:txBody>
          <a:bodyPr/>
          <a:lstStyle/>
          <a:p>
            <a:pPr marL="0" indent="0">
              <a:buNone/>
            </a:pPr>
            <a:r>
              <a:rPr lang="cs-CZ" sz="2800" dirty="0"/>
              <a:t>Prší. Je mi smutno. Léto už končí. </a:t>
            </a:r>
          </a:p>
          <a:p>
            <a:pPr marL="0" indent="0">
              <a:buNone/>
            </a:pPr>
            <a:endParaRPr lang="cs-CZ" sz="2400" dirty="0"/>
          </a:p>
          <a:p>
            <a:pPr marL="457200" indent="-457200">
              <a:buAutoNum type="arabicPeriod"/>
            </a:pPr>
            <a:r>
              <a:rPr lang="cs-CZ" sz="2400" dirty="0"/>
              <a:t>Vyhledejte všechny přísudky. </a:t>
            </a:r>
          </a:p>
          <a:p>
            <a:pPr marL="0" indent="0">
              <a:buNone/>
            </a:pPr>
            <a:r>
              <a:rPr lang="cs-CZ" sz="2400" b="1" dirty="0"/>
              <a:t>prší, je smutno, končí</a:t>
            </a:r>
          </a:p>
          <a:p>
            <a:pPr marL="0" indent="0">
              <a:buNone/>
            </a:pPr>
            <a:r>
              <a:rPr lang="cs-CZ" sz="2400" dirty="0"/>
              <a:t>2. Vyhledejte všechny podměty. </a:t>
            </a:r>
          </a:p>
          <a:p>
            <a:pPr marL="0" indent="0">
              <a:buNone/>
            </a:pPr>
            <a:r>
              <a:rPr lang="cs-CZ" sz="2400" b="1" dirty="0"/>
              <a:t>léto</a:t>
            </a:r>
          </a:p>
          <a:p>
            <a:pPr marL="0" indent="0">
              <a:buNone/>
            </a:pPr>
            <a:r>
              <a:rPr lang="cs-CZ" sz="2400" dirty="0"/>
              <a:t>3. Porovnejte počet přísudků a počet podmětů.</a:t>
            </a:r>
          </a:p>
          <a:p>
            <a:pPr marL="0" indent="0">
              <a:buNone/>
            </a:pPr>
            <a:r>
              <a:rPr lang="cs-CZ" b="1" dirty="0"/>
              <a:t>3 přísudky, 1 podmět</a:t>
            </a:r>
          </a:p>
          <a:p>
            <a:pPr marL="0" indent="0">
              <a:buNone/>
            </a:pPr>
            <a:r>
              <a:rPr lang="cs-CZ" dirty="0"/>
              <a:t>→ v každé větě musí být přísudek, aby byla větou (podmět ve větě být nemusí)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565BEB6-01D2-4436-96A8-FAA7982FD97B}"/>
              </a:ext>
            </a:extLst>
          </p:cNvPr>
          <p:cNvSpPr txBox="1">
            <a:spLocks/>
          </p:cNvSpPr>
          <p:nvPr/>
        </p:nvSpPr>
        <p:spPr>
          <a:xfrm>
            <a:off x="1363744" y="447774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VÝZNAM PŘÍSUDKU VE VĚTĚ - ŘEŠENÍ</a:t>
            </a:r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743AE833-E0AE-4ECF-88A9-7477F733495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853794" y="1731423"/>
            <a:ext cx="2887492" cy="28874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17325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8073984-3061-4D07-B30C-E983C7244ACA}"/>
              </a:ext>
            </a:extLst>
          </p:cNvPr>
          <p:cNvSpPr txBox="1">
            <a:spLocks/>
          </p:cNvSpPr>
          <p:nvPr/>
        </p:nvSpPr>
        <p:spPr>
          <a:xfrm>
            <a:off x="1076142" y="2768842"/>
            <a:ext cx="10688509" cy="1614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VEDLEJŠÍ VĚTA PŘÍSUDKOVÁ</a:t>
            </a:r>
          </a:p>
        </p:txBody>
      </p:sp>
    </p:spTree>
    <p:extLst>
      <p:ext uri="{BB962C8B-B14F-4D97-AF65-F5344CB8AC3E}">
        <p14:creationId xmlns:p14="http://schemas.microsoft.com/office/powerpoint/2010/main" val="15686120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>
            <a:extLst>
              <a:ext uri="{FF2B5EF4-FFF2-40B4-BE49-F238E27FC236}">
                <a16:creationId xmlns:a16="http://schemas.microsoft.com/office/drawing/2014/main" id="{BCD146BF-64CE-407E-927D-A19047FB4E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3777004" y="2243269"/>
            <a:ext cx="5185300" cy="2225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Nadpis 1">
            <a:extLst>
              <a:ext uri="{FF2B5EF4-FFF2-40B4-BE49-F238E27FC236}">
                <a16:creationId xmlns:a16="http://schemas.microsoft.com/office/drawing/2014/main" id="{BC156C89-1609-4D72-A9C4-526867168A78}"/>
              </a:ext>
            </a:extLst>
          </p:cNvPr>
          <p:cNvSpPr txBox="1">
            <a:spLocks/>
          </p:cNvSpPr>
          <p:nvPr/>
        </p:nvSpPr>
        <p:spPr>
          <a:xfrm>
            <a:off x="1363744" y="447774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F4D85D49-8AC4-44C3-9CDD-C606E12F59FE}"/>
              </a:ext>
            </a:extLst>
          </p:cNvPr>
          <p:cNvSpPr/>
          <p:nvPr/>
        </p:nvSpPr>
        <p:spPr>
          <a:xfrm>
            <a:off x="1363744" y="667504"/>
            <a:ext cx="1080730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Čím se tyto dvě věty liší? </a:t>
            </a:r>
          </a:p>
        </p:txBody>
      </p:sp>
    </p:spTree>
    <p:extLst>
      <p:ext uri="{BB962C8B-B14F-4D97-AF65-F5344CB8AC3E}">
        <p14:creationId xmlns:p14="http://schemas.microsoft.com/office/powerpoint/2010/main" val="273650270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id="{597649B1-EA54-4416-AAFC-FF408060C30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9C7CF91-1433-4C8E-AB5E-8C623A85FA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0620" y="1396036"/>
            <a:ext cx="10373285" cy="3744685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Trebuchet MS" panose="020B0603020202020204" pitchFamily="34" charset="0"/>
              </a:rPr>
              <a:t>=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nahrazuje část </a:t>
            </a:r>
            <a:r>
              <a:rPr kumimoji="0" lang="cs-CZ" altLang="cs-CZ" sz="240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přísudku jmenného se sponou 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(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Dinosaurus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je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 celý </a:t>
            </a:r>
            <a:r>
              <a:rPr kumimoji="0" lang="cs-CZ" altLang="cs-CZ" sz="2400" b="1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bílý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.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).</a:t>
            </a: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+mj-lt"/>
                <a:cs typeface="Calibri" panose="020F0502020204030204" pitchFamily="34" charset="0"/>
              </a:rPr>
              <a:t>v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e 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větě hlavní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 zůstane 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sponové sloveso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 (</a:t>
            </a:r>
            <a:r>
              <a:rPr lang="cs-CZ" altLang="cs-CZ" sz="2400" i="1" dirty="0">
                <a:latin typeface="+mj-lt"/>
                <a:cs typeface="Calibri" panose="020F0502020204030204" pitchFamily="34" charset="0"/>
              </a:rPr>
              <a:t>Dinosaurus </a:t>
            </a:r>
            <a:r>
              <a:rPr lang="cs-CZ" altLang="cs-CZ" sz="2400" b="1" i="1" dirty="0">
                <a:latin typeface="+mj-lt"/>
                <a:cs typeface="Calibri" panose="020F0502020204030204" pitchFamily="34" charset="0"/>
              </a:rPr>
              <a:t>je</a:t>
            </a:r>
            <a:r>
              <a:rPr lang="cs-CZ" altLang="cs-CZ" sz="2400" i="1" dirty="0">
                <a:latin typeface="+mj-lt"/>
                <a:cs typeface="Calibri" panose="020F0502020204030204" pitchFamily="34" charset="0"/>
              </a:rPr>
              <a:t> celý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, ...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), 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jmenná část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 přísudku (</a:t>
            </a:r>
            <a:r>
              <a:rPr lang="cs-CZ" altLang="cs-CZ" sz="2400" b="1" i="1" dirty="0">
                <a:latin typeface="+mj-lt"/>
                <a:cs typeface="Calibri" panose="020F0502020204030204" pitchFamily="34" charset="0"/>
              </a:rPr>
              <a:t>bílý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) je vyjádřena </a:t>
            </a:r>
            <a:r>
              <a:rPr kumimoji="0" lang="cs-CZ" altLang="cs-CZ" sz="2400" b="1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vedlejší větou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 (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... </a:t>
            </a:r>
            <a:r>
              <a:rPr lang="cs-CZ" altLang="cs-CZ" sz="2400" b="1" i="1" dirty="0">
                <a:latin typeface="+mj-lt"/>
                <a:cs typeface="Calibri" panose="020F0502020204030204" pitchFamily="34" charset="0"/>
              </a:rPr>
              <a:t>jako by na sebe vylil sklenici mléka 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.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).</a:t>
            </a:r>
            <a:endParaRPr lang="cs-CZ" altLang="cs-CZ" sz="2400" dirty="0">
              <a:latin typeface="+mj-lt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cs-CZ" altLang="cs-CZ" sz="2400" dirty="0">
                <a:latin typeface="+mj-lt"/>
                <a:cs typeface="Calibri" panose="020F0502020204030204" pitchFamily="34" charset="0"/>
              </a:rPr>
              <a:t>na vedlejší větu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 přísudkovou často </a:t>
            </a:r>
            <a:r>
              <a:rPr kumimoji="0" lang="cs-CZ" altLang="cs-CZ" sz="240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odkazují zájmena 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+mj-lt"/>
                <a:cs typeface="Calibri" panose="020F0502020204030204" pitchFamily="34" charset="0"/>
              </a:rPr>
              <a:t>     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(</a:t>
            </a:r>
            <a:r>
              <a:rPr lang="cs-CZ" altLang="cs-CZ" sz="2400" i="1" dirty="0">
                <a:latin typeface="+mj-lt"/>
                <a:cs typeface="Calibri" panose="020F0502020204030204" pitchFamily="34" charset="0"/>
              </a:rPr>
              <a:t>Matouš není </a:t>
            </a:r>
            <a:r>
              <a:rPr lang="cs-CZ" altLang="cs-CZ" sz="2400" b="1" i="1" dirty="0">
                <a:latin typeface="+mj-lt"/>
                <a:cs typeface="Calibri" panose="020F0502020204030204" pitchFamily="34" charset="0"/>
              </a:rPr>
              <a:t>ten, kdo se bojí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.</a:t>
            </a: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) </a:t>
            </a:r>
            <a:endParaRPr lang="cs-CZ" altLang="cs-CZ" sz="2400" dirty="0">
              <a:latin typeface="+mj-lt"/>
              <a:cs typeface="Calibri" panose="020F0502020204030204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bývá často připojena výrazy: </a:t>
            </a:r>
            <a:r>
              <a:rPr kumimoji="0" lang="cs-CZ" altLang="cs-CZ" sz="2400" b="0" i="1" u="none" strike="noStrike" cap="none" normalizeH="0" baseline="0" dirty="0">
                <a:ln>
                  <a:noFill/>
                </a:ln>
                <a:effectLst/>
                <a:latin typeface="+mj-lt"/>
                <a:cs typeface="Calibri" panose="020F0502020204030204" pitchFamily="34" charset="0"/>
              </a:rPr>
              <a:t>jak, jako, příp. jaký, který</a:t>
            </a:r>
            <a:endParaRPr kumimoji="0" lang="cs-CZ" altLang="cs-CZ" sz="2400" b="0" i="0" u="none" strike="noStrike" cap="none" normalizeH="0" baseline="0" dirty="0">
              <a:ln>
                <a:noFill/>
              </a:ln>
              <a:effectLst/>
              <a:latin typeface="+mj-lt"/>
              <a:cs typeface="Calibri" panose="020F0502020204030204" pitchFamily="34" charset="0"/>
            </a:endParaRP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900" b="0" i="0" u="none" strike="noStrike" cap="none" normalizeH="0" baseline="0" dirty="0">
                <a:ln>
                  <a:noFill/>
                </a:ln>
                <a:effectLst/>
                <a:latin typeface="Trebuchet MS" panose="020B0603020202020204" pitchFamily="34" charset="0"/>
              </a:rPr>
              <a:t>            </a:t>
            </a:r>
            <a:endParaRPr kumimoji="0" lang="cs-CZ" altLang="cs-CZ" sz="19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pic>
        <p:nvPicPr>
          <p:cNvPr id="1028" name="Picture 4">
            <a:extLst>
              <a:ext uri="{FF2B5EF4-FFF2-40B4-BE49-F238E27FC236}">
                <a16:creationId xmlns:a16="http://schemas.microsoft.com/office/drawing/2014/main" id="{CFFCF077-DA80-48C1-82F9-82390BC4ACA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639646" y="4703665"/>
            <a:ext cx="3932107" cy="16872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Nadpis 1">
            <a:extLst>
              <a:ext uri="{FF2B5EF4-FFF2-40B4-BE49-F238E27FC236}">
                <a16:creationId xmlns:a16="http://schemas.microsoft.com/office/drawing/2014/main" id="{EC16CB8B-0086-4FAA-B66A-5DC78306BC12}"/>
              </a:ext>
            </a:extLst>
          </p:cNvPr>
          <p:cNvSpPr txBox="1">
            <a:spLocks/>
          </p:cNvSpPr>
          <p:nvPr/>
        </p:nvSpPr>
        <p:spPr>
          <a:xfrm>
            <a:off x="1518535" y="382209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VEDLEJŠÍ VĚTA PŘÍSUDKOVÁ</a:t>
            </a:r>
          </a:p>
        </p:txBody>
      </p:sp>
    </p:spTree>
    <p:extLst>
      <p:ext uri="{BB962C8B-B14F-4D97-AF65-F5344CB8AC3E}">
        <p14:creationId xmlns:p14="http://schemas.microsoft.com/office/powerpoint/2010/main" val="195943343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E1052B27-6454-41C0-A54E-6BE25025E090}"/>
              </a:ext>
            </a:extLst>
          </p:cNvPr>
          <p:cNvSpPr txBox="1">
            <a:spLocks/>
          </p:cNvSpPr>
          <p:nvPr/>
        </p:nvSpPr>
        <p:spPr>
          <a:xfrm>
            <a:off x="1097436" y="421259"/>
            <a:ext cx="10582373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4F4E24-935A-45E0-83A5-3DF6F5A912A5}"/>
              </a:ext>
            </a:extLst>
          </p:cNvPr>
          <p:cNvSpPr/>
          <p:nvPr/>
        </p:nvSpPr>
        <p:spPr>
          <a:xfrm>
            <a:off x="842254" y="687155"/>
            <a:ext cx="1131766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Pokuste se přetvořit věty jednoduché (s přísudkem jmenným se sponou) na souvětí s vedlejší větou přísudkovou: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F5865B-2229-4596-B647-A0E466A1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45" y="1669413"/>
            <a:ext cx="10373285" cy="3744685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900" b="0" i="0" u="none" strike="noStrike" cap="none" normalizeH="0" baseline="0" dirty="0">
                <a:ln>
                  <a:noFill/>
                </a:ln>
                <a:effectLst/>
                <a:latin typeface="Trebuchet MS" panose="020B0603020202020204" pitchFamily="34" charset="0"/>
              </a:rPr>
              <a:t>            </a:t>
            </a:r>
            <a:endParaRPr kumimoji="0" lang="cs-CZ" altLang="cs-CZ" sz="19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2035193A-4B6D-4E13-B94A-122397AA4C35}"/>
              </a:ext>
            </a:extLst>
          </p:cNvPr>
          <p:cNvSpPr txBox="1">
            <a:spLocks/>
          </p:cNvSpPr>
          <p:nvPr/>
        </p:nvSpPr>
        <p:spPr>
          <a:xfrm>
            <a:off x="1201979" y="2546105"/>
            <a:ext cx="10373285" cy="3744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1. Moje sestra je velmi chytrá.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Moje náušnice jsou blýskavé.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3. Ten třešňový koláč je výborný.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4. Tvá rozhodnutí nejsou správná. 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900" dirty="0">
                <a:latin typeface="Trebuchet MS" panose="020B0603020202020204" pitchFamily="34" charset="0"/>
              </a:rPr>
              <a:t>            </a:t>
            </a:r>
            <a:endParaRPr lang="cs-CZ" altLang="cs-CZ" sz="1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07039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E1052B27-6454-41C0-A54E-6BE25025E090}"/>
              </a:ext>
            </a:extLst>
          </p:cNvPr>
          <p:cNvSpPr txBox="1">
            <a:spLocks/>
          </p:cNvSpPr>
          <p:nvPr/>
        </p:nvSpPr>
        <p:spPr>
          <a:xfrm>
            <a:off x="1097436" y="421259"/>
            <a:ext cx="10582373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b="1" dirty="0">
              <a:solidFill>
                <a:srgbClr val="00B050"/>
              </a:solidFill>
            </a:endParaRPr>
          </a:p>
        </p:txBody>
      </p:sp>
      <p:sp>
        <p:nvSpPr>
          <p:cNvPr id="3" name="Obdélník 2">
            <a:extLst>
              <a:ext uri="{FF2B5EF4-FFF2-40B4-BE49-F238E27FC236}">
                <a16:creationId xmlns:a16="http://schemas.microsoft.com/office/drawing/2014/main" id="{864F4E24-935A-45E0-83A5-3DF6F5A912A5}"/>
              </a:ext>
            </a:extLst>
          </p:cNvPr>
          <p:cNvSpPr/>
          <p:nvPr/>
        </p:nvSpPr>
        <p:spPr>
          <a:xfrm>
            <a:off x="1097436" y="791653"/>
            <a:ext cx="11317665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ŘEŠENÍ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5BF5865B-2229-4596-B647-A0E466A1AE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14445" y="1669413"/>
            <a:ext cx="10373285" cy="3744685"/>
          </a:xfrm>
        </p:spPr>
        <p:txBody>
          <a:bodyPr>
            <a:normAutofit/>
          </a:bodyPr>
          <a:lstStyle/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2400" b="0" i="0" u="none" strike="noStrike" cap="none" normalizeH="0" baseline="0" dirty="0">
                <a:ln>
                  <a:noFill/>
                </a:ln>
                <a:effectLst/>
                <a:latin typeface="Calibri" panose="020F0502020204030204" pitchFamily="34" charset="0"/>
                <a:cs typeface="Calibri" panose="020F0502020204030204" pitchFamily="34" charset="0"/>
              </a:rPr>
              <a:t> </a:t>
            </a:r>
          </a:p>
          <a:p>
            <a:pPr marL="0" marR="0" lvl="0" indent="0" defTabSz="914400" rtl="0" eaLnBrk="0" fontAlgn="base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tabLst/>
            </a:pPr>
            <a:r>
              <a:rPr kumimoji="0" lang="cs-CZ" altLang="cs-CZ" sz="1900" b="0" i="0" u="none" strike="noStrike" cap="none" normalizeH="0" baseline="0" dirty="0">
                <a:ln>
                  <a:noFill/>
                </a:ln>
                <a:effectLst/>
                <a:latin typeface="Trebuchet MS" panose="020B0603020202020204" pitchFamily="34" charset="0"/>
              </a:rPr>
              <a:t>            </a:t>
            </a:r>
            <a:endParaRPr kumimoji="0" lang="cs-CZ" altLang="cs-CZ" sz="1900" b="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2035193A-4B6D-4E13-B94A-122397AA4C35}"/>
              </a:ext>
            </a:extLst>
          </p:cNvPr>
          <p:cNvSpPr txBox="1">
            <a:spLocks/>
          </p:cNvSpPr>
          <p:nvPr/>
        </p:nvSpPr>
        <p:spPr>
          <a:xfrm>
            <a:off x="1201979" y="2206740"/>
            <a:ext cx="10373285" cy="37446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1. Moje sestra je velmi chytrá. –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Moje sestra je ta, která se ve škole vždy hlásí.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2. Moje náušnice jsou blýskavé. –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Moje náušnice jsou ty, které všechny oslní svým leskem.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3. Ten třešňový koláč je výborný. –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Ten třešňový koláč je, jako když se rozplývá na jazyku.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cs-CZ" alt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4. Tvá rozhodnutí nejsou obvyklá.  - </a:t>
            </a:r>
            <a:r>
              <a:rPr lang="cs-CZ" altLang="cs-CZ" dirty="0">
                <a:latin typeface="Calibri" panose="020F0502020204030204" pitchFamily="34" charset="0"/>
                <a:cs typeface="Calibri" panose="020F0502020204030204" pitchFamily="34" charset="0"/>
              </a:rPr>
              <a:t>Tvá rozhodnutí nejsou, jako narýsovaná podle pravítka. </a:t>
            </a:r>
          </a:p>
          <a:p>
            <a:pPr marL="0" indent="0" eaLnBrk="0" fontAlgn="base" hangingPunct="0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cs-CZ" altLang="cs-CZ" sz="1900" dirty="0">
                <a:latin typeface="Trebuchet MS" panose="020B0603020202020204" pitchFamily="34" charset="0"/>
              </a:rPr>
              <a:t>            </a:t>
            </a:r>
            <a:endParaRPr lang="cs-CZ" altLang="cs-CZ" sz="1900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0379663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8073984-3061-4D07-B30C-E983C7244ACA}"/>
              </a:ext>
            </a:extLst>
          </p:cNvPr>
          <p:cNvSpPr txBox="1">
            <a:spLocks/>
          </p:cNvSpPr>
          <p:nvPr/>
        </p:nvSpPr>
        <p:spPr>
          <a:xfrm>
            <a:off x="1076142" y="2768842"/>
            <a:ext cx="10688509" cy="1614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REFLEXE</a:t>
            </a:r>
          </a:p>
        </p:txBody>
      </p:sp>
    </p:spTree>
    <p:extLst>
      <p:ext uri="{BB962C8B-B14F-4D97-AF65-F5344CB8AC3E}">
        <p14:creationId xmlns:p14="http://schemas.microsoft.com/office/powerpoint/2010/main" val="40844919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B3AFE7F-F125-4211-A508-D7043DE666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71599" y="1993768"/>
            <a:ext cx="4802957" cy="4178431"/>
          </a:xfrm>
          <a:ln w="38100">
            <a:solidFill>
              <a:srgbClr val="00B050"/>
            </a:solidFill>
          </a:ln>
        </p:spPr>
        <p:txBody>
          <a:bodyPr>
            <a:normAutofit/>
          </a:bodyPr>
          <a:lstStyle/>
          <a:p>
            <a:r>
              <a:rPr lang="cs-CZ" sz="2400" dirty="0"/>
              <a:t>druhy přísudků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jmenný se sponou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400" dirty="0"/>
              <a:t>slovesný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/>
              <a:t>jednoduchý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cs-CZ" sz="2400" dirty="0"/>
              <a:t>složený	</a:t>
            </a:r>
          </a:p>
          <a:p>
            <a:pPr marL="987552" lvl="2" indent="0">
              <a:buNone/>
            </a:pPr>
            <a:endParaRPr lang="cs-CZ" dirty="0"/>
          </a:p>
          <a:p>
            <a:r>
              <a:rPr lang="cs-CZ" sz="2400" dirty="0"/>
              <a:t>význam přísudku ve větě</a:t>
            </a:r>
          </a:p>
          <a:p>
            <a:r>
              <a:rPr lang="cs-CZ" sz="2400" dirty="0"/>
              <a:t>přísudek vyjádřený vedlejší větou</a:t>
            </a:r>
          </a:p>
          <a:p>
            <a:endParaRPr lang="cs-CZ" dirty="0"/>
          </a:p>
          <a:p>
            <a:pPr marL="987552" lvl="2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E949B1A6-84DD-430B-AD4F-B502921758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/>
          <a:p>
            <a:r>
              <a:rPr lang="cs-CZ" b="1" dirty="0">
                <a:solidFill>
                  <a:srgbClr val="00B050"/>
                </a:solidFill>
              </a:rPr>
              <a:t>CO JSME SE DOZVĚDĚLI? </a:t>
            </a:r>
          </a:p>
        </p:txBody>
      </p:sp>
      <p:pic>
        <p:nvPicPr>
          <p:cNvPr id="1026" name="Picture 2" descr="přemýšlení - Code of Life">
            <a:extLst>
              <a:ext uri="{FF2B5EF4-FFF2-40B4-BE49-F238E27FC236}">
                <a16:creationId xmlns:a16="http://schemas.microsoft.com/office/drawing/2014/main" id="{9E6336F1-F044-4A43-9089-4D8688373D2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30298" y="1993768"/>
            <a:ext cx="4982066" cy="355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314710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40CDF74-C2C5-400E-AD49-D435FE6EF4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8540" y="1833514"/>
            <a:ext cx="11093777" cy="41690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/>
              <a:t>Zadání: </a:t>
            </a:r>
          </a:p>
          <a:p>
            <a:pPr marL="457200" indent="-457200">
              <a:buAutoNum type="arabicPeriod"/>
            </a:pPr>
            <a:r>
              <a:rPr lang="cs-CZ" sz="2400" dirty="0"/>
              <a:t>Vezměte si každý svou oblíbenou knížku/knížku, kterou právě čtete, vyberte na jakékoli stránce 8 vět (na sebe navazujících – ne vytržených z různých částí)</a:t>
            </a:r>
          </a:p>
          <a:p>
            <a:pPr marL="457200" indent="-457200">
              <a:buAutoNum type="arabicPeriod"/>
            </a:pPr>
            <a:r>
              <a:rPr lang="cs-CZ" sz="2400" dirty="0"/>
              <a:t>Těch 8 vět opište do sešitu/</a:t>
            </a:r>
            <a:r>
              <a:rPr lang="cs-CZ" sz="2400" dirty="0" err="1"/>
              <a:t>wordu</a:t>
            </a:r>
            <a:r>
              <a:rPr lang="cs-CZ" sz="2400" dirty="0"/>
              <a:t>.</a:t>
            </a:r>
          </a:p>
          <a:p>
            <a:pPr marL="457200" indent="-457200">
              <a:buAutoNum type="arabicPeriod"/>
            </a:pPr>
            <a:r>
              <a:rPr lang="cs-CZ" sz="2400" dirty="0"/>
              <a:t>Následně v každé větě najděte přísudek/přísudky (PODTRHNĚTE), určete jeho/jejich druh. </a:t>
            </a:r>
          </a:p>
          <a:p>
            <a:pPr marL="0" indent="0">
              <a:buNone/>
            </a:pPr>
            <a:r>
              <a:rPr lang="cs-CZ" sz="2400" dirty="0"/>
              <a:t>BONUS </a:t>
            </a:r>
          </a:p>
          <a:p>
            <a:pPr marL="0" indent="0">
              <a:buNone/>
            </a:pPr>
            <a:r>
              <a:rPr lang="cs-CZ" sz="2400" dirty="0"/>
              <a:t>Pokud najdete v těchto 8 větách přísudek jmenný se sponou, pokuste se ze jmenné části přísudku vytvořit vedlejší větu přísudkovou a naopak.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2DF980F-944F-4ED1-A5E5-9C85BD9EDE0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DŮKAZ O UČENÍ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0F96944B-DFD0-4EAF-8F7C-C6BBA6728EA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0595043" y="253178"/>
            <a:ext cx="1204608" cy="12046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42994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Shaun Tan Exhibition: A Surrealist Vision - Exhibition at  Illustrationcupboard Gallery in London">
            <a:extLst>
              <a:ext uri="{FF2B5EF4-FFF2-40B4-BE49-F238E27FC236}">
                <a16:creationId xmlns:a16="http://schemas.microsoft.com/office/drawing/2014/main" id="{5728E9DB-7DEB-4A72-B527-13FECEFEB1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121" y="1070042"/>
            <a:ext cx="6830636" cy="4917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980A7807-4DA9-4236-B62B-A69FC960B61F}"/>
              </a:ext>
            </a:extLst>
          </p:cNvPr>
          <p:cNvSpPr txBox="1"/>
          <p:nvPr/>
        </p:nvSpPr>
        <p:spPr>
          <a:xfrm>
            <a:off x="7616757" y="1371600"/>
            <a:ext cx="4134256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b="1" dirty="0"/>
              <a:t>Popište, kdo/co je na obrázku. Co se na obrázku děje?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894025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9EA76A8-F5A2-4700-BC05-5E881040D2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CD2D5-26BC-46FE-9BE7-DA0858B184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Obrázek: TAN, </a:t>
            </a:r>
            <a:r>
              <a:rPr lang="cs-CZ" dirty="0" err="1"/>
              <a:t>Shaun</a:t>
            </a:r>
            <a:r>
              <a:rPr lang="cs-CZ" dirty="0"/>
              <a:t>: </a:t>
            </a:r>
            <a:r>
              <a:rPr lang="cs-CZ" dirty="0">
                <a:hlinkClick r:id="rId2"/>
              </a:rPr>
              <a:t>https://www.artrabbit.com/events/shaun-tan-exhibition-a-surrealist-vision</a:t>
            </a:r>
            <a:endParaRPr lang="cs-CZ" dirty="0"/>
          </a:p>
          <a:p>
            <a:r>
              <a:rPr lang="cs-CZ" dirty="0">
                <a:hlinkClick r:id="rId3"/>
              </a:rPr>
              <a:t>https://zcsol.cz/index.php?s=stranky_predmetu/e_learning/ucebnice_cj/cj9_druhy_vedlejsich_vet_6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91539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E744F-4B7B-47D3-A8CD-B3F1C5768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95400" y="1496897"/>
            <a:ext cx="9601200" cy="495103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velký </a:t>
            </a:r>
            <a:r>
              <a:rPr lang="cs-CZ" sz="2400" dirty="0"/>
              <a:t>(ve skutečnosti)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světlý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maluje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nakukuje/dívá se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malá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stala se malířkou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nebojí se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můžou se kamarádit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umí malovat 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6130F949-91F2-4F4C-A45E-E449F7501F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95400" y="410068"/>
            <a:ext cx="9601200" cy="1485900"/>
          </a:xfrm>
        </p:spPr>
        <p:txBody>
          <a:bodyPr/>
          <a:lstStyle/>
          <a:p>
            <a:r>
              <a:rPr lang="cs-CZ" b="1" dirty="0">
                <a:solidFill>
                  <a:schemeClr val="tx1"/>
                </a:solidFill>
              </a:rPr>
              <a:t> </a:t>
            </a:r>
            <a:r>
              <a:rPr lang="cs-CZ" b="1" dirty="0">
                <a:solidFill>
                  <a:srgbClr val="00B050"/>
                </a:solidFill>
              </a:rPr>
              <a:t> </a:t>
            </a:r>
          </a:p>
        </p:txBody>
      </p:sp>
      <p:sp>
        <p:nvSpPr>
          <p:cNvPr id="5" name="Obdélník 4">
            <a:extLst>
              <a:ext uri="{FF2B5EF4-FFF2-40B4-BE49-F238E27FC236}">
                <a16:creationId xmlns:a16="http://schemas.microsoft.com/office/drawing/2014/main" id="{612E602B-5673-4C2B-8E2E-8C841CB19B43}"/>
              </a:ext>
            </a:extLst>
          </p:cNvPr>
          <p:cNvSpPr/>
          <p:nvPr/>
        </p:nvSpPr>
        <p:spPr>
          <a:xfrm>
            <a:off x="1111318" y="278093"/>
            <a:ext cx="10807305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b="1" dirty="0"/>
              <a:t>Zkuste popřemýšlet nad spojitostmi mezi přísudky označenými stejnou barvou.  </a:t>
            </a:r>
          </a:p>
        </p:txBody>
      </p:sp>
    </p:spTree>
    <p:extLst>
      <p:ext uri="{BB962C8B-B14F-4D97-AF65-F5344CB8AC3E}">
        <p14:creationId xmlns:p14="http://schemas.microsoft.com/office/powerpoint/2010/main" val="320310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93E744F-4B7B-47D3-A8CD-B3F1C5768A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6613" y="510422"/>
            <a:ext cx="4200427" cy="5837156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velký </a:t>
            </a:r>
            <a:r>
              <a:rPr lang="cs-CZ" sz="2400" dirty="0"/>
              <a:t>(ve skutečnosti)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světlý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je malá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B050"/>
                </a:solidFill>
              </a:rPr>
              <a:t>stala se malířkou</a:t>
            </a:r>
          </a:p>
          <a:p>
            <a:pPr marL="0" indent="0">
              <a:buNone/>
            </a:pPr>
            <a:endParaRPr lang="cs-CZ" sz="2400" dirty="0">
              <a:solidFill>
                <a:srgbClr val="00B05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maluje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nakukuje/dívá se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0070C0"/>
                </a:solidFill>
              </a:rPr>
              <a:t>nebojí se</a:t>
            </a:r>
          </a:p>
          <a:p>
            <a:pPr marL="0" indent="0">
              <a:buNone/>
            </a:pPr>
            <a:endParaRPr lang="cs-CZ" sz="2400" dirty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můžou se kamarádit</a:t>
            </a:r>
          </a:p>
          <a:p>
            <a:pPr marL="0" indent="0">
              <a:buNone/>
            </a:pPr>
            <a:r>
              <a:rPr lang="cs-CZ" sz="2400" dirty="0">
                <a:solidFill>
                  <a:srgbClr val="FF0000"/>
                </a:solidFill>
              </a:rPr>
              <a:t>umí malovat 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F07C964B-DB86-4377-B9D4-DC1CE8AF6EBD}"/>
              </a:ext>
            </a:extLst>
          </p:cNvPr>
          <p:cNvSpPr txBox="1"/>
          <p:nvPr/>
        </p:nvSpPr>
        <p:spPr>
          <a:xfrm>
            <a:off x="1135929" y="1261488"/>
            <a:ext cx="4700667" cy="46166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1. PŘÍSUDEK JMENNÝ SE SPONOU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49938913-7AAF-4155-9197-03AD8368097F}"/>
              </a:ext>
            </a:extLst>
          </p:cNvPr>
          <p:cNvSpPr txBox="1"/>
          <p:nvPr/>
        </p:nvSpPr>
        <p:spPr>
          <a:xfrm>
            <a:off x="1135929" y="4137129"/>
            <a:ext cx="3367977" cy="461665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400" b="1" dirty="0"/>
              <a:t>2. PŘÍSUDEK SLOVESNÝ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3FB5744-731C-4565-8AB6-A19FE3E4335A}"/>
              </a:ext>
            </a:extLst>
          </p:cNvPr>
          <p:cNvSpPr txBox="1"/>
          <p:nvPr/>
        </p:nvSpPr>
        <p:spPr>
          <a:xfrm>
            <a:off x="4619473" y="3420801"/>
            <a:ext cx="1582131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JEDNODUCHÝ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501D2462-B668-4F88-B7F6-D4ABDBD7FBE4}"/>
              </a:ext>
            </a:extLst>
          </p:cNvPr>
          <p:cNvSpPr txBox="1"/>
          <p:nvPr/>
        </p:nvSpPr>
        <p:spPr>
          <a:xfrm>
            <a:off x="4619473" y="5147683"/>
            <a:ext cx="1252195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SLOŽENÝ</a:t>
            </a:r>
          </a:p>
        </p:txBody>
      </p:sp>
    </p:spTree>
    <p:extLst>
      <p:ext uri="{BB962C8B-B14F-4D97-AF65-F5344CB8AC3E}">
        <p14:creationId xmlns:p14="http://schemas.microsoft.com/office/powerpoint/2010/main" val="16148890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F1B150-993B-4047-B697-6157E123B6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64124" y="2361221"/>
            <a:ext cx="6627044" cy="368764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PLNOVÝZNAMOVÁ SLOVESA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cs-CZ" sz="2400" dirty="0">
                <a:solidFill>
                  <a:schemeClr val="tx1"/>
                </a:solidFill>
              </a:rPr>
              <a:t>Jíst, číst, vidět, malovat, zlobit…</a:t>
            </a:r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26A642B4-B077-4DBE-903C-E66A8C91370F}"/>
              </a:ext>
            </a:extLst>
          </p:cNvPr>
          <p:cNvSpPr txBox="1">
            <a:spLocks/>
          </p:cNvSpPr>
          <p:nvPr/>
        </p:nvSpPr>
        <p:spPr>
          <a:xfrm>
            <a:off x="1295400" y="5061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CO PRO ZAČÁTEK POTŘEBUJEME ZNÁT? </a:t>
            </a:r>
          </a:p>
        </p:txBody>
      </p:sp>
      <p:sp>
        <p:nvSpPr>
          <p:cNvPr id="5" name="Zástupný obsah 2">
            <a:extLst>
              <a:ext uri="{FF2B5EF4-FFF2-40B4-BE49-F238E27FC236}">
                <a16:creationId xmlns:a16="http://schemas.microsoft.com/office/drawing/2014/main" id="{A0C8A141-209D-42A8-ACD3-707DE2286B4D}"/>
              </a:ext>
            </a:extLst>
          </p:cNvPr>
          <p:cNvSpPr txBox="1">
            <a:spLocks/>
          </p:cNvSpPr>
          <p:nvPr/>
        </p:nvSpPr>
        <p:spPr>
          <a:xfrm>
            <a:off x="736861" y="2208821"/>
            <a:ext cx="7060677" cy="42514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cs-CZ" sz="2800" dirty="0">
              <a:solidFill>
                <a:srgbClr val="00B050"/>
              </a:solidFill>
            </a:endParaRPr>
          </a:p>
        </p:txBody>
      </p:sp>
      <p:sp>
        <p:nvSpPr>
          <p:cNvPr id="6" name="Zástupný obsah 2">
            <a:extLst>
              <a:ext uri="{FF2B5EF4-FFF2-40B4-BE49-F238E27FC236}">
                <a16:creationId xmlns:a16="http://schemas.microsoft.com/office/drawing/2014/main" id="{B19C0E89-A20C-46B6-B430-E0DBB01843A3}"/>
              </a:ext>
            </a:extLst>
          </p:cNvPr>
          <p:cNvSpPr txBox="1">
            <a:spLocks/>
          </p:cNvSpPr>
          <p:nvPr/>
        </p:nvSpPr>
        <p:spPr>
          <a:xfrm>
            <a:off x="6248400" y="2361221"/>
            <a:ext cx="6627044" cy="368764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84048" indent="-384048" algn="l" defTabSz="914400" rtl="0" eaLnBrk="1" latinLnBrk="0" hangingPunct="1">
              <a:lnSpc>
                <a:spcPct val="94000"/>
              </a:lnSpc>
              <a:spcBef>
                <a:spcPts val="10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20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914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20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1371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828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8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22860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6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27432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6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32004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36576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–"/>
              <a:defRPr sz="14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4114800" indent="-384048" algn="l" defTabSz="9144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Char char="■"/>
              <a:defRPr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800" b="1" dirty="0">
                <a:solidFill>
                  <a:schemeClr val="tx1"/>
                </a:solidFill>
              </a:rPr>
              <a:t>NEPLNOVÝZNAMOVÁ SLOVESA</a:t>
            </a:r>
          </a:p>
          <a:p>
            <a:r>
              <a:rPr lang="cs-CZ" sz="2400" dirty="0">
                <a:solidFill>
                  <a:srgbClr val="00B050"/>
                </a:solidFill>
              </a:rPr>
              <a:t>Sponová - být, bývat, stát se, stávat se</a:t>
            </a:r>
          </a:p>
          <a:p>
            <a:r>
              <a:rPr lang="cs-CZ" sz="2400" dirty="0"/>
              <a:t>Modální - chtít, mít, moci, muset, smět </a:t>
            </a:r>
          </a:p>
          <a:p>
            <a:r>
              <a:rPr lang="cs-CZ" sz="2400" dirty="0"/>
              <a:t>Fázová - začít, začínat, zůstat, zůstávat, přestat, přestávat</a:t>
            </a:r>
          </a:p>
          <a:p>
            <a:r>
              <a:rPr lang="cs-CZ" sz="2400" dirty="0"/>
              <a:t>Pomocné - být</a:t>
            </a:r>
          </a:p>
        </p:txBody>
      </p:sp>
    </p:spTree>
    <p:extLst>
      <p:ext uri="{BB962C8B-B14F-4D97-AF65-F5344CB8AC3E}">
        <p14:creationId xmlns:p14="http://schemas.microsoft.com/office/powerpoint/2010/main" val="31553655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D10F3C0-E03E-4993-99A7-983F2AC2457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91385" y="1527143"/>
            <a:ext cx="10867534" cy="3667027"/>
          </a:xfrm>
        </p:spPr>
        <p:txBody>
          <a:bodyPr/>
          <a:lstStyle/>
          <a:p>
            <a:pPr marL="0" indent="0">
              <a:buNone/>
            </a:pPr>
            <a:r>
              <a:rPr lang="cs-CZ" sz="2400" dirty="0"/>
              <a:t>Text: </a:t>
            </a:r>
          </a:p>
          <a:p>
            <a:pPr marL="0" indent="0">
              <a:buNone/>
            </a:pPr>
            <a:r>
              <a:rPr lang="cs-CZ" sz="2400" dirty="0"/>
              <a:t>Ema se stala mojí nejlepší kamarádkou, protože spolu trávíme hodně času. Velice dobře se učí a baví ji čtení. Přečetla snad všechny knihy, které má doma v knihovničce. Já taky hodně čtu, a tak většinou probíráme knížky. Umíme obě hodně rychle číst. Ema bydlí kousek od knihovny, takže si může půjčovat knihy kdykoli je znuděná.</a:t>
            </a:r>
          </a:p>
          <a:p>
            <a:pPr marL="0" indent="0">
              <a:buNone/>
            </a:pPr>
            <a:endParaRPr lang="cs-CZ" sz="2400" dirty="0"/>
          </a:p>
          <a:p>
            <a:pPr marL="0" indent="0">
              <a:buNone/>
            </a:pPr>
            <a:r>
              <a:rPr lang="cs-CZ" sz="2400" dirty="0">
                <a:latin typeface="Calibri" panose="020F0502020204030204" pitchFamily="34" charset="0"/>
                <a:cs typeface="Calibri" panose="020F0502020204030204" pitchFamily="34" charset="0"/>
              </a:rPr>
              <a:t>Vypište z textu všechny přísudky a určete jejich druh:</a:t>
            </a:r>
          </a:p>
          <a:p>
            <a:pPr marL="0" indent="0">
              <a:buNone/>
            </a:pPr>
            <a:endParaRPr lang="cs-CZ" dirty="0"/>
          </a:p>
        </p:txBody>
      </p:sp>
      <p:sp>
        <p:nvSpPr>
          <p:cNvPr id="4" name="Nadpis 1">
            <a:extLst>
              <a:ext uri="{FF2B5EF4-FFF2-40B4-BE49-F238E27FC236}">
                <a16:creationId xmlns:a16="http://schemas.microsoft.com/office/drawing/2014/main" id="{CAF6EF4C-D52B-4B25-812D-6E44A15B4A7C}"/>
              </a:ext>
            </a:extLst>
          </p:cNvPr>
          <p:cNvSpPr txBox="1">
            <a:spLocks/>
          </p:cNvSpPr>
          <p:nvPr/>
        </p:nvSpPr>
        <p:spPr>
          <a:xfrm>
            <a:off x="1295400" y="5061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DRUHY PŘÍSUDKŮ</a:t>
            </a:r>
          </a:p>
        </p:txBody>
      </p:sp>
    </p:spTree>
    <p:extLst>
      <p:ext uri="{BB962C8B-B14F-4D97-AF65-F5344CB8AC3E}">
        <p14:creationId xmlns:p14="http://schemas.microsoft.com/office/powerpoint/2010/main" val="3525828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obsah 4">
            <a:extLst>
              <a:ext uri="{FF2B5EF4-FFF2-40B4-BE49-F238E27FC236}">
                <a16:creationId xmlns:a16="http://schemas.microsoft.com/office/drawing/2014/main" id="{1341CDF7-0C98-4AEA-9564-E132CCEF7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582" y="1196703"/>
            <a:ext cx="11167440" cy="5787758"/>
          </a:xfrm>
        </p:spPr>
        <p:txBody>
          <a:bodyPr>
            <a:normAutofit fontScale="92500" lnSpcReduction="20000"/>
          </a:bodyPr>
          <a:lstStyle/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/>
              <a:t>Ema </a:t>
            </a:r>
            <a:r>
              <a:rPr lang="cs-CZ" sz="2600" b="1" dirty="0"/>
              <a:t>se stala</a:t>
            </a:r>
            <a:r>
              <a:rPr lang="cs-CZ" sz="2600" dirty="0"/>
              <a:t> mojí nejlepší </a:t>
            </a:r>
            <a:r>
              <a:rPr lang="cs-CZ" sz="2600" b="1" dirty="0"/>
              <a:t>kamarádkou</a:t>
            </a:r>
            <a:r>
              <a:rPr lang="cs-CZ" sz="2600" dirty="0"/>
              <a:t>, protože spolu </a:t>
            </a:r>
            <a:r>
              <a:rPr lang="cs-CZ" sz="2600" b="1" dirty="0"/>
              <a:t>trávíme</a:t>
            </a:r>
            <a:r>
              <a:rPr lang="cs-CZ" sz="2600" dirty="0"/>
              <a:t> hodně času. Velice dobře </a:t>
            </a:r>
            <a:r>
              <a:rPr lang="cs-CZ" sz="2600" b="1" dirty="0"/>
              <a:t>se učí </a:t>
            </a:r>
            <a:r>
              <a:rPr lang="cs-CZ" sz="2600" dirty="0"/>
              <a:t>a </a:t>
            </a:r>
            <a:r>
              <a:rPr lang="cs-CZ" sz="2600" b="1" dirty="0"/>
              <a:t>baví</a:t>
            </a:r>
            <a:r>
              <a:rPr lang="cs-CZ" sz="2600" dirty="0"/>
              <a:t> ji čtení. </a:t>
            </a:r>
            <a:r>
              <a:rPr lang="cs-CZ" sz="2600" b="1" dirty="0"/>
              <a:t>Přečetla</a:t>
            </a:r>
            <a:r>
              <a:rPr lang="cs-CZ" sz="2600" dirty="0"/>
              <a:t> snad všechny knihy, které </a:t>
            </a:r>
            <a:r>
              <a:rPr lang="cs-CZ" sz="2600" b="1" dirty="0"/>
              <a:t>má</a:t>
            </a:r>
            <a:r>
              <a:rPr lang="cs-CZ" sz="2600" dirty="0"/>
              <a:t> doma v knihovničce. Já taky hodně čtu, a tak většinou </a:t>
            </a:r>
            <a:r>
              <a:rPr lang="cs-CZ" sz="2600" b="1" dirty="0"/>
              <a:t>probíráme</a:t>
            </a:r>
            <a:r>
              <a:rPr lang="cs-CZ" sz="2600" dirty="0"/>
              <a:t> knížky. </a:t>
            </a:r>
            <a:r>
              <a:rPr lang="cs-CZ" sz="2600" b="1" dirty="0"/>
              <a:t>Umíme</a:t>
            </a:r>
            <a:r>
              <a:rPr lang="cs-CZ" sz="2600" dirty="0"/>
              <a:t> obě hodně rychle </a:t>
            </a:r>
            <a:r>
              <a:rPr lang="cs-CZ" sz="2600" b="1" dirty="0"/>
              <a:t>číst</a:t>
            </a:r>
            <a:r>
              <a:rPr lang="cs-CZ" sz="2600" dirty="0"/>
              <a:t>. Ema bydlí kousek od knihovny, takže </a:t>
            </a:r>
            <a:r>
              <a:rPr lang="cs-CZ" sz="2600" b="1" dirty="0"/>
              <a:t>si může půjčovat</a:t>
            </a:r>
            <a:r>
              <a:rPr lang="cs-CZ" sz="2600" dirty="0"/>
              <a:t> knihy kdykoli </a:t>
            </a:r>
            <a:r>
              <a:rPr lang="cs-CZ" sz="2600" b="1" dirty="0"/>
              <a:t>je znuděná</a:t>
            </a:r>
            <a:r>
              <a:rPr lang="cs-CZ" sz="2600" dirty="0"/>
              <a:t>. 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600" dirty="0"/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Vypište z textu všechny přísudky a určete jejich druh: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cs-CZ" sz="2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stala se kamarádkou – jmenný se sponou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trávíme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učí se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baví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přečetla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má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probíráme – slovesný jednoduchý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umíme číst – slovesný složený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může si půjčovat – slovesný složený</a:t>
            </a: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cs-CZ" sz="2600" dirty="0">
                <a:latin typeface="Calibri" panose="020F0502020204030204" pitchFamily="34" charset="0"/>
                <a:cs typeface="Calibri" panose="020F0502020204030204" pitchFamily="34" charset="0"/>
              </a:rPr>
              <a:t>je znuděná – jmenný se sponou</a:t>
            </a:r>
          </a:p>
          <a:p>
            <a:pPr marL="0" indent="0">
              <a:buNone/>
            </a:pPr>
            <a:br>
              <a:rPr lang="cs-CZ" sz="2800" dirty="0"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cs-CZ" dirty="0"/>
              <a:t>	</a:t>
            </a:r>
          </a:p>
        </p:txBody>
      </p:sp>
      <p:sp>
        <p:nvSpPr>
          <p:cNvPr id="3" name="Nadpis 1">
            <a:extLst>
              <a:ext uri="{FF2B5EF4-FFF2-40B4-BE49-F238E27FC236}">
                <a16:creationId xmlns:a16="http://schemas.microsoft.com/office/drawing/2014/main" id="{F1364743-307C-4101-8FD2-F6716D166275}"/>
              </a:ext>
            </a:extLst>
          </p:cNvPr>
          <p:cNvSpPr txBox="1">
            <a:spLocks/>
          </p:cNvSpPr>
          <p:nvPr/>
        </p:nvSpPr>
        <p:spPr>
          <a:xfrm>
            <a:off x="1012596" y="251577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DRUHY PŘÍSUDKŮ - ŘEŠENÍ</a:t>
            </a:r>
          </a:p>
        </p:txBody>
      </p:sp>
    </p:spTree>
    <p:extLst>
      <p:ext uri="{BB962C8B-B14F-4D97-AF65-F5344CB8AC3E}">
        <p14:creationId xmlns:p14="http://schemas.microsoft.com/office/powerpoint/2010/main" val="34266398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>
            <a:extLst>
              <a:ext uri="{FF2B5EF4-FFF2-40B4-BE49-F238E27FC236}">
                <a16:creationId xmlns:a16="http://schemas.microsoft.com/office/drawing/2014/main" id="{E91E62FB-44D9-444A-8335-D2AC8700B05C}"/>
              </a:ext>
            </a:extLst>
          </p:cNvPr>
          <p:cNvSpPr txBox="1">
            <a:spLocks/>
          </p:cNvSpPr>
          <p:nvPr/>
        </p:nvSpPr>
        <p:spPr>
          <a:xfrm>
            <a:off x="1295400" y="506101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b="1" dirty="0">
                <a:solidFill>
                  <a:srgbClr val="00B050"/>
                </a:solidFill>
              </a:rPr>
              <a:t>DRUHY PŘÍSUDKŮ - PŘEHLED</a:t>
            </a:r>
          </a:p>
        </p:txBody>
      </p:sp>
      <p:sp>
        <p:nvSpPr>
          <p:cNvPr id="5" name="TextovéPole 4">
            <a:extLst>
              <a:ext uri="{FF2B5EF4-FFF2-40B4-BE49-F238E27FC236}">
                <a16:creationId xmlns:a16="http://schemas.microsoft.com/office/drawing/2014/main" id="{582259C8-3A04-4240-A346-D065C857A298}"/>
              </a:ext>
            </a:extLst>
          </p:cNvPr>
          <p:cNvSpPr txBox="1"/>
          <p:nvPr/>
        </p:nvSpPr>
        <p:spPr>
          <a:xfrm>
            <a:off x="1122491" y="1791946"/>
            <a:ext cx="4152509" cy="40011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1. PŘÍSUDEK JMENNÝ SE SPONOU</a:t>
            </a:r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1F59FC2F-766C-472D-9290-A39F7AF4CD98}"/>
              </a:ext>
            </a:extLst>
          </p:cNvPr>
          <p:cNvSpPr txBox="1"/>
          <p:nvPr/>
        </p:nvSpPr>
        <p:spPr>
          <a:xfrm>
            <a:off x="1039489" y="4848621"/>
            <a:ext cx="2857893" cy="400110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sz="2000" b="1" dirty="0"/>
              <a:t>2. PŘÍSUDEK SLOVESNÝ</a:t>
            </a:r>
          </a:p>
        </p:txBody>
      </p:sp>
      <p:sp>
        <p:nvSpPr>
          <p:cNvPr id="7" name="TextovéPole 6">
            <a:extLst>
              <a:ext uri="{FF2B5EF4-FFF2-40B4-BE49-F238E27FC236}">
                <a16:creationId xmlns:a16="http://schemas.microsoft.com/office/drawing/2014/main" id="{51FBB4B7-43CB-4A59-B270-1B8BD187C61C}"/>
              </a:ext>
            </a:extLst>
          </p:cNvPr>
          <p:cNvSpPr txBox="1"/>
          <p:nvPr/>
        </p:nvSpPr>
        <p:spPr>
          <a:xfrm>
            <a:off x="4126584" y="3758004"/>
            <a:ext cx="1582131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JEDNODUCHÝ</a:t>
            </a:r>
          </a:p>
        </p:txBody>
      </p:sp>
      <p:sp>
        <p:nvSpPr>
          <p:cNvPr id="8" name="TextovéPole 7">
            <a:extLst>
              <a:ext uri="{FF2B5EF4-FFF2-40B4-BE49-F238E27FC236}">
                <a16:creationId xmlns:a16="http://schemas.microsoft.com/office/drawing/2014/main" id="{2FF10F51-B74E-423E-AE9C-468FCC317A44}"/>
              </a:ext>
            </a:extLst>
          </p:cNvPr>
          <p:cNvSpPr txBox="1"/>
          <p:nvPr/>
        </p:nvSpPr>
        <p:spPr>
          <a:xfrm>
            <a:off x="4126584" y="5465310"/>
            <a:ext cx="1252195" cy="369332"/>
          </a:xfrm>
          <a:prstGeom prst="rect">
            <a:avLst/>
          </a:prstGeom>
          <a:noFill/>
          <a:ln w="28575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cs-CZ" b="1" dirty="0"/>
              <a:t>SLOŽENÝ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EC61DA7C-A342-499B-A4FC-F9F72B0A08BB}"/>
              </a:ext>
            </a:extLst>
          </p:cNvPr>
          <p:cNvSpPr txBox="1"/>
          <p:nvPr/>
        </p:nvSpPr>
        <p:spPr>
          <a:xfrm>
            <a:off x="6008450" y="3204006"/>
            <a:ext cx="4713402" cy="1477328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= vyjádřen slovesem (plnovýznamovým) v určitém tvaru</a:t>
            </a:r>
          </a:p>
          <a:p>
            <a:endParaRPr lang="cs-CZ" dirty="0"/>
          </a:p>
          <a:p>
            <a:r>
              <a:rPr lang="cs-CZ" dirty="0"/>
              <a:t>Příklady: 	Holčička na obrázku </a:t>
            </a:r>
            <a:r>
              <a:rPr lang="cs-CZ" b="1" dirty="0"/>
              <a:t>maluje</a:t>
            </a:r>
            <a:r>
              <a:rPr lang="cs-CZ" dirty="0"/>
              <a:t>. </a:t>
            </a:r>
          </a:p>
          <a:p>
            <a:r>
              <a:rPr lang="cs-CZ" dirty="0"/>
              <a:t>		Dinosaurus </a:t>
            </a:r>
            <a:r>
              <a:rPr lang="cs-CZ" b="1" dirty="0"/>
              <a:t>se díval </a:t>
            </a:r>
            <a:r>
              <a:rPr lang="cs-CZ" dirty="0"/>
              <a:t>na holčičku. </a:t>
            </a:r>
          </a:p>
        </p:txBody>
      </p:sp>
      <p:sp>
        <p:nvSpPr>
          <p:cNvPr id="10" name="TextovéPole 9">
            <a:extLst>
              <a:ext uri="{FF2B5EF4-FFF2-40B4-BE49-F238E27FC236}">
                <a16:creationId xmlns:a16="http://schemas.microsoft.com/office/drawing/2014/main" id="{D749BB1F-0B2C-426D-B793-A363DC39326E}"/>
              </a:ext>
            </a:extLst>
          </p:cNvPr>
          <p:cNvSpPr txBox="1"/>
          <p:nvPr/>
        </p:nvSpPr>
        <p:spPr>
          <a:xfrm>
            <a:off x="6008450" y="4811285"/>
            <a:ext cx="5442409" cy="2046715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= složen ze slovesa (fázového/modálního) + infinitivu plnovýznamového slovesa</a:t>
            </a:r>
          </a:p>
          <a:p>
            <a:endParaRPr lang="cs-CZ" dirty="0"/>
          </a:p>
          <a:p>
            <a:r>
              <a:rPr lang="cs-CZ" dirty="0"/>
              <a:t>Příklady: 	Holčička se s dinosaurem </a:t>
            </a:r>
            <a:r>
              <a:rPr lang="cs-CZ" b="1" dirty="0"/>
              <a:t>mohla chtít </a:t>
            </a:r>
            <a:r>
              <a:rPr lang="cs-CZ" dirty="0"/>
              <a:t>			</a:t>
            </a:r>
            <a:r>
              <a:rPr lang="cs-CZ" b="1" dirty="0"/>
              <a:t>kamarádit</a:t>
            </a:r>
            <a:r>
              <a:rPr lang="cs-CZ" dirty="0"/>
              <a:t>. </a:t>
            </a:r>
          </a:p>
          <a:p>
            <a:r>
              <a:rPr lang="cs-CZ" dirty="0"/>
              <a:t>		Holčička a dinosaurus </a:t>
            </a:r>
            <a:r>
              <a:rPr lang="cs-CZ" b="1" dirty="0"/>
              <a:t>se začali 					kamarádit</a:t>
            </a:r>
            <a:r>
              <a:rPr lang="cs-CZ" dirty="0"/>
              <a:t>.</a:t>
            </a:r>
          </a:p>
        </p:txBody>
      </p:sp>
      <p:sp>
        <p:nvSpPr>
          <p:cNvPr id="11" name="TextovéPole 10">
            <a:extLst>
              <a:ext uri="{FF2B5EF4-FFF2-40B4-BE49-F238E27FC236}">
                <a16:creationId xmlns:a16="http://schemas.microsoft.com/office/drawing/2014/main" id="{2D3091A0-8BB9-482A-AED3-8208FDBA1BE3}"/>
              </a:ext>
            </a:extLst>
          </p:cNvPr>
          <p:cNvSpPr txBox="1"/>
          <p:nvPr/>
        </p:nvSpPr>
        <p:spPr>
          <a:xfrm>
            <a:off x="6008450" y="1265213"/>
            <a:ext cx="5037057" cy="1754326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cs-CZ" dirty="0"/>
              <a:t>= složen ze sponového slovesa a jména (přídavného/podstatného) </a:t>
            </a:r>
          </a:p>
          <a:p>
            <a:endParaRPr lang="cs-CZ" dirty="0"/>
          </a:p>
          <a:p>
            <a:r>
              <a:rPr lang="cs-CZ" dirty="0"/>
              <a:t>Příklady: Dinosaurus na obrázku </a:t>
            </a:r>
            <a:r>
              <a:rPr lang="cs-CZ" b="1" dirty="0"/>
              <a:t>je velký</a:t>
            </a:r>
            <a:r>
              <a:rPr lang="cs-CZ" dirty="0"/>
              <a:t>.</a:t>
            </a:r>
          </a:p>
          <a:p>
            <a:r>
              <a:rPr lang="cs-CZ" dirty="0"/>
              <a:t>		Tvorové na obrázku </a:t>
            </a:r>
            <a:r>
              <a:rPr lang="cs-CZ" b="1" dirty="0"/>
              <a:t>se stali přáteli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5783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28073984-3061-4D07-B30C-E983C7244ACA}"/>
              </a:ext>
            </a:extLst>
          </p:cNvPr>
          <p:cNvSpPr txBox="1">
            <a:spLocks/>
          </p:cNvSpPr>
          <p:nvPr/>
        </p:nvSpPr>
        <p:spPr>
          <a:xfrm>
            <a:off x="1076143" y="2768842"/>
            <a:ext cx="10716789" cy="20982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914400" rtl="0" eaLnBrk="1" latinLnBrk="0" hangingPunct="1">
              <a:lnSpc>
                <a:spcPct val="89000"/>
              </a:lnSpc>
              <a:spcBef>
                <a:spcPct val="0"/>
              </a:spcBef>
              <a:buNone/>
              <a:defRPr sz="4400" kern="1200" baseline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cs-CZ" sz="6600" b="1" dirty="0">
                <a:ln w="9525">
                  <a:solidFill>
                    <a:schemeClr val="bg1"/>
                  </a:solidFill>
                  <a:prstDash val="solid"/>
                </a:ln>
                <a:solidFill>
                  <a:srgbClr val="00B050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VÝZNAM PŘÍSUDKU VE VĚTĚ</a:t>
            </a:r>
          </a:p>
        </p:txBody>
      </p:sp>
    </p:spTree>
    <p:extLst>
      <p:ext uri="{BB962C8B-B14F-4D97-AF65-F5344CB8AC3E}">
        <p14:creationId xmlns:p14="http://schemas.microsoft.com/office/powerpoint/2010/main" val="218463913"/>
      </p:ext>
    </p:extLst>
  </p:cSld>
  <p:clrMapOvr>
    <a:masterClrMapping/>
  </p:clrMapOvr>
</p:sld>
</file>

<file path=ppt/theme/theme1.xml><?xml version="1.0" encoding="utf-8"?>
<a:theme xmlns:a="http://schemas.openxmlformats.org/drawingml/2006/main" name="Oříznutí">
  <a:themeElements>
    <a:clrScheme name="Oříznutí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Oříznutí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říznutí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Oříznutí</Template>
  <TotalTime>1011</TotalTime>
  <Words>956</Words>
  <Application>Microsoft Office PowerPoint</Application>
  <PresentationFormat>Širokoúhlá obrazovka</PresentationFormat>
  <Paragraphs>138</Paragraphs>
  <Slides>20</Slides>
  <Notes>1</Notes>
  <HiddenSlides>1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6" baseType="lpstr">
      <vt:lpstr>Arial</vt:lpstr>
      <vt:lpstr>Calibri</vt:lpstr>
      <vt:lpstr>Franklin Gothic Book</vt:lpstr>
      <vt:lpstr>Trebuchet MS</vt:lpstr>
      <vt:lpstr>Wingdings</vt:lpstr>
      <vt:lpstr>Oříznutí</vt:lpstr>
      <vt:lpstr>Prezentace aplikace PowerPoint</vt:lpstr>
      <vt:lpstr>Prezentace aplikace PowerPoint</vt:lpstr>
      <vt:lpstr>  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VÝZNAM PŘÍSUDKU VE VĚTĚ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CO JSME SE DOZVĚDĚLI? </vt:lpstr>
      <vt:lpstr>DŮKAZ O UČENÍ</vt:lpstr>
      <vt:lpstr>ZDROJE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Adéla Sůvová</dc:creator>
  <cp:lastModifiedBy>Adéla Sůvová</cp:lastModifiedBy>
  <cp:revision>45</cp:revision>
  <dcterms:created xsi:type="dcterms:W3CDTF">2021-03-24T14:32:59Z</dcterms:created>
  <dcterms:modified xsi:type="dcterms:W3CDTF">2021-04-15T13:01:09Z</dcterms:modified>
</cp:coreProperties>
</file>