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58" r:id="rId4"/>
    <p:sldId id="259" r:id="rId5"/>
    <p:sldId id="260" r:id="rId6"/>
    <p:sldId id="261"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827967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662661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24036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97714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0959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120251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889512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452747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659507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58157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5/1/2021</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538583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5/1/2021</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2532173727"/>
      </p:ext>
    </p:extLst>
  </p:cSld>
  <p:clrMap bg1="dk1" tx1="lt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Picture 3">
            <a:extLst>
              <a:ext uri="{FF2B5EF4-FFF2-40B4-BE49-F238E27FC236}">
                <a16:creationId xmlns:a16="http://schemas.microsoft.com/office/drawing/2014/main" id="{179861B6-59A3-4002-A6FD-AAFA7DDB1FAF}"/>
              </a:ext>
            </a:extLst>
          </p:cNvPr>
          <p:cNvPicPr>
            <a:picLocks noChangeAspect="1"/>
          </p:cNvPicPr>
          <p:nvPr/>
        </p:nvPicPr>
        <p:blipFill rotWithShape="1">
          <a:blip r:embed="rId2"/>
          <a:srcRect t="9882" b="33868"/>
          <a:stretch/>
        </p:blipFill>
        <p:spPr>
          <a:xfrm>
            <a:off x="20" y="-1"/>
            <a:ext cx="12191980" cy="6858001"/>
          </a:xfrm>
          <a:custGeom>
            <a:avLst/>
            <a:gdLst/>
            <a:ahLst/>
            <a:cxnLst/>
            <a:rect l="l" t="t" r="r" b="b"/>
            <a:pathLst>
              <a:path w="12191999" h="6857999">
                <a:moveTo>
                  <a:pt x="0" y="0"/>
                </a:moveTo>
                <a:lnTo>
                  <a:pt x="12191999" y="0"/>
                </a:lnTo>
                <a:lnTo>
                  <a:pt x="12191999" y="6857999"/>
                </a:lnTo>
                <a:lnTo>
                  <a:pt x="4628129" y="6857999"/>
                </a:lnTo>
                <a:lnTo>
                  <a:pt x="4734519" y="6819371"/>
                </a:lnTo>
                <a:cubicBezTo>
                  <a:pt x="4938119" y="6741181"/>
                  <a:pt x="5132935" y="6652933"/>
                  <a:pt x="5315781" y="6551721"/>
                </a:cubicBezTo>
                <a:cubicBezTo>
                  <a:pt x="6619811" y="5830059"/>
                  <a:pt x="6364610" y="4934281"/>
                  <a:pt x="6058656" y="3948664"/>
                </a:cubicBezTo>
                <a:cubicBezTo>
                  <a:pt x="5601502" y="2476708"/>
                  <a:pt x="4958009" y="1222984"/>
                  <a:pt x="2540911" y="827627"/>
                </a:cubicBezTo>
                <a:cubicBezTo>
                  <a:pt x="1760946" y="699982"/>
                  <a:pt x="986522" y="591203"/>
                  <a:pt x="238021" y="541759"/>
                </a:cubicBezTo>
                <a:lnTo>
                  <a:pt x="0" y="529223"/>
                </a:lnTo>
                <a:close/>
              </a:path>
            </a:pathLst>
          </a:custGeom>
        </p:spPr>
      </p:pic>
      <p:sp>
        <p:nvSpPr>
          <p:cNvPr id="11" name="Freeform: Shape 10">
            <a:extLst>
              <a:ext uri="{FF2B5EF4-FFF2-40B4-BE49-F238E27FC236}">
                <a16:creationId xmlns:a16="http://schemas.microsoft.com/office/drawing/2014/main" id="{3B2B1500-BB55-471C-8A9E-67288297EC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9224"/>
            <a:ext cx="6305549" cy="6328777"/>
          </a:xfrm>
          <a:custGeom>
            <a:avLst/>
            <a:gdLst>
              <a:gd name="connsiteX0" fmla="*/ 0 w 4212773"/>
              <a:gd name="connsiteY0" fmla="*/ 0 h 6498740"/>
              <a:gd name="connsiteX1" fmla="*/ 159023 w 4212773"/>
              <a:gd name="connsiteY1" fmla="*/ 12872 h 6498740"/>
              <a:gd name="connsiteX2" fmla="*/ 1697597 w 4212773"/>
              <a:gd name="connsiteY2" fmla="*/ 306418 h 6498740"/>
              <a:gd name="connsiteX3" fmla="*/ 4047822 w 4212773"/>
              <a:gd name="connsiteY3" fmla="*/ 3511272 h 6498740"/>
              <a:gd name="connsiteX4" fmla="*/ 3551503 w 4212773"/>
              <a:gd name="connsiteY4" fmla="*/ 6184235 h 6498740"/>
              <a:gd name="connsiteX5" fmla="*/ 3163159 w 4212773"/>
              <a:gd name="connsiteY5" fmla="*/ 6459073 h 6498740"/>
              <a:gd name="connsiteX6" fmla="*/ 3092077 w 4212773"/>
              <a:gd name="connsiteY6" fmla="*/ 6498740 h 6498740"/>
              <a:gd name="connsiteX7" fmla="*/ 0 w 4212773"/>
              <a:gd name="connsiteY7" fmla="*/ 6498740 h 6498740"/>
              <a:gd name="connsiteX8" fmla="*/ 0 w 4212773"/>
              <a:gd name="connsiteY8" fmla="*/ 0 h 6498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2773" h="6498740">
                <a:moveTo>
                  <a:pt x="0" y="0"/>
                </a:moveTo>
                <a:lnTo>
                  <a:pt x="159023" y="12872"/>
                </a:lnTo>
                <a:cubicBezTo>
                  <a:pt x="659101" y="63644"/>
                  <a:pt x="1176498" y="175345"/>
                  <a:pt x="1697597" y="306418"/>
                </a:cubicBezTo>
                <a:cubicBezTo>
                  <a:pt x="3312474" y="712392"/>
                  <a:pt x="3742395" y="1999786"/>
                  <a:pt x="4047822" y="3511272"/>
                </a:cubicBezTo>
                <a:cubicBezTo>
                  <a:pt x="4252232" y="4523358"/>
                  <a:pt x="4422733" y="5443193"/>
                  <a:pt x="3551503" y="6184235"/>
                </a:cubicBezTo>
                <a:cubicBezTo>
                  <a:pt x="3429343" y="6288166"/>
                  <a:pt x="3299185" y="6378784"/>
                  <a:pt x="3163159" y="6459073"/>
                </a:cubicBezTo>
                <a:lnTo>
                  <a:pt x="3092077" y="6498740"/>
                </a:lnTo>
                <a:lnTo>
                  <a:pt x="0" y="649874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045E22C-A99D-41BB-AF14-EF1B1E745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6525"/>
            <a:ext cx="6130391" cy="6721476"/>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sp>
        <p:nvSpPr>
          <p:cNvPr id="3" name="Podnadpis 2">
            <a:extLst>
              <a:ext uri="{FF2B5EF4-FFF2-40B4-BE49-F238E27FC236}">
                <a16:creationId xmlns:a16="http://schemas.microsoft.com/office/drawing/2014/main" id="{08EB1165-B77A-46E4-A4B2-78C67E1147FE}"/>
              </a:ext>
            </a:extLst>
          </p:cNvPr>
          <p:cNvSpPr>
            <a:spLocks noGrp="1"/>
          </p:cNvSpPr>
          <p:nvPr>
            <p:ph type="subTitle" idx="1"/>
          </p:nvPr>
        </p:nvSpPr>
        <p:spPr>
          <a:xfrm>
            <a:off x="762000" y="3994149"/>
            <a:ext cx="4572000" cy="2101850"/>
          </a:xfrm>
        </p:spPr>
        <p:txBody>
          <a:bodyPr anchor="b">
            <a:normAutofit fontScale="70000" lnSpcReduction="20000"/>
          </a:bodyPr>
          <a:lstStyle/>
          <a:p>
            <a:pPr algn="l"/>
            <a:r>
              <a:rPr lang="cs-CZ" sz="3400" dirty="0"/>
              <a:t>typy a synonymní konstrukce se zřetelem k slohovému užití</a:t>
            </a:r>
          </a:p>
          <a:p>
            <a:pPr algn="l"/>
            <a:endParaRPr lang="cs-CZ" dirty="0"/>
          </a:p>
          <a:p>
            <a:pPr algn="l"/>
            <a:r>
              <a:rPr lang="cs-CZ" dirty="0"/>
              <a:t>Kateřina Pokorová, </a:t>
            </a:r>
            <a:r>
              <a:rPr lang="cs-CZ" dirty="0" err="1"/>
              <a:t>NMgr</a:t>
            </a:r>
            <a:r>
              <a:rPr lang="cs-CZ" dirty="0"/>
              <a:t>. ČJ-NJ, 1. ročník</a:t>
            </a:r>
          </a:p>
          <a:p>
            <a:pPr algn="l"/>
            <a:r>
              <a:rPr lang="cs-CZ" dirty="0"/>
              <a:t>Didaktika českého jazyka II</a:t>
            </a:r>
          </a:p>
        </p:txBody>
      </p:sp>
      <p:sp>
        <p:nvSpPr>
          <p:cNvPr id="2" name="Nadpis 1">
            <a:extLst>
              <a:ext uri="{FF2B5EF4-FFF2-40B4-BE49-F238E27FC236}">
                <a16:creationId xmlns:a16="http://schemas.microsoft.com/office/drawing/2014/main" id="{C722398C-FC73-4347-A40C-811490F3DAB7}"/>
              </a:ext>
            </a:extLst>
          </p:cNvPr>
          <p:cNvSpPr>
            <a:spLocks noGrp="1"/>
          </p:cNvSpPr>
          <p:nvPr>
            <p:ph type="ctrTitle"/>
          </p:nvPr>
        </p:nvSpPr>
        <p:spPr>
          <a:xfrm>
            <a:off x="762000" y="1571624"/>
            <a:ext cx="4572000" cy="2286000"/>
          </a:xfrm>
        </p:spPr>
        <p:txBody>
          <a:bodyPr>
            <a:normAutofit/>
          </a:bodyPr>
          <a:lstStyle/>
          <a:p>
            <a:pPr algn="l"/>
            <a:r>
              <a:rPr lang="cs-CZ" sz="4400" dirty="0"/>
              <a:t>Přísudek</a:t>
            </a:r>
          </a:p>
        </p:txBody>
      </p:sp>
    </p:spTree>
    <p:extLst>
      <p:ext uri="{BB962C8B-B14F-4D97-AF65-F5344CB8AC3E}">
        <p14:creationId xmlns:p14="http://schemas.microsoft.com/office/powerpoint/2010/main" val="29535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807010-2F8E-49F3-A24E-E07101E68D10}"/>
              </a:ext>
            </a:extLst>
          </p:cNvPr>
          <p:cNvSpPr>
            <a:spLocks noGrp="1"/>
          </p:cNvSpPr>
          <p:nvPr>
            <p:ph type="title"/>
          </p:nvPr>
        </p:nvSpPr>
        <p:spPr/>
        <p:txBody>
          <a:bodyPr/>
          <a:lstStyle/>
          <a:p>
            <a:r>
              <a:rPr lang="cs-CZ" dirty="0"/>
              <a:t>Výukové cíle</a:t>
            </a:r>
          </a:p>
        </p:txBody>
      </p:sp>
      <p:sp>
        <p:nvSpPr>
          <p:cNvPr id="3" name="Zástupný obsah 2">
            <a:extLst>
              <a:ext uri="{FF2B5EF4-FFF2-40B4-BE49-F238E27FC236}">
                <a16:creationId xmlns:a16="http://schemas.microsoft.com/office/drawing/2014/main" id="{43F82056-0581-4F24-9F24-0A5B18DE8FF4}"/>
              </a:ext>
            </a:extLst>
          </p:cNvPr>
          <p:cNvSpPr>
            <a:spLocks noGrp="1"/>
          </p:cNvSpPr>
          <p:nvPr>
            <p:ph idx="1"/>
          </p:nvPr>
        </p:nvSpPr>
        <p:spPr/>
        <p:txBody>
          <a:bodyPr/>
          <a:lstStyle/>
          <a:p>
            <a:pPr lvl="1"/>
            <a:r>
              <a:rPr lang="cs-CZ" dirty="0"/>
              <a:t>Žák najde ve větě přísudek.</a:t>
            </a:r>
            <a:endParaRPr lang="cs-CZ" sz="2000" dirty="0"/>
          </a:p>
          <a:p>
            <a:pPr lvl="1"/>
            <a:r>
              <a:rPr lang="cs-CZ" dirty="0"/>
              <a:t>Žák dokáže určit druh přísudku.</a:t>
            </a:r>
            <a:endParaRPr lang="cs-CZ" sz="2000" dirty="0"/>
          </a:p>
          <a:p>
            <a:pPr lvl="1"/>
            <a:r>
              <a:rPr lang="cs-CZ" dirty="0"/>
              <a:t>Žák dokáže transformovat jednotlivé druhy přísudků mezi sebou, tam kde je to možné. Přitom odůvodní využití konkrétního typu v určité situaci (se zřetelem ke slohovému užití).</a:t>
            </a:r>
            <a:endParaRPr lang="cs-CZ" sz="2000" dirty="0"/>
          </a:p>
          <a:p>
            <a:r>
              <a:rPr lang="cs-CZ" dirty="0"/>
              <a:t>Cílová skupina: 8. třída</a:t>
            </a:r>
          </a:p>
        </p:txBody>
      </p:sp>
    </p:spTree>
    <p:extLst>
      <p:ext uri="{BB962C8B-B14F-4D97-AF65-F5344CB8AC3E}">
        <p14:creationId xmlns:p14="http://schemas.microsoft.com/office/powerpoint/2010/main" val="2648871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A5C4D3B-DC7B-43C0-BDE1-82347D25A1FA}"/>
              </a:ext>
            </a:extLst>
          </p:cNvPr>
          <p:cNvSpPr>
            <a:spLocks noGrp="1"/>
          </p:cNvSpPr>
          <p:nvPr>
            <p:ph type="title"/>
          </p:nvPr>
        </p:nvSpPr>
        <p:spPr>
          <a:xfrm>
            <a:off x="762000" y="1524000"/>
            <a:ext cx="3018325" cy="4572000"/>
          </a:xfrm>
        </p:spPr>
        <p:txBody>
          <a:bodyPr anchor="t">
            <a:normAutofit/>
          </a:bodyPr>
          <a:lstStyle/>
          <a:p>
            <a:r>
              <a:rPr lang="cs-CZ" sz="3200" dirty="0"/>
              <a:t>Výuková situace č. 1</a:t>
            </a:r>
            <a:br>
              <a:rPr lang="cs-CZ" sz="3200" dirty="0"/>
            </a:br>
            <a:endParaRPr lang="cs-CZ" sz="3200" dirty="0"/>
          </a:p>
        </p:txBody>
      </p:sp>
      <p:sp>
        <p:nvSpPr>
          <p:cNvPr id="10" name="Freeform: Shape 9">
            <a:extLst>
              <a:ext uri="{FF2B5EF4-FFF2-40B4-BE49-F238E27FC236}">
                <a16:creationId xmlns:a16="http://schemas.microsoft.com/office/drawing/2014/main" id="{87733DA8-1BFC-4737-831B-54DCFE42D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76836" y="-776836"/>
            <a:ext cx="762001"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01A4B593-070B-4B49-B02E-B71243FA53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866414" y="1040564"/>
            <a:ext cx="4337539" cy="5817436"/>
          </a:xfrm>
          <a:custGeom>
            <a:avLst/>
            <a:gdLst>
              <a:gd name="connsiteX0" fmla="*/ 1162193 w 4337539"/>
              <a:gd name="connsiteY0" fmla="*/ 710 h 5817436"/>
              <a:gd name="connsiteX1" fmla="*/ 1585945 w 4337539"/>
              <a:gd name="connsiteY1" fmla="*/ 47742 h 5817436"/>
              <a:gd name="connsiteX2" fmla="*/ 2955874 w 4337539"/>
              <a:gd name="connsiteY2" fmla="*/ 845238 h 5817436"/>
              <a:gd name="connsiteX3" fmla="*/ 3985793 w 4337539"/>
              <a:gd name="connsiteY3" fmla="*/ 2263621 h 5817436"/>
              <a:gd name="connsiteX4" fmla="*/ 3471030 w 4337539"/>
              <a:gd name="connsiteY4" fmla="*/ 5609583 h 5817436"/>
              <a:gd name="connsiteX5" fmla="*/ 3330983 w 4337539"/>
              <a:gd name="connsiteY5" fmla="*/ 5817436 h 5817436"/>
              <a:gd name="connsiteX6" fmla="*/ 0 w 4337539"/>
              <a:gd name="connsiteY6" fmla="*/ 5817436 h 5817436"/>
              <a:gd name="connsiteX7" fmla="*/ 0 w 4337539"/>
              <a:gd name="connsiteY7" fmla="*/ 181400 h 5817436"/>
              <a:gd name="connsiteX8" fmla="*/ 365311 w 4337539"/>
              <a:gd name="connsiteY8" fmla="*/ 94304 h 5817436"/>
              <a:gd name="connsiteX9" fmla="*/ 1162193 w 4337539"/>
              <a:gd name="connsiteY9" fmla="*/ 710 h 581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37539" h="5817436">
                <a:moveTo>
                  <a:pt x="1162193" y="710"/>
                </a:moveTo>
                <a:cubicBezTo>
                  <a:pt x="1309881" y="4175"/>
                  <a:pt x="1450916" y="20264"/>
                  <a:pt x="1585945" y="47742"/>
                </a:cubicBezTo>
                <a:cubicBezTo>
                  <a:pt x="2125847" y="157580"/>
                  <a:pt x="2569194" y="449669"/>
                  <a:pt x="2955874" y="845238"/>
                </a:cubicBezTo>
                <a:cubicBezTo>
                  <a:pt x="3342552" y="1240809"/>
                  <a:pt x="3672563" y="1739861"/>
                  <a:pt x="3985793" y="2263621"/>
                </a:cubicBezTo>
                <a:cubicBezTo>
                  <a:pt x="4713945" y="3480830"/>
                  <a:pt x="4197469" y="4515211"/>
                  <a:pt x="3471030" y="5609583"/>
                </a:cubicBezTo>
                <a:lnTo>
                  <a:pt x="3330983" y="5817436"/>
                </a:lnTo>
                <a:lnTo>
                  <a:pt x="0" y="5817436"/>
                </a:lnTo>
                <a:lnTo>
                  <a:pt x="0" y="181400"/>
                </a:lnTo>
                <a:lnTo>
                  <a:pt x="365311" y="94304"/>
                </a:lnTo>
                <a:cubicBezTo>
                  <a:pt x="651420" y="24227"/>
                  <a:pt x="916047" y="-5064"/>
                  <a:pt x="1162193" y="71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3165769-7A47-4E0F-825D-AF1179DF6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82642" flipH="1">
            <a:off x="7133961" y="946220"/>
            <a:ext cx="5867664" cy="5317986"/>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 name="connsiteX0" fmla="*/ 0 w 1085312"/>
              <a:gd name="connsiteY0" fmla="*/ 0 h 2441440"/>
              <a:gd name="connsiteX1" fmla="*/ 53089 w 1085312"/>
              <a:gd name="connsiteY1" fmla="*/ 4542 h 2441440"/>
              <a:gd name="connsiteX2" fmla="*/ 790077 w 1085312"/>
              <a:gd name="connsiteY2" fmla="*/ 872756 h 2441440"/>
              <a:gd name="connsiteX3" fmla="*/ 1085252 w 1085312"/>
              <a:gd name="connsiteY3" fmla="*/ 1943649 h 2441440"/>
              <a:gd name="connsiteX4" fmla="*/ 1064832 w 1085312"/>
              <a:gd name="connsiteY4" fmla="*/ 2198094 h 2441440"/>
              <a:gd name="connsiteX5" fmla="*/ 1043734 w 1085312"/>
              <a:gd name="connsiteY5" fmla="*/ 2315675 h 2441440"/>
              <a:gd name="connsiteX6" fmla="*/ 59456 w 1085312"/>
              <a:gd name="connsiteY6" fmla="*/ 2441440 h 2441440"/>
              <a:gd name="connsiteX0" fmla="*/ 0 w 1085312"/>
              <a:gd name="connsiteY0" fmla="*/ 0 h 2315675"/>
              <a:gd name="connsiteX1" fmla="*/ 53089 w 1085312"/>
              <a:gd name="connsiteY1" fmla="*/ 4542 h 2315675"/>
              <a:gd name="connsiteX2" fmla="*/ 790077 w 1085312"/>
              <a:gd name="connsiteY2" fmla="*/ 872756 h 2315675"/>
              <a:gd name="connsiteX3" fmla="*/ 1085252 w 1085312"/>
              <a:gd name="connsiteY3" fmla="*/ 1943649 h 2315675"/>
              <a:gd name="connsiteX4" fmla="*/ 1064832 w 1085312"/>
              <a:gd name="connsiteY4" fmla="*/ 2198094 h 2315675"/>
              <a:gd name="connsiteX5" fmla="*/ 1043734 w 1085312"/>
              <a:gd name="connsiteY5"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5312" h="2315675">
                <a:moveTo>
                  <a:pt x="0" y="0"/>
                </a:move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venir Next LT Pro Light"/>
            </a:endParaRPr>
          </a:p>
        </p:txBody>
      </p:sp>
      <p:sp>
        <p:nvSpPr>
          <p:cNvPr id="3" name="Zástupný obsah 2">
            <a:extLst>
              <a:ext uri="{FF2B5EF4-FFF2-40B4-BE49-F238E27FC236}">
                <a16:creationId xmlns:a16="http://schemas.microsoft.com/office/drawing/2014/main" id="{A06297C1-3D11-42E6-A868-9BF9438F972F}"/>
              </a:ext>
            </a:extLst>
          </p:cNvPr>
          <p:cNvSpPr>
            <a:spLocks noGrp="1"/>
          </p:cNvSpPr>
          <p:nvPr>
            <p:ph idx="1"/>
          </p:nvPr>
        </p:nvSpPr>
        <p:spPr>
          <a:xfrm>
            <a:off x="3839674" y="581025"/>
            <a:ext cx="6777526" cy="6010275"/>
          </a:xfrm>
        </p:spPr>
        <p:txBody>
          <a:bodyPr>
            <a:normAutofit fontScale="77500" lnSpcReduction="20000"/>
          </a:bodyPr>
          <a:lstStyle/>
          <a:p>
            <a:pPr>
              <a:lnSpc>
                <a:spcPct val="115000"/>
              </a:lnSpc>
            </a:pPr>
            <a:r>
              <a:rPr lang="cs-CZ" dirty="0"/>
              <a:t>Žáci dostanou papírky s větami, kde jsou různé typy přísudků, a roztřídí je podle jejich struktury do jednotlivých skupin – to by mělo pomoct připomenout si, jaké typy přísudků máme. </a:t>
            </a:r>
          </a:p>
          <a:p>
            <a:pPr>
              <a:lnSpc>
                <a:spcPct val="115000"/>
              </a:lnSpc>
            </a:pPr>
            <a:r>
              <a:rPr lang="cs-CZ" dirty="0"/>
              <a:t>Poté, co žáci slovesa (podle svých znalostí/podle pocitu) rozdělí, měly by nám vzniknout šest skupin: </a:t>
            </a:r>
          </a:p>
          <a:p>
            <a:pPr lvl="1">
              <a:lnSpc>
                <a:spcPct val="115000"/>
              </a:lnSpc>
            </a:pPr>
            <a:r>
              <a:rPr lang="cs-CZ" i="1" dirty="0"/>
              <a:t>přísudek slovesný jednoduchý, přísudek slovesný složený, přísudek jmenný se sponou, přísudek jmenný beze spony, přísudek analytický</a:t>
            </a:r>
          </a:p>
          <a:p>
            <a:pPr>
              <a:lnSpc>
                <a:spcPct val="115000"/>
              </a:lnSpc>
            </a:pPr>
            <a:r>
              <a:rPr lang="cs-CZ" dirty="0"/>
              <a:t>Tyto skupiny by měli žáci umět rozeznat, říct, z čeho se skládají a pojmenovat je. Není potřeba znát pojem analytický přísudek, ale je třeba poznat, že jsou potřeba všechny jeho části pro celkový význam přísudku. Žáci by měli tento typ přísudku odlišovat od přísudku jmenného se sponou (kde máme pouze sponová slovesa).</a:t>
            </a:r>
          </a:p>
          <a:p>
            <a:pPr lvl="1">
              <a:lnSpc>
                <a:spcPct val="115000"/>
              </a:lnSpc>
            </a:pPr>
            <a:endParaRPr lang="cs-CZ" i="1" dirty="0"/>
          </a:p>
        </p:txBody>
      </p:sp>
    </p:spTree>
    <p:extLst>
      <p:ext uri="{BB962C8B-B14F-4D97-AF65-F5344CB8AC3E}">
        <p14:creationId xmlns:p14="http://schemas.microsoft.com/office/powerpoint/2010/main" val="275505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EBCC2711-EE91-495A-A1AA-7B2D06E81D50}"/>
              </a:ext>
            </a:extLst>
          </p:cNvPr>
          <p:cNvSpPr txBox="1"/>
          <p:nvPr/>
        </p:nvSpPr>
        <p:spPr>
          <a:xfrm rot="20132256">
            <a:off x="822960" y="1239520"/>
            <a:ext cx="2225040" cy="646331"/>
          </a:xfrm>
          <a:prstGeom prst="rect">
            <a:avLst/>
          </a:prstGeom>
          <a:noFill/>
        </p:spPr>
        <p:txBody>
          <a:bodyPr wrap="square" rtlCol="0">
            <a:spAutoFit/>
          </a:bodyPr>
          <a:lstStyle/>
          <a:p>
            <a:r>
              <a:rPr lang="cs-CZ" dirty="0"/>
              <a:t>Náš tatínek je učitelem.</a:t>
            </a:r>
          </a:p>
        </p:txBody>
      </p:sp>
      <p:sp>
        <p:nvSpPr>
          <p:cNvPr id="5" name="TextovéPole 4">
            <a:extLst>
              <a:ext uri="{FF2B5EF4-FFF2-40B4-BE49-F238E27FC236}">
                <a16:creationId xmlns:a16="http://schemas.microsoft.com/office/drawing/2014/main" id="{1018CB85-F430-4891-85F6-6F9CFF4E03A8}"/>
              </a:ext>
            </a:extLst>
          </p:cNvPr>
          <p:cNvSpPr txBox="1"/>
          <p:nvPr/>
        </p:nvSpPr>
        <p:spPr>
          <a:xfrm>
            <a:off x="3007360" y="731521"/>
            <a:ext cx="2834640" cy="646331"/>
          </a:xfrm>
          <a:prstGeom prst="rect">
            <a:avLst/>
          </a:prstGeom>
          <a:noFill/>
        </p:spPr>
        <p:txBody>
          <a:bodyPr wrap="square" rtlCol="0">
            <a:spAutoFit/>
          </a:bodyPr>
          <a:lstStyle/>
          <a:p>
            <a:r>
              <a:rPr lang="cs-CZ" dirty="0"/>
              <a:t>Včera jsme pracovali pozdě do noci.</a:t>
            </a:r>
          </a:p>
        </p:txBody>
      </p:sp>
      <p:sp>
        <p:nvSpPr>
          <p:cNvPr id="6" name="TextovéPole 5">
            <a:extLst>
              <a:ext uri="{FF2B5EF4-FFF2-40B4-BE49-F238E27FC236}">
                <a16:creationId xmlns:a16="http://schemas.microsoft.com/office/drawing/2014/main" id="{0483DF1C-FAF5-4B8D-AF16-179CED54EB27}"/>
              </a:ext>
            </a:extLst>
          </p:cNvPr>
          <p:cNvSpPr txBox="1"/>
          <p:nvPr/>
        </p:nvSpPr>
        <p:spPr>
          <a:xfrm rot="472491">
            <a:off x="7426960" y="2631202"/>
            <a:ext cx="2255520" cy="646332"/>
          </a:xfrm>
          <a:prstGeom prst="rect">
            <a:avLst/>
          </a:prstGeom>
          <a:noFill/>
        </p:spPr>
        <p:txBody>
          <a:bodyPr wrap="square" rtlCol="0">
            <a:spAutoFit/>
          </a:bodyPr>
          <a:lstStyle/>
          <a:p>
            <a:r>
              <a:rPr lang="cs-CZ" dirty="0"/>
              <a:t>Honza se stal lékařem.</a:t>
            </a:r>
          </a:p>
        </p:txBody>
      </p:sp>
      <p:sp>
        <p:nvSpPr>
          <p:cNvPr id="7" name="TextovéPole 6">
            <a:extLst>
              <a:ext uri="{FF2B5EF4-FFF2-40B4-BE49-F238E27FC236}">
                <a16:creationId xmlns:a16="http://schemas.microsoft.com/office/drawing/2014/main" id="{BE0178FB-F5BA-4EAF-A2D7-4CD992973C29}"/>
              </a:ext>
            </a:extLst>
          </p:cNvPr>
          <p:cNvSpPr txBox="1"/>
          <p:nvPr/>
        </p:nvSpPr>
        <p:spPr>
          <a:xfrm rot="20120559">
            <a:off x="5838838" y="1828801"/>
            <a:ext cx="3108960" cy="646331"/>
          </a:xfrm>
          <a:prstGeom prst="rect">
            <a:avLst/>
          </a:prstGeom>
          <a:noFill/>
        </p:spPr>
        <p:txBody>
          <a:bodyPr wrap="square" rtlCol="0">
            <a:spAutoFit/>
          </a:bodyPr>
          <a:lstStyle/>
          <a:p>
            <a:r>
              <a:rPr lang="cs-CZ" dirty="0"/>
              <a:t>Doktoři provedli kontrolu výsledků.</a:t>
            </a:r>
          </a:p>
        </p:txBody>
      </p:sp>
      <p:sp>
        <p:nvSpPr>
          <p:cNvPr id="8" name="TextovéPole 7">
            <a:extLst>
              <a:ext uri="{FF2B5EF4-FFF2-40B4-BE49-F238E27FC236}">
                <a16:creationId xmlns:a16="http://schemas.microsoft.com/office/drawing/2014/main" id="{132E369D-29CF-4166-B65C-7944CCB93A3C}"/>
              </a:ext>
            </a:extLst>
          </p:cNvPr>
          <p:cNvSpPr txBox="1"/>
          <p:nvPr/>
        </p:nvSpPr>
        <p:spPr>
          <a:xfrm>
            <a:off x="2624755" y="1994366"/>
            <a:ext cx="914400" cy="646331"/>
          </a:xfrm>
          <a:prstGeom prst="rect">
            <a:avLst/>
          </a:prstGeom>
          <a:noFill/>
        </p:spPr>
        <p:txBody>
          <a:bodyPr wrap="square" rtlCol="0">
            <a:spAutoFit/>
          </a:bodyPr>
          <a:lstStyle/>
          <a:p>
            <a:r>
              <a:rPr lang="cs-CZ" dirty="0"/>
              <a:t>Začalo pršet. </a:t>
            </a:r>
          </a:p>
        </p:txBody>
      </p:sp>
      <p:sp>
        <p:nvSpPr>
          <p:cNvPr id="9" name="TextovéPole 8">
            <a:extLst>
              <a:ext uri="{FF2B5EF4-FFF2-40B4-BE49-F238E27FC236}">
                <a16:creationId xmlns:a16="http://schemas.microsoft.com/office/drawing/2014/main" id="{BCA84702-6909-47CA-92D5-18BF0632D26D}"/>
              </a:ext>
            </a:extLst>
          </p:cNvPr>
          <p:cNvSpPr txBox="1"/>
          <p:nvPr/>
        </p:nvSpPr>
        <p:spPr>
          <a:xfrm>
            <a:off x="7393318" y="712471"/>
            <a:ext cx="2834639" cy="646331"/>
          </a:xfrm>
          <a:prstGeom prst="rect">
            <a:avLst/>
          </a:prstGeom>
          <a:noFill/>
        </p:spPr>
        <p:txBody>
          <a:bodyPr wrap="square" rtlCol="0">
            <a:spAutoFit/>
          </a:bodyPr>
          <a:lstStyle/>
          <a:p>
            <a:r>
              <a:rPr lang="cs-CZ" dirty="0"/>
              <a:t>Zůstaneme věrni našemu ideálu. </a:t>
            </a:r>
          </a:p>
        </p:txBody>
      </p:sp>
      <p:sp>
        <p:nvSpPr>
          <p:cNvPr id="10" name="TextovéPole 9">
            <a:extLst>
              <a:ext uri="{FF2B5EF4-FFF2-40B4-BE49-F238E27FC236}">
                <a16:creationId xmlns:a16="http://schemas.microsoft.com/office/drawing/2014/main" id="{36538943-A716-4693-B984-6655A59B782E}"/>
              </a:ext>
            </a:extLst>
          </p:cNvPr>
          <p:cNvSpPr txBox="1"/>
          <p:nvPr/>
        </p:nvSpPr>
        <p:spPr>
          <a:xfrm>
            <a:off x="789005" y="3094181"/>
            <a:ext cx="1581150" cy="646331"/>
          </a:xfrm>
          <a:prstGeom prst="rect">
            <a:avLst/>
          </a:prstGeom>
          <a:noFill/>
        </p:spPr>
        <p:txBody>
          <a:bodyPr wrap="square" rtlCol="0">
            <a:spAutoFit/>
          </a:bodyPr>
          <a:lstStyle/>
          <a:p>
            <a:r>
              <a:rPr lang="cs-CZ" dirty="0"/>
              <a:t>Dědeček je nekuřák.</a:t>
            </a:r>
          </a:p>
        </p:txBody>
      </p:sp>
      <p:sp>
        <p:nvSpPr>
          <p:cNvPr id="11" name="TextovéPole 10">
            <a:extLst>
              <a:ext uri="{FF2B5EF4-FFF2-40B4-BE49-F238E27FC236}">
                <a16:creationId xmlns:a16="http://schemas.microsoft.com/office/drawing/2014/main" id="{32F6D68E-AFDB-46BA-B93A-80B7BBAA723B}"/>
              </a:ext>
            </a:extLst>
          </p:cNvPr>
          <p:cNvSpPr txBox="1"/>
          <p:nvPr/>
        </p:nvSpPr>
        <p:spPr>
          <a:xfrm rot="1090996">
            <a:off x="9896475" y="1828800"/>
            <a:ext cx="914400" cy="646331"/>
          </a:xfrm>
          <a:prstGeom prst="rect">
            <a:avLst/>
          </a:prstGeom>
          <a:noFill/>
        </p:spPr>
        <p:txBody>
          <a:bodyPr wrap="square" rtlCol="0">
            <a:spAutoFit/>
          </a:bodyPr>
          <a:lstStyle/>
          <a:p>
            <a:r>
              <a:rPr lang="cs-CZ" dirty="0"/>
              <a:t>Ráda plavu.</a:t>
            </a:r>
          </a:p>
        </p:txBody>
      </p:sp>
      <p:sp>
        <p:nvSpPr>
          <p:cNvPr id="12" name="TextovéPole 11">
            <a:extLst>
              <a:ext uri="{FF2B5EF4-FFF2-40B4-BE49-F238E27FC236}">
                <a16:creationId xmlns:a16="http://schemas.microsoft.com/office/drawing/2014/main" id="{F9B4A097-E1E5-4BC0-96D6-384F37930799}"/>
              </a:ext>
            </a:extLst>
          </p:cNvPr>
          <p:cNvSpPr txBox="1"/>
          <p:nvPr/>
        </p:nvSpPr>
        <p:spPr>
          <a:xfrm>
            <a:off x="3856348" y="2690336"/>
            <a:ext cx="1801502" cy="646331"/>
          </a:xfrm>
          <a:prstGeom prst="rect">
            <a:avLst/>
          </a:prstGeom>
          <a:noFill/>
        </p:spPr>
        <p:txBody>
          <a:bodyPr wrap="square" rtlCol="0">
            <a:spAutoFit/>
          </a:bodyPr>
          <a:lstStyle/>
          <a:p>
            <a:r>
              <a:rPr lang="cs-CZ" dirty="0"/>
              <a:t>Přestal soutěžit už před rokem.</a:t>
            </a:r>
          </a:p>
        </p:txBody>
      </p:sp>
      <p:sp>
        <p:nvSpPr>
          <p:cNvPr id="13" name="TextovéPole 12">
            <a:extLst>
              <a:ext uri="{FF2B5EF4-FFF2-40B4-BE49-F238E27FC236}">
                <a16:creationId xmlns:a16="http://schemas.microsoft.com/office/drawing/2014/main" id="{48971C57-62F4-402F-9A51-BD2E5F55EACC}"/>
              </a:ext>
            </a:extLst>
          </p:cNvPr>
          <p:cNvSpPr txBox="1"/>
          <p:nvPr/>
        </p:nvSpPr>
        <p:spPr>
          <a:xfrm rot="21093560">
            <a:off x="9552031" y="3013501"/>
            <a:ext cx="2152650" cy="923330"/>
          </a:xfrm>
          <a:prstGeom prst="rect">
            <a:avLst/>
          </a:prstGeom>
          <a:noFill/>
        </p:spPr>
        <p:txBody>
          <a:bodyPr wrap="square" rtlCol="0">
            <a:spAutoFit/>
          </a:bodyPr>
          <a:lstStyle/>
          <a:p>
            <a:r>
              <a:rPr lang="cs-CZ" dirty="0"/>
              <a:t>Dali jsme se do pohybu.</a:t>
            </a:r>
          </a:p>
          <a:p>
            <a:endParaRPr lang="cs-CZ" dirty="0"/>
          </a:p>
        </p:txBody>
      </p:sp>
      <p:sp>
        <p:nvSpPr>
          <p:cNvPr id="15" name="TextovéPole 14">
            <a:extLst>
              <a:ext uri="{FF2B5EF4-FFF2-40B4-BE49-F238E27FC236}">
                <a16:creationId xmlns:a16="http://schemas.microsoft.com/office/drawing/2014/main" id="{77C354D3-4BE9-4399-BBE2-D8D54E31B1A6}"/>
              </a:ext>
            </a:extLst>
          </p:cNvPr>
          <p:cNvSpPr txBox="1"/>
          <p:nvPr/>
        </p:nvSpPr>
        <p:spPr>
          <a:xfrm>
            <a:off x="6422405" y="4180602"/>
            <a:ext cx="2132315" cy="369332"/>
          </a:xfrm>
          <a:prstGeom prst="rect">
            <a:avLst/>
          </a:prstGeom>
          <a:noFill/>
        </p:spPr>
        <p:txBody>
          <a:bodyPr wrap="none" rtlCol="0">
            <a:spAutoFit/>
          </a:bodyPr>
          <a:lstStyle/>
          <a:p>
            <a:r>
              <a:rPr lang="cs-CZ" dirty="0"/>
              <a:t>Byla na mě hodná.</a:t>
            </a:r>
          </a:p>
        </p:txBody>
      </p:sp>
      <p:sp>
        <p:nvSpPr>
          <p:cNvPr id="16" name="TextovéPole 15">
            <a:extLst>
              <a:ext uri="{FF2B5EF4-FFF2-40B4-BE49-F238E27FC236}">
                <a16:creationId xmlns:a16="http://schemas.microsoft.com/office/drawing/2014/main" id="{8049C535-DE51-4CDA-B153-1911B58B9FFB}"/>
              </a:ext>
            </a:extLst>
          </p:cNvPr>
          <p:cNvSpPr txBox="1"/>
          <p:nvPr/>
        </p:nvSpPr>
        <p:spPr>
          <a:xfrm rot="958361">
            <a:off x="2255864" y="3981756"/>
            <a:ext cx="1652181" cy="646331"/>
          </a:xfrm>
          <a:prstGeom prst="rect">
            <a:avLst/>
          </a:prstGeom>
          <a:noFill/>
        </p:spPr>
        <p:txBody>
          <a:bodyPr wrap="square" rtlCol="0">
            <a:spAutoFit/>
          </a:bodyPr>
          <a:lstStyle/>
          <a:p>
            <a:r>
              <a:rPr lang="cs-CZ" dirty="0"/>
              <a:t>Budeš mu psát?</a:t>
            </a:r>
          </a:p>
        </p:txBody>
      </p:sp>
      <p:sp>
        <p:nvSpPr>
          <p:cNvPr id="17" name="TextovéPole 16">
            <a:extLst>
              <a:ext uri="{FF2B5EF4-FFF2-40B4-BE49-F238E27FC236}">
                <a16:creationId xmlns:a16="http://schemas.microsoft.com/office/drawing/2014/main" id="{4EF9725A-4FB6-4E2F-A133-F64DFFBBEB7D}"/>
              </a:ext>
            </a:extLst>
          </p:cNvPr>
          <p:cNvSpPr txBox="1"/>
          <p:nvPr/>
        </p:nvSpPr>
        <p:spPr>
          <a:xfrm>
            <a:off x="9639300" y="4607546"/>
            <a:ext cx="1428750" cy="646331"/>
          </a:xfrm>
          <a:prstGeom prst="rect">
            <a:avLst/>
          </a:prstGeom>
          <a:noFill/>
        </p:spPr>
        <p:txBody>
          <a:bodyPr wrap="square" rtlCol="0">
            <a:spAutoFit/>
          </a:bodyPr>
          <a:lstStyle/>
          <a:p>
            <a:r>
              <a:rPr lang="cs-CZ" dirty="0"/>
              <a:t>Mám o něj strach.</a:t>
            </a:r>
          </a:p>
        </p:txBody>
      </p:sp>
      <p:sp>
        <p:nvSpPr>
          <p:cNvPr id="18" name="TextovéPole 17">
            <a:extLst>
              <a:ext uri="{FF2B5EF4-FFF2-40B4-BE49-F238E27FC236}">
                <a16:creationId xmlns:a16="http://schemas.microsoft.com/office/drawing/2014/main" id="{391E3E88-F712-4150-9B17-817DDAE8AC40}"/>
              </a:ext>
            </a:extLst>
          </p:cNvPr>
          <p:cNvSpPr txBox="1"/>
          <p:nvPr/>
        </p:nvSpPr>
        <p:spPr>
          <a:xfrm rot="20343650">
            <a:off x="3764675" y="4325985"/>
            <a:ext cx="2028825" cy="646331"/>
          </a:xfrm>
          <a:prstGeom prst="rect">
            <a:avLst/>
          </a:prstGeom>
          <a:noFill/>
        </p:spPr>
        <p:txBody>
          <a:bodyPr wrap="square" rtlCol="0">
            <a:spAutoFit/>
          </a:bodyPr>
          <a:lstStyle/>
          <a:p>
            <a:r>
              <a:rPr lang="cs-CZ" dirty="0"/>
              <a:t>Mladost – radost.</a:t>
            </a:r>
          </a:p>
          <a:p>
            <a:endParaRPr lang="cs-CZ" dirty="0"/>
          </a:p>
        </p:txBody>
      </p:sp>
      <p:sp>
        <p:nvSpPr>
          <p:cNvPr id="19" name="TextovéPole 18">
            <a:extLst>
              <a:ext uri="{FF2B5EF4-FFF2-40B4-BE49-F238E27FC236}">
                <a16:creationId xmlns:a16="http://schemas.microsoft.com/office/drawing/2014/main" id="{668CDD22-750C-470A-A1DF-3E11082189D9}"/>
              </a:ext>
            </a:extLst>
          </p:cNvPr>
          <p:cNvSpPr txBox="1"/>
          <p:nvPr/>
        </p:nvSpPr>
        <p:spPr>
          <a:xfrm rot="950149">
            <a:off x="288042" y="5150767"/>
            <a:ext cx="3294876" cy="646331"/>
          </a:xfrm>
          <a:prstGeom prst="rect">
            <a:avLst/>
          </a:prstGeom>
          <a:noFill/>
        </p:spPr>
        <p:txBody>
          <a:bodyPr wrap="none" rtlCol="0">
            <a:spAutoFit/>
          </a:bodyPr>
          <a:lstStyle/>
          <a:p>
            <a:r>
              <a:rPr lang="cs-CZ" dirty="0"/>
              <a:t>Přestali s námi spolupracovat.</a:t>
            </a:r>
          </a:p>
          <a:p>
            <a:endParaRPr lang="cs-CZ" dirty="0"/>
          </a:p>
        </p:txBody>
      </p:sp>
      <p:sp>
        <p:nvSpPr>
          <p:cNvPr id="20" name="TextovéPole 19">
            <a:extLst>
              <a:ext uri="{FF2B5EF4-FFF2-40B4-BE49-F238E27FC236}">
                <a16:creationId xmlns:a16="http://schemas.microsoft.com/office/drawing/2014/main" id="{1E41943C-9DDB-409A-B52F-9F03DD06E88D}"/>
              </a:ext>
            </a:extLst>
          </p:cNvPr>
          <p:cNvSpPr txBox="1"/>
          <p:nvPr/>
        </p:nvSpPr>
        <p:spPr>
          <a:xfrm rot="1637060">
            <a:off x="5207575" y="5528553"/>
            <a:ext cx="2121655" cy="646331"/>
          </a:xfrm>
          <a:prstGeom prst="rect">
            <a:avLst/>
          </a:prstGeom>
          <a:noFill/>
        </p:spPr>
        <p:txBody>
          <a:bodyPr wrap="square" rtlCol="0">
            <a:spAutoFit/>
          </a:bodyPr>
          <a:lstStyle/>
          <a:p>
            <a:r>
              <a:rPr lang="cs-CZ" dirty="0"/>
              <a:t>Ještě provedu analýzu.</a:t>
            </a:r>
          </a:p>
        </p:txBody>
      </p:sp>
      <p:sp>
        <p:nvSpPr>
          <p:cNvPr id="21" name="TextovéPole 20">
            <a:extLst>
              <a:ext uri="{FF2B5EF4-FFF2-40B4-BE49-F238E27FC236}">
                <a16:creationId xmlns:a16="http://schemas.microsoft.com/office/drawing/2014/main" id="{C2795E35-4CCD-4761-8859-DCE93D718034}"/>
              </a:ext>
            </a:extLst>
          </p:cNvPr>
          <p:cNvSpPr txBox="1"/>
          <p:nvPr/>
        </p:nvSpPr>
        <p:spPr>
          <a:xfrm rot="20972110">
            <a:off x="8606803" y="5911224"/>
            <a:ext cx="3085845" cy="646331"/>
          </a:xfrm>
          <a:prstGeom prst="rect">
            <a:avLst/>
          </a:prstGeom>
          <a:noFill/>
        </p:spPr>
        <p:txBody>
          <a:bodyPr wrap="none" rtlCol="0">
            <a:spAutoFit/>
          </a:bodyPr>
          <a:lstStyle/>
          <a:p>
            <a:r>
              <a:rPr lang="cs-CZ" dirty="0"/>
              <a:t>Pes – nejlepší přítel člověka.</a:t>
            </a:r>
          </a:p>
          <a:p>
            <a:endParaRPr lang="cs-CZ" dirty="0"/>
          </a:p>
        </p:txBody>
      </p:sp>
    </p:spTree>
    <p:extLst>
      <p:ext uri="{BB962C8B-B14F-4D97-AF65-F5344CB8AC3E}">
        <p14:creationId xmlns:p14="http://schemas.microsoft.com/office/powerpoint/2010/main" val="334793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87A0FBA-CC04-4256-A8EB-BB3C543E9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1F9BEC7-5A3F-495B-86B8-F0F5B7B2DD6D}"/>
              </a:ext>
            </a:extLst>
          </p:cNvPr>
          <p:cNvSpPr>
            <a:spLocks noGrp="1"/>
          </p:cNvSpPr>
          <p:nvPr>
            <p:ph type="title"/>
          </p:nvPr>
        </p:nvSpPr>
        <p:spPr>
          <a:xfrm>
            <a:off x="762000" y="1524000"/>
            <a:ext cx="3018325" cy="4572000"/>
          </a:xfrm>
        </p:spPr>
        <p:txBody>
          <a:bodyPr anchor="t">
            <a:normAutofit/>
          </a:bodyPr>
          <a:lstStyle/>
          <a:p>
            <a:pPr lvl="0"/>
            <a:r>
              <a:rPr lang="cs-CZ" sz="3200" dirty="0"/>
              <a:t>Výuková situace č. 2</a:t>
            </a:r>
          </a:p>
        </p:txBody>
      </p:sp>
      <p:sp>
        <p:nvSpPr>
          <p:cNvPr id="10" name="Freeform: Shape 9">
            <a:extLst>
              <a:ext uri="{FF2B5EF4-FFF2-40B4-BE49-F238E27FC236}">
                <a16:creationId xmlns:a16="http://schemas.microsoft.com/office/drawing/2014/main" id="{87733DA8-1BFC-4737-831B-54DCFE42D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76836" y="-776836"/>
            <a:ext cx="762001"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01A4B593-070B-4B49-B02E-B71243FA53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866414" y="1040564"/>
            <a:ext cx="4337539" cy="5817436"/>
          </a:xfrm>
          <a:custGeom>
            <a:avLst/>
            <a:gdLst>
              <a:gd name="connsiteX0" fmla="*/ 1162193 w 4337539"/>
              <a:gd name="connsiteY0" fmla="*/ 710 h 5817436"/>
              <a:gd name="connsiteX1" fmla="*/ 1585945 w 4337539"/>
              <a:gd name="connsiteY1" fmla="*/ 47742 h 5817436"/>
              <a:gd name="connsiteX2" fmla="*/ 2955874 w 4337539"/>
              <a:gd name="connsiteY2" fmla="*/ 845238 h 5817436"/>
              <a:gd name="connsiteX3" fmla="*/ 3985793 w 4337539"/>
              <a:gd name="connsiteY3" fmla="*/ 2263621 h 5817436"/>
              <a:gd name="connsiteX4" fmla="*/ 3471030 w 4337539"/>
              <a:gd name="connsiteY4" fmla="*/ 5609583 h 5817436"/>
              <a:gd name="connsiteX5" fmla="*/ 3330983 w 4337539"/>
              <a:gd name="connsiteY5" fmla="*/ 5817436 h 5817436"/>
              <a:gd name="connsiteX6" fmla="*/ 0 w 4337539"/>
              <a:gd name="connsiteY6" fmla="*/ 5817436 h 5817436"/>
              <a:gd name="connsiteX7" fmla="*/ 0 w 4337539"/>
              <a:gd name="connsiteY7" fmla="*/ 181400 h 5817436"/>
              <a:gd name="connsiteX8" fmla="*/ 365311 w 4337539"/>
              <a:gd name="connsiteY8" fmla="*/ 94304 h 5817436"/>
              <a:gd name="connsiteX9" fmla="*/ 1162193 w 4337539"/>
              <a:gd name="connsiteY9" fmla="*/ 710 h 581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37539" h="5817436">
                <a:moveTo>
                  <a:pt x="1162193" y="710"/>
                </a:moveTo>
                <a:cubicBezTo>
                  <a:pt x="1309881" y="4175"/>
                  <a:pt x="1450916" y="20264"/>
                  <a:pt x="1585945" y="47742"/>
                </a:cubicBezTo>
                <a:cubicBezTo>
                  <a:pt x="2125847" y="157580"/>
                  <a:pt x="2569194" y="449669"/>
                  <a:pt x="2955874" y="845238"/>
                </a:cubicBezTo>
                <a:cubicBezTo>
                  <a:pt x="3342552" y="1240809"/>
                  <a:pt x="3672563" y="1739861"/>
                  <a:pt x="3985793" y="2263621"/>
                </a:cubicBezTo>
                <a:cubicBezTo>
                  <a:pt x="4713945" y="3480830"/>
                  <a:pt x="4197469" y="4515211"/>
                  <a:pt x="3471030" y="5609583"/>
                </a:cubicBezTo>
                <a:lnTo>
                  <a:pt x="3330983" y="5817436"/>
                </a:lnTo>
                <a:lnTo>
                  <a:pt x="0" y="5817436"/>
                </a:lnTo>
                <a:lnTo>
                  <a:pt x="0" y="181400"/>
                </a:lnTo>
                <a:lnTo>
                  <a:pt x="365311" y="94304"/>
                </a:lnTo>
                <a:cubicBezTo>
                  <a:pt x="651420" y="24227"/>
                  <a:pt x="916047" y="-5064"/>
                  <a:pt x="1162193" y="71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3165769-7A47-4E0F-825D-AF1179DF6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82642" flipH="1">
            <a:off x="7133961" y="946220"/>
            <a:ext cx="5867664" cy="5317986"/>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 name="connsiteX0" fmla="*/ 0 w 1085312"/>
              <a:gd name="connsiteY0" fmla="*/ 0 h 2441440"/>
              <a:gd name="connsiteX1" fmla="*/ 53089 w 1085312"/>
              <a:gd name="connsiteY1" fmla="*/ 4542 h 2441440"/>
              <a:gd name="connsiteX2" fmla="*/ 790077 w 1085312"/>
              <a:gd name="connsiteY2" fmla="*/ 872756 h 2441440"/>
              <a:gd name="connsiteX3" fmla="*/ 1085252 w 1085312"/>
              <a:gd name="connsiteY3" fmla="*/ 1943649 h 2441440"/>
              <a:gd name="connsiteX4" fmla="*/ 1064832 w 1085312"/>
              <a:gd name="connsiteY4" fmla="*/ 2198094 h 2441440"/>
              <a:gd name="connsiteX5" fmla="*/ 1043734 w 1085312"/>
              <a:gd name="connsiteY5" fmla="*/ 2315675 h 2441440"/>
              <a:gd name="connsiteX6" fmla="*/ 59456 w 1085312"/>
              <a:gd name="connsiteY6" fmla="*/ 2441440 h 2441440"/>
              <a:gd name="connsiteX0" fmla="*/ 0 w 1085312"/>
              <a:gd name="connsiteY0" fmla="*/ 0 h 2315675"/>
              <a:gd name="connsiteX1" fmla="*/ 53089 w 1085312"/>
              <a:gd name="connsiteY1" fmla="*/ 4542 h 2315675"/>
              <a:gd name="connsiteX2" fmla="*/ 790077 w 1085312"/>
              <a:gd name="connsiteY2" fmla="*/ 872756 h 2315675"/>
              <a:gd name="connsiteX3" fmla="*/ 1085252 w 1085312"/>
              <a:gd name="connsiteY3" fmla="*/ 1943649 h 2315675"/>
              <a:gd name="connsiteX4" fmla="*/ 1064832 w 1085312"/>
              <a:gd name="connsiteY4" fmla="*/ 2198094 h 2315675"/>
              <a:gd name="connsiteX5" fmla="*/ 1043734 w 1085312"/>
              <a:gd name="connsiteY5"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5312" h="2315675">
                <a:moveTo>
                  <a:pt x="0" y="0"/>
                </a:move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venir Next LT Pro Light"/>
            </a:endParaRPr>
          </a:p>
        </p:txBody>
      </p:sp>
      <p:sp>
        <p:nvSpPr>
          <p:cNvPr id="3" name="Zástupný obsah 2">
            <a:extLst>
              <a:ext uri="{FF2B5EF4-FFF2-40B4-BE49-F238E27FC236}">
                <a16:creationId xmlns:a16="http://schemas.microsoft.com/office/drawing/2014/main" id="{17837DF8-30F8-4C6E-9087-6B36C6AB5C23}"/>
              </a:ext>
            </a:extLst>
          </p:cNvPr>
          <p:cNvSpPr>
            <a:spLocks noGrp="1"/>
          </p:cNvSpPr>
          <p:nvPr>
            <p:ph idx="1"/>
          </p:nvPr>
        </p:nvSpPr>
        <p:spPr>
          <a:xfrm>
            <a:off x="3839674" y="1300480"/>
            <a:ext cx="6675926" cy="4795521"/>
          </a:xfrm>
        </p:spPr>
        <p:txBody>
          <a:bodyPr>
            <a:normAutofit fontScale="85000" lnSpcReduction="20000"/>
          </a:bodyPr>
          <a:lstStyle/>
          <a:p>
            <a:pPr>
              <a:lnSpc>
                <a:spcPct val="115000"/>
              </a:lnSpc>
            </a:pPr>
            <a:r>
              <a:rPr lang="cs-CZ" dirty="0"/>
              <a:t>Žáci dostanou jednotlivé věty, kde budou použity různé typy přísudku a pokusí se tento přísudek vždy nahradit jiným typem, aniž by se změnil význam. Měli by také poznat, kdy tato možnost vůbec není. </a:t>
            </a:r>
          </a:p>
          <a:p>
            <a:pPr>
              <a:lnSpc>
                <a:spcPct val="115000"/>
              </a:lnSpc>
            </a:pPr>
            <a:r>
              <a:rPr lang="cs-CZ" dirty="0"/>
              <a:t>U toho také zhodnotí, který typ přísudku jim přijde vhodný pro určitou situaci, popř. zda jsou oba typy zcela rovnocenné ve všech situacích =&gt; dělilo by se na sféru odbornou/administrativní a sféru prostěsdělovací, přičemž by se vzhledem k úrovni žáků (8. třída) nešlo v oblasti stylistiky až do detailů.</a:t>
            </a:r>
          </a:p>
          <a:p>
            <a:pPr>
              <a:lnSpc>
                <a:spcPct val="115000"/>
              </a:lnSpc>
            </a:pPr>
            <a:endParaRPr lang="cs-CZ" sz="1700" dirty="0"/>
          </a:p>
        </p:txBody>
      </p:sp>
    </p:spTree>
    <p:extLst>
      <p:ext uri="{BB962C8B-B14F-4D97-AF65-F5344CB8AC3E}">
        <p14:creationId xmlns:p14="http://schemas.microsoft.com/office/powerpoint/2010/main" val="4111334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obsah 4">
            <a:extLst>
              <a:ext uri="{FF2B5EF4-FFF2-40B4-BE49-F238E27FC236}">
                <a16:creationId xmlns:a16="http://schemas.microsoft.com/office/drawing/2014/main" id="{9FF02509-4E7F-4EEB-B570-FDFD2790C8DF}"/>
              </a:ext>
            </a:extLst>
          </p:cNvPr>
          <p:cNvSpPr>
            <a:spLocks noGrp="1"/>
          </p:cNvSpPr>
          <p:nvPr>
            <p:ph sz="half" idx="1"/>
          </p:nvPr>
        </p:nvSpPr>
        <p:spPr/>
        <p:txBody>
          <a:bodyPr>
            <a:normAutofit fontScale="70000" lnSpcReduction="20000"/>
          </a:bodyPr>
          <a:lstStyle/>
          <a:p>
            <a:r>
              <a:rPr lang="cs-CZ" dirty="0"/>
              <a:t>Žáci v hodině fyziky prováděli experimenty. </a:t>
            </a:r>
            <a:endParaRPr lang="cs-CZ" sz="2400" dirty="0"/>
          </a:p>
          <a:p>
            <a:r>
              <a:rPr lang="cs-CZ" dirty="0"/>
              <a:t>Vědci analyzovali výsledky experimentu.</a:t>
            </a:r>
            <a:endParaRPr lang="cs-CZ" sz="2400" dirty="0"/>
          </a:p>
          <a:p>
            <a:r>
              <a:rPr lang="cs-CZ" dirty="0"/>
              <a:t>Maminka měla strach o syna. </a:t>
            </a:r>
            <a:endParaRPr lang="cs-CZ" sz="2400" dirty="0"/>
          </a:p>
          <a:p>
            <a:r>
              <a:rPr lang="cs-CZ" dirty="0"/>
              <a:t>Učitel kontroloval docházku. </a:t>
            </a:r>
            <a:endParaRPr lang="cs-CZ" sz="2400" dirty="0"/>
          </a:p>
          <a:p>
            <a:r>
              <a:rPr lang="cs-CZ" dirty="0"/>
              <a:t>Celý národ choval naději při pomyšlení na budoucnost. </a:t>
            </a:r>
            <a:endParaRPr lang="cs-CZ" sz="2400" dirty="0"/>
          </a:p>
          <a:p>
            <a:r>
              <a:rPr lang="cs-CZ" dirty="0"/>
              <a:t>Tatínek mu vždy dobře poradil. </a:t>
            </a:r>
            <a:endParaRPr lang="cs-CZ" sz="2400" dirty="0"/>
          </a:p>
          <a:p>
            <a:r>
              <a:rPr lang="cs-CZ" dirty="0"/>
              <a:t>Petr nese zodpovědnost za tuto tragédii. </a:t>
            </a:r>
            <a:endParaRPr lang="cs-CZ" sz="2400" dirty="0"/>
          </a:p>
          <a:p>
            <a:endParaRPr lang="cs-CZ" dirty="0"/>
          </a:p>
        </p:txBody>
      </p:sp>
      <p:sp>
        <p:nvSpPr>
          <p:cNvPr id="7" name="Zástupný obsah 6">
            <a:extLst>
              <a:ext uri="{FF2B5EF4-FFF2-40B4-BE49-F238E27FC236}">
                <a16:creationId xmlns:a16="http://schemas.microsoft.com/office/drawing/2014/main" id="{161EEF9E-8B09-432F-9040-52F11DCC5177}"/>
              </a:ext>
            </a:extLst>
          </p:cNvPr>
          <p:cNvSpPr>
            <a:spLocks noGrp="1"/>
          </p:cNvSpPr>
          <p:nvPr>
            <p:ph sz="half" idx="2"/>
          </p:nvPr>
        </p:nvSpPr>
        <p:spPr/>
        <p:txBody>
          <a:bodyPr>
            <a:normAutofit fontScale="70000" lnSpcReduction="20000"/>
          </a:bodyPr>
          <a:lstStyle/>
          <a:p>
            <a:r>
              <a:rPr lang="cs-CZ" dirty="0"/>
              <a:t>U soudu konečně padlo rozhodnutí. </a:t>
            </a:r>
            <a:endParaRPr lang="cs-CZ" sz="2400" dirty="0"/>
          </a:p>
          <a:p>
            <a:r>
              <a:rPr lang="cs-CZ" dirty="0"/>
              <a:t>V této místnosti právě jednají odbory. </a:t>
            </a:r>
            <a:endParaRPr lang="cs-CZ" sz="2400" dirty="0"/>
          </a:p>
          <a:p>
            <a:r>
              <a:rPr lang="cs-CZ" dirty="0"/>
              <a:t>Přístroj pracuje kvalitně. </a:t>
            </a:r>
            <a:endParaRPr lang="cs-CZ" sz="2400" dirty="0"/>
          </a:p>
          <a:p>
            <a:r>
              <a:rPr lang="cs-CZ" dirty="0"/>
              <a:t>Jana měla opět nějaké námitky. </a:t>
            </a:r>
            <a:endParaRPr lang="cs-CZ" sz="2400" dirty="0"/>
          </a:p>
          <a:p>
            <a:r>
              <a:rPr lang="cs-CZ" dirty="0"/>
              <a:t>Předseda sdružení položil otázku ohledně financování projektu. </a:t>
            </a:r>
            <a:endParaRPr lang="cs-CZ" sz="2400" dirty="0"/>
          </a:p>
          <a:p>
            <a:r>
              <a:rPr lang="cs-CZ" dirty="0"/>
              <a:t>Petra chová vůči Aničce nedůvěru. </a:t>
            </a:r>
            <a:endParaRPr lang="cs-CZ" sz="2400" dirty="0"/>
          </a:p>
          <a:p>
            <a:r>
              <a:rPr lang="cs-CZ" dirty="0"/>
              <a:t>Pepa udělal kotrmelec.</a:t>
            </a:r>
            <a:endParaRPr lang="cs-CZ" sz="2400" dirty="0"/>
          </a:p>
          <a:p>
            <a:pPr marL="0" indent="0">
              <a:buNone/>
            </a:pPr>
            <a:endParaRPr lang="cs-CZ" dirty="0"/>
          </a:p>
        </p:txBody>
      </p:sp>
    </p:spTree>
    <p:extLst>
      <p:ext uri="{BB962C8B-B14F-4D97-AF65-F5344CB8AC3E}">
        <p14:creationId xmlns:p14="http://schemas.microsoft.com/office/powerpoint/2010/main" val="126750073"/>
      </p:ext>
    </p:extLst>
  </p:cSld>
  <p:clrMapOvr>
    <a:masterClrMapping/>
  </p:clrMapOvr>
</p:sld>
</file>

<file path=ppt/theme/theme1.xml><?xml version="1.0" encoding="utf-8"?>
<a:theme xmlns:a="http://schemas.openxmlformats.org/drawingml/2006/main" name="PebbleVTI">
  <a:themeElements>
    <a:clrScheme name="AnalogousFromLightSeedRightStep">
      <a:dk1>
        <a:srgbClr val="000000"/>
      </a:dk1>
      <a:lt1>
        <a:srgbClr val="FFFFFF"/>
      </a:lt1>
      <a:dk2>
        <a:srgbClr val="233A3D"/>
      </a:dk2>
      <a:lt2>
        <a:srgbClr val="E2E4E8"/>
      </a:lt2>
      <a:accent1>
        <a:srgbClr val="BF9D65"/>
      </a:accent1>
      <a:accent2>
        <a:srgbClr val="A3A65B"/>
      </a:accent2>
      <a:accent3>
        <a:srgbClr val="8FAA6E"/>
      </a:accent3>
      <a:accent4>
        <a:srgbClr val="6CB262"/>
      </a:accent4>
      <a:accent5>
        <a:srgbClr val="6CAF80"/>
      </a:accent5>
      <a:accent6>
        <a:srgbClr val="61B099"/>
      </a:accent6>
      <a:hlink>
        <a:srgbClr val="6983AE"/>
      </a:hlink>
      <a:folHlink>
        <a:srgbClr val="7F7F7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otalTime>55</TotalTime>
  <Words>485</Words>
  <Application>Microsoft Office PowerPoint</Application>
  <PresentationFormat>Širokoúhlá obrazovka</PresentationFormat>
  <Paragraphs>49</Paragraphs>
  <Slides>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Arial</vt:lpstr>
      <vt:lpstr>Avenir Next LT Pro</vt:lpstr>
      <vt:lpstr>Avenir Next LT Pro Light</vt:lpstr>
      <vt:lpstr>Sitka Subheading</vt:lpstr>
      <vt:lpstr>PebbleVTI</vt:lpstr>
      <vt:lpstr>Přísudek</vt:lpstr>
      <vt:lpstr>Výukové cíle</vt:lpstr>
      <vt:lpstr>Výuková situace č. 1 </vt:lpstr>
      <vt:lpstr>Prezentace aplikace PowerPoint</vt:lpstr>
      <vt:lpstr>Výuková situace č. 2</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Přísudek</dc:title>
  <dc:creator>Kateřina Pokorová</dc:creator>
  <cp:lastModifiedBy>Kateřina Pokorová</cp:lastModifiedBy>
  <cp:revision>7</cp:revision>
  <dcterms:created xsi:type="dcterms:W3CDTF">2021-05-01T07:31:57Z</dcterms:created>
  <dcterms:modified xsi:type="dcterms:W3CDTF">2021-05-01T08:27:09Z</dcterms:modified>
</cp:coreProperties>
</file>