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4" r:id="rId15"/>
    <p:sldId id="275" r:id="rId16"/>
    <p:sldId id="278" r:id="rId17"/>
    <p:sldId id="270" r:id="rId18"/>
    <p:sldId id="271" r:id="rId19"/>
    <p:sldId id="272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D12-5CED-4347-B932-FD60FCCB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A044-C584-4D17-B5DE-5BE57FE9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3ABD-0EC3-4DB8-844D-1789D623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165B-BF6B-4BDE-8CE2-015E55B9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9570-E4A8-4058-8D19-0FA6195C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8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0521-AED7-4C55-A2FC-9F2B28F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403C6-1CAE-4B75-A697-CC64AE0C0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4486-58E6-4E88-A42F-DC75F1CB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B6ED-EFA2-42A8-8CAB-A3BEA50D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4F04-1EAB-4247-AFEA-5779A689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65E38-D96B-42E6-90DA-9B1655E7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A7390-0645-4427-BE82-B683FF05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F7275-540C-4CAA-8D9C-68018F41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3245-C813-4EBE-ADC2-362DF8DE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A6F8E-1236-48DB-B661-FA4433B9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ADEA-36B3-4493-8AEF-9184EA6D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7AB6-FD3C-4016-966B-8D67616F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57E6-18B4-4721-83F3-3F5EDBAC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C736-C8AC-47DE-BFF9-A0746730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2408-50ED-425A-8629-888686E7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3537-008F-4624-80EE-1B0C118A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E82B8-8B67-4E51-98D3-E2E550CD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2F7B-E65B-4343-B39D-9592FF33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314E-09D6-4AFC-A6C2-C1C3A2F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D6E6-9BBE-410D-A21E-0D11D203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7B8B-A83F-4F05-B337-2AB86DF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B694-C6D6-4747-B15F-4C0DA449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BBF4-9488-4623-87BD-53DEA64F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D8A70-A790-449A-9759-59534105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553BD-40C6-4ED8-94FA-D3DD46F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3A7F3-5E8A-4846-BC7D-50C87B1E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9EE2-9749-4E58-BABC-2224F9A7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02FEA-58C8-45F2-B0AB-88DE4FA2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0187A-55E6-4BDF-B658-89E86F8C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98F17-5BC3-41B6-AD98-91EF1F93F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4BBFD-1369-44B7-9098-D212D367D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381CB-FCB2-4254-9B46-292ED985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21BC8-06AF-426D-A392-D227459F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1204C-19F7-4B0C-8C0D-679F0EAA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6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F427-A579-4487-9C1E-37A72E73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8DEA8-3401-41C4-B77E-623CFAED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859B4-51A6-49D4-81D9-6C0AE140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36398-7122-4C1A-89E5-F4AF02F4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571FF-2D21-40D7-8782-3559A874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6DD8B-8D62-45B2-938F-AAF375B8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65C92-8210-48DE-88F8-02DA5331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3D84-C645-449C-9856-AEAAC144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AF38-249B-4D89-BB6E-0E8D1DE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BDB67-D49C-4D19-A4E0-261030730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C61E-F662-4934-86DD-6BF1C3EB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8357-735F-4317-822E-9AA97BE2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40D69-7C28-4F80-B785-BB2FB97D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8F77-31D1-4A1A-916D-E8AF370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E342E-6573-4B94-93A4-B0EF74B5B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052A-E31D-41D4-A6C3-7D8D78054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D438C-D14E-4042-98D1-D86BD6EE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C38BC-5B61-4864-87BA-B5055674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0A6F0-2EE8-43C1-A5AF-F4048CA4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FDA4F-0D2D-406C-8702-9CBBD8F2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7D50-0729-4D5B-862D-4A7D9442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1D39-77DF-42D3-91EA-021212C91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5C77-A29A-4193-BCEC-31CA1AC0CF9E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14B3-3110-4434-B4E0-2034A52B4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B888-C3D9-4838-98A6-E876BB7C5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429C-F019-40F1-B46C-7308E8CBF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2863-5061-4B3D-829A-BE78E3AA5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A02D-444A-4DCE-AAE0-6A34A96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Magic Numbers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5F48-2CC4-40D5-A853-F614A04A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6" y="1381125"/>
            <a:ext cx="4785218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1C502-77FC-401A-8562-0B5BC800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18" y="1438275"/>
            <a:ext cx="4911166" cy="3295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67E1C-DD87-493B-9B41-BE469080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032" y="5009390"/>
            <a:ext cx="3940935" cy="14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FB9E6-1077-4B99-B42A-AF5CE467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7" y="209548"/>
            <a:ext cx="8991606" cy="1685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A898F-41FD-4006-A755-AF8244F9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9" y="2409825"/>
            <a:ext cx="7452742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CE0BE-D515-4E7D-878F-4D560717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803" y="2209800"/>
            <a:ext cx="386339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54956-135B-4E30-BE10-FC0B49F1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08" y="1084911"/>
            <a:ext cx="4253834" cy="447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4CAFA-9E08-4CED-8ABB-9388993D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25" y="838199"/>
            <a:ext cx="3796550" cy="419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4E488-59BC-4A52-BB7E-6FFC3B11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25" y="1647824"/>
            <a:ext cx="3502738" cy="36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2F427-D81F-45EE-AE25-A3EA0A5F1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09776"/>
            <a:ext cx="3786389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B3C14-338A-45C3-8461-4D542369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7" y="885422"/>
            <a:ext cx="4507606" cy="508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CD48E-7624-476E-8519-ED440E74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59" y="885422"/>
            <a:ext cx="4430332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436E5-7171-4E31-B1A9-D7FEFCBD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2" y="479872"/>
            <a:ext cx="8165206" cy="130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31F30-F805-45E2-94A3-CB41A7C2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62" y="2380713"/>
            <a:ext cx="8062175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B2FE6-258F-4393-A435-21A4BCBB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9" y="896960"/>
            <a:ext cx="4095482" cy="525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3624C-67EF-4A28-ADF9-C4072F20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06" y="1343696"/>
            <a:ext cx="8293994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16C42-0484-A9C8-D622-C3F94FAF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39187"/>
            <a:ext cx="9956800" cy="4089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D24DF-DD5D-8E4E-F153-AD32D7F8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6403573"/>
            <a:ext cx="5705475" cy="34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00273F-F140-C760-9B46-E3FC2A7591F2}"/>
              </a:ext>
            </a:extLst>
          </p:cNvPr>
          <p:cNvSpPr txBox="1"/>
          <p:nvPr/>
        </p:nvSpPr>
        <p:spPr>
          <a:xfrm>
            <a:off x="690880" y="4988560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Spectrum of C</a:t>
            </a:r>
            <a:r>
              <a:rPr lang="en-GB" baseline="-25000" dirty="0"/>
              <a:t>60</a:t>
            </a:r>
            <a:r>
              <a:rPr lang="en-GB" baseline="30000" dirty="0"/>
              <a:t>-</a:t>
            </a:r>
            <a:r>
              <a:rPr lang="en-GB" dirty="0"/>
              <a:t> is from photodissociation</a:t>
            </a:r>
          </a:p>
        </p:txBody>
      </p:sp>
    </p:spTree>
    <p:extLst>
      <p:ext uri="{BB962C8B-B14F-4D97-AF65-F5344CB8AC3E}">
        <p14:creationId xmlns:p14="http://schemas.microsoft.com/office/powerpoint/2010/main" val="366501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7271C-4F87-46DD-900F-46A4FB5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8" y="1371601"/>
            <a:ext cx="8886423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70D0F-4846-441D-B3A0-FE93855F9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349" y="3048134"/>
            <a:ext cx="4327301" cy="3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DC2D8-BB01-4CA2-A689-9EC656B1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4" y="1416273"/>
            <a:ext cx="6310648" cy="4997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1538A-998C-44D1-9479-AC9EEB36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03" y="1688742"/>
            <a:ext cx="4301544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D02806-B755-4D52-AA10-A2911A3B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0" y="1493010"/>
            <a:ext cx="4224270" cy="4462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09551-28FF-4171-BA98-05BEC40B8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59" y="648236"/>
            <a:ext cx="4430332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8C2D-E964-4FF7-85C2-338D1B4F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1325563"/>
          </a:xfrm>
        </p:spPr>
        <p:txBody>
          <a:bodyPr/>
          <a:lstStyle/>
          <a:p>
            <a:r>
              <a:rPr lang="cs-CZ" dirty="0" err="1"/>
              <a:t>Histor</a:t>
            </a:r>
            <a:r>
              <a:rPr lang="en-GB" dirty="0"/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1EBCF-D5AB-4549-B0F4-ADF3717F02AD}"/>
              </a:ext>
            </a:extLst>
          </p:cNvPr>
          <p:cNvSpPr txBox="1"/>
          <p:nvPr/>
        </p:nvSpPr>
        <p:spPr>
          <a:xfrm>
            <a:off x="838200" y="1699566"/>
            <a:ext cx="808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Experimental Relation of (Colloidal) Gold to Light</a:t>
            </a:r>
            <a:r>
              <a:rPr lang="cs-CZ" dirty="0"/>
              <a:t> (Faraday 1856)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94E8B-4253-44EF-8F0B-FB49DE07CAB1}"/>
              </a:ext>
            </a:extLst>
          </p:cNvPr>
          <p:cNvSpPr txBox="1"/>
          <p:nvPr/>
        </p:nvSpPr>
        <p:spPr>
          <a:xfrm>
            <a:off x="1571348" y="2343705"/>
            <a:ext cx="49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He discussed aerosols and optical properties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7FE24-F1D4-46B3-9D58-1542E5012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02" y="339904"/>
            <a:ext cx="1687498" cy="218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4D926-6EA3-4116-A563-634998186C54}"/>
              </a:ext>
            </a:extLst>
          </p:cNvPr>
          <p:cNvSpPr txBox="1"/>
          <p:nvPr/>
        </p:nvSpPr>
        <p:spPr>
          <a:xfrm>
            <a:off x="9556071" y="2713037"/>
            <a:ext cx="190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Michael Faraday</a:t>
            </a:r>
          </a:p>
          <a:p>
            <a:pPr algn="ctr"/>
            <a:r>
              <a:rPr lang="cs-CZ" dirty="0"/>
              <a:t>(1791 – 1867)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D64F3-9FAF-43AC-A804-CD21808D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" y="3099994"/>
            <a:ext cx="182880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E376D-7BD3-470E-9721-36AF272A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6" y="91628"/>
            <a:ext cx="6387921" cy="1435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80225-F306-499D-A13A-838C7AF3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47" y="285129"/>
            <a:ext cx="2813228" cy="2268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B256E-72AC-4902-8EA7-2B251FBCC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8" y="1143805"/>
            <a:ext cx="3271234" cy="5370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65AF5-A4A0-4EF8-84A4-08D52C12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946" y="1678278"/>
            <a:ext cx="3348507" cy="48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7E967-2936-4F5E-93B7-B1FC64A1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7" y="704848"/>
            <a:ext cx="7245386" cy="2724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98DC-5DCB-4C78-A4CB-308A229C9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12" y="1312035"/>
            <a:ext cx="4404575" cy="4462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784BF-CC9B-4AF5-9FCD-A4AA1D5F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685" y="5774565"/>
            <a:ext cx="6324602" cy="862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82CDC-7E6C-496C-879E-DAC30387C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0" y="3693919"/>
            <a:ext cx="3041758" cy="946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040AB-57EF-45DD-9524-19600FB01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20" y="4905509"/>
            <a:ext cx="3419238" cy="869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0A9C35-6E53-4050-9A2F-1A52C2337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515" y="3629660"/>
            <a:ext cx="3119124" cy="7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4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D6DF3CC-8A00-4449-AF1F-0C0DB45E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828675"/>
            <a:ext cx="42481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56AFB1-2D76-4629-8428-39581905DF8B}"/>
              </a:ext>
            </a:extLst>
          </p:cNvPr>
          <p:cNvCxnSpPr/>
          <p:nvPr/>
        </p:nvCxnSpPr>
        <p:spPr>
          <a:xfrm flipV="1">
            <a:off x="4505325" y="1666875"/>
            <a:ext cx="12827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63B5961A-2AE4-4989-865F-9E7FB888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1857375"/>
            <a:ext cx="266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They measured products produced by H</a:t>
            </a:r>
            <a:r>
              <a:rPr lang="en-GB" altLang="en-US" sz="1800" baseline="-25000" dirty="0"/>
              <a:t>5</a:t>
            </a:r>
            <a:r>
              <a:rPr lang="en-GB" altLang="en-US" sz="1800" baseline="30000" dirty="0"/>
              <a:t>+</a:t>
            </a:r>
            <a:r>
              <a:rPr lang="en-GB" altLang="en-US" sz="1800" dirty="0"/>
              <a:t> photodissociation</a:t>
            </a:r>
            <a:endParaRPr lang="en-US" altLang="en-US" sz="1800" baseline="3000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956E03B-EDB9-4BFB-B8FE-79305FDE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495675"/>
            <a:ext cx="266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Theoretical calculations are not always perfectly accurate</a:t>
            </a:r>
            <a:endParaRPr lang="en-US" altLang="en-US" sz="1800" baseline="30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F56CB8-FFFD-4854-B022-FB5BF4C99C95}"/>
              </a:ext>
            </a:extLst>
          </p:cNvPr>
          <p:cNvCxnSpPr/>
          <p:nvPr/>
        </p:nvCxnSpPr>
        <p:spPr>
          <a:xfrm flipV="1">
            <a:off x="4505325" y="3413125"/>
            <a:ext cx="12827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A0F181B8-1A88-4D56-9F7E-7EF0EE93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54483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T. C. Cheng, J. Phys. Chem. Lett. 3, 3160, 2012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8955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8C2D-E964-4FF7-85C2-338D1B4F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1325563"/>
          </a:xfrm>
        </p:spPr>
        <p:txBody>
          <a:bodyPr/>
          <a:lstStyle/>
          <a:p>
            <a:r>
              <a:rPr lang="cs-CZ" dirty="0" err="1"/>
              <a:t>Histor</a:t>
            </a:r>
            <a:r>
              <a:rPr lang="en-GB" dirty="0"/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816F3-D664-4790-9326-B02C9D818C2A}"/>
              </a:ext>
            </a:extLst>
          </p:cNvPr>
          <p:cNvSpPr txBox="1"/>
          <p:nvPr/>
        </p:nvSpPr>
        <p:spPr>
          <a:xfrm>
            <a:off x="656948" y="1699566"/>
            <a:ext cx="841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During the First World War, the study of fog and smoke formation</a:t>
            </a:r>
          </a:p>
          <a:p>
            <a:r>
              <a:rPr lang="en-GB" dirty="0"/>
              <a:t>
Since the 1930s, Irving Langmuir has been researching what substance to add to clouds to make them disperse/start raining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A09A1F-2723-4611-B4F9-EF42F01B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86" y="324129"/>
            <a:ext cx="1653466" cy="2338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60E0F2-B892-42D0-ADBF-0368C5D067B5}"/>
              </a:ext>
            </a:extLst>
          </p:cNvPr>
          <p:cNvSpPr txBox="1"/>
          <p:nvPr/>
        </p:nvSpPr>
        <p:spPr>
          <a:xfrm>
            <a:off x="9132532" y="2801102"/>
            <a:ext cx="31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Irving Langmuir (1881–1957)
Nobel Prize in Chemistry 1932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8CF4C-0399-482C-AE2D-1CA483B33908}"/>
              </a:ext>
            </a:extLst>
          </p:cNvPr>
          <p:cNvSpPr txBox="1"/>
          <p:nvPr/>
        </p:nvSpPr>
        <p:spPr>
          <a:xfrm>
            <a:off x="656948" y="3024431"/>
            <a:ext cx="7634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40/50 Years – Molecular Beams and Supersonic Jets Contain Clusters</a:t>
            </a:r>
          </a:p>
          <a:p>
            <a:r>
              <a:rPr lang="en-GB" dirty="0"/>
              <a:t>
Since the 1970s, the use of lasers to study cluster structure</a:t>
            </a:r>
          </a:p>
        </p:txBody>
      </p:sp>
    </p:spTree>
    <p:extLst>
      <p:ext uri="{BB962C8B-B14F-4D97-AF65-F5344CB8AC3E}">
        <p14:creationId xmlns:p14="http://schemas.microsoft.com/office/powerpoint/2010/main" val="24451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66A7-10A3-4121-B29C-87E69B2C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Cluster </a:t>
            </a:r>
            <a:r>
              <a:rPr lang="cs-CZ" dirty="0" err="1"/>
              <a:t>sources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B04D8-A3C3-4456-8CD5-8A69E2C2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1" y="1743054"/>
            <a:ext cx="5900692" cy="3598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76FF4-BA74-4D55-90D0-1C8A3FDD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3" y="1819205"/>
            <a:ext cx="5460642" cy="4179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7763E-8934-45D6-AF6C-4E2968176D9F}"/>
              </a:ext>
            </a:extLst>
          </p:cNvPr>
          <p:cNvSpPr txBox="1"/>
          <p:nvPr/>
        </p:nvSpPr>
        <p:spPr>
          <a:xfrm>
            <a:off x="6738151" y="1192072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Supersonická expanze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8F93-3A91-4F03-86EF-72F3FE62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Cluster </a:t>
            </a:r>
            <a:r>
              <a:rPr lang="cs-CZ" dirty="0" err="1"/>
              <a:t>sources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21AD7-294C-4D36-9675-B18C8168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16" y="1690688"/>
            <a:ext cx="5409127" cy="4056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43A03-5658-4565-BD37-D5137856447A}"/>
              </a:ext>
            </a:extLst>
          </p:cNvPr>
          <p:cNvSpPr txBox="1"/>
          <p:nvPr/>
        </p:nvSpPr>
        <p:spPr>
          <a:xfrm>
            <a:off x="1148180" y="5868140"/>
            <a:ext cx="592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MOLECULAR DYNAMICS</a:t>
            </a:r>
            <a:r>
              <a:rPr lang="cs-CZ" sz="1200" dirty="0"/>
              <a:t> </a:t>
            </a:r>
            <a:r>
              <a:rPr lang="en-GB" sz="1200" dirty="0"/>
              <a:t>IN FREE CLUSTERS AND NANOPARTICLES</a:t>
            </a:r>
            <a:r>
              <a:rPr lang="cs-CZ" sz="1200" dirty="0"/>
              <a:t> </a:t>
            </a:r>
            <a:r>
              <a:rPr lang="en-GB" sz="1200" dirty="0"/>
              <a:t>STUDIED IN MOLECULAR BEAMS</a:t>
            </a:r>
            <a:r>
              <a:rPr lang="cs-CZ" sz="1200" dirty="0"/>
              <a:t>, </a:t>
            </a:r>
            <a:r>
              <a:rPr lang="en-GB" sz="1200" dirty="0"/>
              <a:t>DSc. Thesis in Physical Chemistry</a:t>
            </a:r>
            <a:r>
              <a:rPr lang="cs-CZ" sz="1200" dirty="0"/>
              <a:t> </a:t>
            </a:r>
            <a:r>
              <a:rPr lang="en-GB" sz="1200" dirty="0"/>
              <a:t>by Michal </a:t>
            </a:r>
            <a:r>
              <a:rPr lang="en-GB" sz="1200" dirty="0" err="1"/>
              <a:t>Fárník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71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28F-EE02-4260-9509-1935BB9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Klusterové</a:t>
            </a:r>
            <a:r>
              <a:rPr lang="cs-CZ" dirty="0"/>
              <a:t> ionty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1E16-F81D-4CF6-9F09-6E00CE0B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2001913"/>
            <a:ext cx="4290068" cy="634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8B841-AE60-4232-B55D-850632AF3DDF}"/>
              </a:ext>
            </a:extLst>
          </p:cNvPr>
          <p:cNvSpPr txBox="1"/>
          <p:nvPr/>
        </p:nvSpPr>
        <p:spPr>
          <a:xfrm>
            <a:off x="1815147" y="2763228"/>
            <a:ext cx="87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iont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6FC4D6-1460-429D-A3B5-8B61941D602F}"/>
              </a:ext>
            </a:extLst>
          </p:cNvPr>
          <p:cNvCxnSpPr>
            <a:stCxn id="6" idx="0"/>
          </p:cNvCxnSpPr>
          <p:nvPr/>
        </p:nvCxnSpPr>
        <p:spPr>
          <a:xfrm flipV="1">
            <a:off x="2252742" y="2467992"/>
            <a:ext cx="588112" cy="295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70611-837F-4255-B284-0053DBD31F6E}"/>
              </a:ext>
            </a:extLst>
          </p:cNvPr>
          <p:cNvCxnSpPr>
            <a:cxnSpLocks/>
          </p:cNvCxnSpPr>
          <p:nvPr/>
        </p:nvCxnSpPr>
        <p:spPr>
          <a:xfrm flipV="1">
            <a:off x="3648075" y="2489051"/>
            <a:ext cx="345304" cy="45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D8F-B157-4712-A234-9850BBF141CD}"/>
              </a:ext>
            </a:extLst>
          </p:cNvPr>
          <p:cNvSpPr txBox="1"/>
          <p:nvPr/>
        </p:nvSpPr>
        <p:spPr>
          <a:xfrm>
            <a:off x="3301047" y="2961131"/>
            <a:ext cx="87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ligand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D8F42-A379-4C9C-98F6-0A33ABC19427}"/>
              </a:ext>
            </a:extLst>
          </p:cNvPr>
          <p:cNvSpPr txBox="1"/>
          <p:nvPr/>
        </p:nvSpPr>
        <p:spPr>
          <a:xfrm>
            <a:off x="4355067" y="2961131"/>
            <a:ext cx="348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Third particle required for stabilization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6B838-C930-4AA2-AF46-F3DAF4AEE072}"/>
              </a:ext>
            </a:extLst>
          </p:cNvPr>
          <p:cNvCxnSpPr>
            <a:cxnSpLocks/>
          </p:cNvCxnSpPr>
          <p:nvPr/>
        </p:nvCxnSpPr>
        <p:spPr>
          <a:xfrm flipH="1" flipV="1">
            <a:off x="4603626" y="2467993"/>
            <a:ext cx="196974" cy="493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DEE883A-877F-4DE1-9CBA-405F3481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60" y="3923247"/>
            <a:ext cx="8903844" cy="6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28F-EE02-4260-9509-1935BB9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Klusterové</a:t>
            </a:r>
            <a:r>
              <a:rPr lang="cs-CZ" dirty="0"/>
              <a:t> ionty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8B841-AE60-4232-B55D-850632AF3DDF}"/>
              </a:ext>
            </a:extLst>
          </p:cNvPr>
          <p:cNvSpPr txBox="1"/>
          <p:nvPr/>
        </p:nvSpPr>
        <p:spPr>
          <a:xfrm>
            <a:off x="1058644" y="2824419"/>
            <a:ext cx="163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Equilibrium constant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6FC4D6-1460-429D-A3B5-8B61941D602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874722" y="2529183"/>
            <a:ext cx="209630" cy="295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70611-837F-4255-B284-0053DBD31F6E}"/>
              </a:ext>
            </a:extLst>
          </p:cNvPr>
          <p:cNvCxnSpPr>
            <a:cxnSpLocks/>
          </p:cNvCxnSpPr>
          <p:nvPr/>
        </p:nvCxnSpPr>
        <p:spPr>
          <a:xfrm flipV="1">
            <a:off x="3648075" y="2489051"/>
            <a:ext cx="345304" cy="45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D8F-B157-4712-A234-9850BBF141CD}"/>
              </a:ext>
            </a:extLst>
          </p:cNvPr>
          <p:cNvSpPr txBox="1"/>
          <p:nvPr/>
        </p:nvSpPr>
        <p:spPr>
          <a:xfrm>
            <a:off x="3009331" y="2947894"/>
            <a:ext cx="1156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Concentration of a larger cluster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D8F42-A379-4C9C-98F6-0A33ABC19427}"/>
              </a:ext>
            </a:extLst>
          </p:cNvPr>
          <p:cNvSpPr txBox="1"/>
          <p:nvPr/>
        </p:nvSpPr>
        <p:spPr>
          <a:xfrm>
            <a:off x="4355067" y="2961130"/>
            <a:ext cx="139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Concentration of a smaller cluster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6B838-C930-4AA2-AF46-F3DAF4AEE072}"/>
              </a:ext>
            </a:extLst>
          </p:cNvPr>
          <p:cNvCxnSpPr>
            <a:cxnSpLocks/>
          </p:cNvCxnSpPr>
          <p:nvPr/>
        </p:nvCxnSpPr>
        <p:spPr>
          <a:xfrm flipH="1" flipV="1">
            <a:off x="4706241" y="2505589"/>
            <a:ext cx="196974" cy="493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DEE883A-877F-4DE1-9CBA-405F3481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35" y="1874996"/>
            <a:ext cx="8903844" cy="616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DDD1C-C94E-405B-BCEF-0E38B8B26754}"/>
              </a:ext>
            </a:extLst>
          </p:cNvPr>
          <p:cNvSpPr txBox="1"/>
          <p:nvPr/>
        </p:nvSpPr>
        <p:spPr>
          <a:xfrm>
            <a:off x="5753100" y="3040541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Gibs free energy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27932A-17D5-4A1C-8E88-213E07C6EE7E}"/>
              </a:ext>
            </a:extLst>
          </p:cNvPr>
          <p:cNvCxnSpPr>
            <a:cxnSpLocks/>
          </p:cNvCxnSpPr>
          <p:nvPr/>
        </p:nvCxnSpPr>
        <p:spPr>
          <a:xfrm flipV="1">
            <a:off x="6095119" y="2437215"/>
            <a:ext cx="87497" cy="5239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9D9A0-7D35-44F3-8A86-C331CA9E4A4F}"/>
              </a:ext>
            </a:extLst>
          </p:cNvPr>
          <p:cNvSpPr txBox="1"/>
          <p:nvPr/>
        </p:nvSpPr>
        <p:spPr>
          <a:xfrm>
            <a:off x="7477125" y="3147584"/>
            <a:ext cx="170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Enthalp</a:t>
            </a:r>
            <a:r>
              <a:rPr lang="en-GB" dirty="0"/>
              <a:t>y change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BB8E41-36D8-497E-898C-99DE01DC3C83}"/>
              </a:ext>
            </a:extLst>
          </p:cNvPr>
          <p:cNvCxnSpPr>
            <a:cxnSpLocks/>
          </p:cNvCxnSpPr>
          <p:nvPr/>
        </p:nvCxnSpPr>
        <p:spPr>
          <a:xfrm flipV="1">
            <a:off x="8020050" y="2437216"/>
            <a:ext cx="96141" cy="7103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9A4AEB-F302-4BFB-AF1E-161826678D47}"/>
              </a:ext>
            </a:extLst>
          </p:cNvPr>
          <p:cNvSpPr txBox="1"/>
          <p:nvPr/>
        </p:nvSpPr>
        <p:spPr>
          <a:xfrm>
            <a:off x="9182669" y="3147584"/>
            <a:ext cx="160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Entrop</a:t>
            </a:r>
            <a:r>
              <a:rPr lang="en-GB" dirty="0"/>
              <a:t>y change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A8D5BC-316E-4F08-832E-8334FF022652}"/>
              </a:ext>
            </a:extLst>
          </p:cNvPr>
          <p:cNvCxnSpPr>
            <a:cxnSpLocks/>
          </p:cNvCxnSpPr>
          <p:nvPr/>
        </p:nvCxnSpPr>
        <p:spPr>
          <a:xfrm flipV="1">
            <a:off x="9696450" y="2371206"/>
            <a:ext cx="67566" cy="7763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83E5-F43A-4C4B-8176-D9122ACD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320"/>
            <a:ext cx="10515600" cy="1325563"/>
          </a:xfrm>
        </p:spPr>
        <p:txBody>
          <a:bodyPr/>
          <a:lstStyle/>
          <a:p>
            <a:r>
              <a:rPr lang="en-GB" dirty="0"/>
              <a:t>C</a:t>
            </a:r>
            <a:r>
              <a:rPr lang="cs-CZ" dirty="0"/>
              <a:t>luster</a:t>
            </a:r>
            <a:r>
              <a:rPr lang="en-GB" dirty="0"/>
              <a:t>s</a:t>
            </a:r>
            <a:r>
              <a:rPr lang="cs-CZ" dirty="0"/>
              <a:t> – </a:t>
            </a:r>
            <a:r>
              <a:rPr lang="en-GB" dirty="0"/>
              <a:t>example</a:t>
            </a:r>
            <a:r>
              <a:rPr lang="cs-CZ" dirty="0"/>
              <a:t> H</a:t>
            </a:r>
            <a:r>
              <a:rPr lang="cs-CZ" baseline="30000" dirty="0"/>
              <a:t>+</a:t>
            </a:r>
            <a:r>
              <a:rPr lang="cs-CZ" dirty="0"/>
              <a:t>(H</a:t>
            </a:r>
            <a:r>
              <a:rPr lang="cs-CZ" baseline="-25000" dirty="0"/>
              <a:t>2</a:t>
            </a:r>
            <a:r>
              <a:rPr lang="cs-CZ" dirty="0"/>
              <a:t>O)</a:t>
            </a:r>
            <a:r>
              <a:rPr lang="cs-CZ" baseline="-25000" dirty="0"/>
              <a:t>n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80D03-043A-41BF-B394-7F19D265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1" y="890660"/>
            <a:ext cx="427444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7D4E3-FA4E-46C3-9BC7-6D0FA3AC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77" y="1017902"/>
            <a:ext cx="4967386" cy="300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99A65-7B42-4B54-82BB-6053CCED69DD}"/>
              </a:ext>
            </a:extLst>
          </p:cNvPr>
          <p:cNvSpPr txBox="1"/>
          <p:nvPr/>
        </p:nvSpPr>
        <p:spPr>
          <a:xfrm>
            <a:off x="6381750" y="448627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Relative Binding Energies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7B1D5-0FF1-4451-B5EC-C71A4598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7" y="3637551"/>
            <a:ext cx="3861908" cy="3001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553CF-5EE7-41E2-A3EF-06332EE7E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015" y="4937915"/>
            <a:ext cx="6053070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6DD6B-3E3D-4446-B1F8-F890BAA8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05" y="730473"/>
            <a:ext cx="3786389" cy="499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97D00-3DE0-490C-B966-3744B8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07" y="1512194"/>
            <a:ext cx="3940935" cy="1242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45D96-CD27-419C-B033-A59A09141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40" y="2755005"/>
            <a:ext cx="5101804" cy="308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1C324-7B2F-4F7E-A6C0-AC6891B494F7}"/>
              </a:ext>
            </a:extLst>
          </p:cNvPr>
          <p:cNvSpPr txBox="1"/>
          <p:nvPr/>
        </p:nvSpPr>
        <p:spPr>
          <a:xfrm>
            <a:off x="5838825" y="601027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These clusters are stable only from a certain 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04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224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Clusters</vt:lpstr>
      <vt:lpstr>History</vt:lpstr>
      <vt:lpstr>History</vt:lpstr>
      <vt:lpstr>Cluster sources</vt:lpstr>
      <vt:lpstr>Cluster sources</vt:lpstr>
      <vt:lpstr>Klusterové ionty</vt:lpstr>
      <vt:lpstr>Klusterové ionty</vt:lpstr>
      <vt:lpstr>Clusters – example H+(H2O)n </vt:lpstr>
      <vt:lpstr>PowerPoint Presentation</vt:lpstr>
      <vt:lpstr>Magic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Klustery</dc:title>
  <dc:creator>Petr Dohnal</dc:creator>
  <cp:lastModifiedBy>Petr Dohnal</cp:lastModifiedBy>
  <cp:revision>17</cp:revision>
  <dcterms:created xsi:type="dcterms:W3CDTF">2021-04-12T21:00:35Z</dcterms:created>
  <dcterms:modified xsi:type="dcterms:W3CDTF">2024-04-11T07:00:30Z</dcterms:modified>
</cp:coreProperties>
</file>