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72" r:id="rId9"/>
    <p:sldId id="263" r:id="rId10"/>
    <p:sldId id="264" r:id="rId11"/>
    <p:sldId id="265" r:id="rId12"/>
    <p:sldId id="266" r:id="rId13"/>
    <p:sldId id="267" r:id="rId14"/>
    <p:sldId id="268" r:id="rId15"/>
    <p:sldId id="269" r:id="rId16"/>
    <p:sldId id="270" r:id="rId17"/>
    <p:sldId id="27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5" d="100"/>
          <a:sy n="75" d="100"/>
        </p:scale>
        <p:origin x="82" y="3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C2D74-C2E5-4638-B37F-80DF38A1769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A71D87D-06D6-4517-B970-2C73AD7DE6C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9D96591-2598-498C-97BF-43D633E638C8}"/>
              </a:ext>
            </a:extLst>
          </p:cNvPr>
          <p:cNvSpPr>
            <a:spLocks noGrp="1"/>
          </p:cNvSpPr>
          <p:nvPr>
            <p:ph type="dt" sz="half" idx="10"/>
          </p:nvPr>
        </p:nvSpPr>
        <p:spPr/>
        <p:txBody>
          <a:bodyPr/>
          <a:lstStyle/>
          <a:p>
            <a:fld id="{B9C003C3-797C-4DA4-A2DE-10E91183AE21}" type="datetimeFigureOut">
              <a:rPr lang="en-GB" smtClean="0"/>
              <a:t>20/03/2024</a:t>
            </a:fld>
            <a:endParaRPr lang="en-GB"/>
          </a:p>
        </p:txBody>
      </p:sp>
      <p:sp>
        <p:nvSpPr>
          <p:cNvPr id="5" name="Footer Placeholder 4">
            <a:extLst>
              <a:ext uri="{FF2B5EF4-FFF2-40B4-BE49-F238E27FC236}">
                <a16:creationId xmlns:a16="http://schemas.microsoft.com/office/drawing/2014/main" id="{5F120963-32F0-403D-8118-A25EA5A2A17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D4D2638-DEC9-4133-9B6E-C829BF617E67}"/>
              </a:ext>
            </a:extLst>
          </p:cNvPr>
          <p:cNvSpPr>
            <a:spLocks noGrp="1"/>
          </p:cNvSpPr>
          <p:nvPr>
            <p:ph type="sldNum" sz="quarter" idx="12"/>
          </p:nvPr>
        </p:nvSpPr>
        <p:spPr/>
        <p:txBody>
          <a:bodyPr/>
          <a:lstStyle/>
          <a:p>
            <a:fld id="{31491525-C5EC-4B28-8C7D-76E5736DDF8A}" type="slidenum">
              <a:rPr lang="en-GB" smtClean="0"/>
              <a:t>‹#›</a:t>
            </a:fld>
            <a:endParaRPr lang="en-GB"/>
          </a:p>
        </p:txBody>
      </p:sp>
    </p:spTree>
    <p:extLst>
      <p:ext uri="{BB962C8B-B14F-4D97-AF65-F5344CB8AC3E}">
        <p14:creationId xmlns:p14="http://schemas.microsoft.com/office/powerpoint/2010/main" val="1223105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72287-491A-4261-B69C-D9B3669F3C5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EBEFC92-3632-41B7-8492-639B93FA29C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5B40FE0-B156-4F48-8CCB-D5BCAC1CD2F9}"/>
              </a:ext>
            </a:extLst>
          </p:cNvPr>
          <p:cNvSpPr>
            <a:spLocks noGrp="1"/>
          </p:cNvSpPr>
          <p:nvPr>
            <p:ph type="dt" sz="half" idx="10"/>
          </p:nvPr>
        </p:nvSpPr>
        <p:spPr/>
        <p:txBody>
          <a:bodyPr/>
          <a:lstStyle/>
          <a:p>
            <a:fld id="{B9C003C3-797C-4DA4-A2DE-10E91183AE21}" type="datetimeFigureOut">
              <a:rPr lang="en-GB" smtClean="0"/>
              <a:t>20/03/2024</a:t>
            </a:fld>
            <a:endParaRPr lang="en-GB"/>
          </a:p>
        </p:txBody>
      </p:sp>
      <p:sp>
        <p:nvSpPr>
          <p:cNvPr id="5" name="Footer Placeholder 4">
            <a:extLst>
              <a:ext uri="{FF2B5EF4-FFF2-40B4-BE49-F238E27FC236}">
                <a16:creationId xmlns:a16="http://schemas.microsoft.com/office/drawing/2014/main" id="{3768B397-AC43-4163-8939-A46074453CF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CA3CEC7-F977-4265-BE6E-BADC1BB4A0F3}"/>
              </a:ext>
            </a:extLst>
          </p:cNvPr>
          <p:cNvSpPr>
            <a:spLocks noGrp="1"/>
          </p:cNvSpPr>
          <p:nvPr>
            <p:ph type="sldNum" sz="quarter" idx="12"/>
          </p:nvPr>
        </p:nvSpPr>
        <p:spPr/>
        <p:txBody>
          <a:bodyPr/>
          <a:lstStyle/>
          <a:p>
            <a:fld id="{31491525-C5EC-4B28-8C7D-76E5736DDF8A}" type="slidenum">
              <a:rPr lang="en-GB" smtClean="0"/>
              <a:t>‹#›</a:t>
            </a:fld>
            <a:endParaRPr lang="en-GB"/>
          </a:p>
        </p:txBody>
      </p:sp>
    </p:spTree>
    <p:extLst>
      <p:ext uri="{BB962C8B-B14F-4D97-AF65-F5344CB8AC3E}">
        <p14:creationId xmlns:p14="http://schemas.microsoft.com/office/powerpoint/2010/main" val="3702379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40FA1E7-3458-4245-B266-50425F7C0E5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C052B20-73D5-4FD6-888E-F8258C6FABD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C724CE3-38D0-44FA-8C68-A500BCE89C11}"/>
              </a:ext>
            </a:extLst>
          </p:cNvPr>
          <p:cNvSpPr>
            <a:spLocks noGrp="1"/>
          </p:cNvSpPr>
          <p:nvPr>
            <p:ph type="dt" sz="half" idx="10"/>
          </p:nvPr>
        </p:nvSpPr>
        <p:spPr/>
        <p:txBody>
          <a:bodyPr/>
          <a:lstStyle/>
          <a:p>
            <a:fld id="{B9C003C3-797C-4DA4-A2DE-10E91183AE21}" type="datetimeFigureOut">
              <a:rPr lang="en-GB" smtClean="0"/>
              <a:t>20/03/2024</a:t>
            </a:fld>
            <a:endParaRPr lang="en-GB"/>
          </a:p>
        </p:txBody>
      </p:sp>
      <p:sp>
        <p:nvSpPr>
          <p:cNvPr id="5" name="Footer Placeholder 4">
            <a:extLst>
              <a:ext uri="{FF2B5EF4-FFF2-40B4-BE49-F238E27FC236}">
                <a16:creationId xmlns:a16="http://schemas.microsoft.com/office/drawing/2014/main" id="{752648EA-6248-4A4B-BB0D-BCF64A295C7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CCC51E6-6E8A-4AFB-B046-8BD0CFE77197}"/>
              </a:ext>
            </a:extLst>
          </p:cNvPr>
          <p:cNvSpPr>
            <a:spLocks noGrp="1"/>
          </p:cNvSpPr>
          <p:nvPr>
            <p:ph type="sldNum" sz="quarter" idx="12"/>
          </p:nvPr>
        </p:nvSpPr>
        <p:spPr/>
        <p:txBody>
          <a:bodyPr/>
          <a:lstStyle/>
          <a:p>
            <a:fld id="{31491525-C5EC-4B28-8C7D-76E5736DDF8A}" type="slidenum">
              <a:rPr lang="en-GB" smtClean="0"/>
              <a:t>‹#›</a:t>
            </a:fld>
            <a:endParaRPr lang="en-GB"/>
          </a:p>
        </p:txBody>
      </p:sp>
    </p:spTree>
    <p:extLst>
      <p:ext uri="{BB962C8B-B14F-4D97-AF65-F5344CB8AC3E}">
        <p14:creationId xmlns:p14="http://schemas.microsoft.com/office/powerpoint/2010/main" val="1500052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5E964-16A6-4229-8F08-6C02FE76AD6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21E02F2-0D97-41ED-B174-0520B6932F5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E79A57E-46E5-448E-BD42-1A63D4C92133}"/>
              </a:ext>
            </a:extLst>
          </p:cNvPr>
          <p:cNvSpPr>
            <a:spLocks noGrp="1"/>
          </p:cNvSpPr>
          <p:nvPr>
            <p:ph type="dt" sz="half" idx="10"/>
          </p:nvPr>
        </p:nvSpPr>
        <p:spPr/>
        <p:txBody>
          <a:bodyPr/>
          <a:lstStyle/>
          <a:p>
            <a:fld id="{B9C003C3-797C-4DA4-A2DE-10E91183AE21}" type="datetimeFigureOut">
              <a:rPr lang="en-GB" smtClean="0"/>
              <a:t>20/03/2024</a:t>
            </a:fld>
            <a:endParaRPr lang="en-GB"/>
          </a:p>
        </p:txBody>
      </p:sp>
      <p:sp>
        <p:nvSpPr>
          <p:cNvPr id="5" name="Footer Placeholder 4">
            <a:extLst>
              <a:ext uri="{FF2B5EF4-FFF2-40B4-BE49-F238E27FC236}">
                <a16:creationId xmlns:a16="http://schemas.microsoft.com/office/drawing/2014/main" id="{8C276458-741B-4A30-B7F8-9B7BFA94231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B15FF73-C006-408F-A7A1-CA6700F3B5B8}"/>
              </a:ext>
            </a:extLst>
          </p:cNvPr>
          <p:cNvSpPr>
            <a:spLocks noGrp="1"/>
          </p:cNvSpPr>
          <p:nvPr>
            <p:ph type="sldNum" sz="quarter" idx="12"/>
          </p:nvPr>
        </p:nvSpPr>
        <p:spPr/>
        <p:txBody>
          <a:bodyPr/>
          <a:lstStyle/>
          <a:p>
            <a:fld id="{31491525-C5EC-4B28-8C7D-76E5736DDF8A}" type="slidenum">
              <a:rPr lang="en-GB" smtClean="0"/>
              <a:t>‹#›</a:t>
            </a:fld>
            <a:endParaRPr lang="en-GB"/>
          </a:p>
        </p:txBody>
      </p:sp>
    </p:spTree>
    <p:extLst>
      <p:ext uri="{BB962C8B-B14F-4D97-AF65-F5344CB8AC3E}">
        <p14:creationId xmlns:p14="http://schemas.microsoft.com/office/powerpoint/2010/main" val="1539455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890EA-99A8-40E6-9AD6-C64BDB2E55E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B593F93-F021-4B50-90B3-607D98A6ABC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E50B5D8-7204-4202-9FB3-A01BFDF61698}"/>
              </a:ext>
            </a:extLst>
          </p:cNvPr>
          <p:cNvSpPr>
            <a:spLocks noGrp="1"/>
          </p:cNvSpPr>
          <p:nvPr>
            <p:ph type="dt" sz="half" idx="10"/>
          </p:nvPr>
        </p:nvSpPr>
        <p:spPr/>
        <p:txBody>
          <a:bodyPr/>
          <a:lstStyle/>
          <a:p>
            <a:fld id="{B9C003C3-797C-4DA4-A2DE-10E91183AE21}" type="datetimeFigureOut">
              <a:rPr lang="en-GB" smtClean="0"/>
              <a:t>20/03/2024</a:t>
            </a:fld>
            <a:endParaRPr lang="en-GB"/>
          </a:p>
        </p:txBody>
      </p:sp>
      <p:sp>
        <p:nvSpPr>
          <p:cNvPr id="5" name="Footer Placeholder 4">
            <a:extLst>
              <a:ext uri="{FF2B5EF4-FFF2-40B4-BE49-F238E27FC236}">
                <a16:creationId xmlns:a16="http://schemas.microsoft.com/office/drawing/2014/main" id="{DAD37BBC-43DD-4A33-BDBF-34D243A658F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E97E497-B27A-4813-869B-651ADF7265A9}"/>
              </a:ext>
            </a:extLst>
          </p:cNvPr>
          <p:cNvSpPr>
            <a:spLocks noGrp="1"/>
          </p:cNvSpPr>
          <p:nvPr>
            <p:ph type="sldNum" sz="quarter" idx="12"/>
          </p:nvPr>
        </p:nvSpPr>
        <p:spPr/>
        <p:txBody>
          <a:bodyPr/>
          <a:lstStyle/>
          <a:p>
            <a:fld id="{31491525-C5EC-4B28-8C7D-76E5736DDF8A}" type="slidenum">
              <a:rPr lang="en-GB" smtClean="0"/>
              <a:t>‹#›</a:t>
            </a:fld>
            <a:endParaRPr lang="en-GB"/>
          </a:p>
        </p:txBody>
      </p:sp>
    </p:spTree>
    <p:extLst>
      <p:ext uri="{BB962C8B-B14F-4D97-AF65-F5344CB8AC3E}">
        <p14:creationId xmlns:p14="http://schemas.microsoft.com/office/powerpoint/2010/main" val="2371946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6EE9C-71B5-4BA1-BB4B-F5BD0B0FFD7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E1E0EF2-1387-4BF0-AC99-8C8F97AE4B3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7478DAB-93ED-4583-8D39-89F23820D46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8CCD5E8-C1E5-4E3C-B79F-8630FC517571}"/>
              </a:ext>
            </a:extLst>
          </p:cNvPr>
          <p:cNvSpPr>
            <a:spLocks noGrp="1"/>
          </p:cNvSpPr>
          <p:nvPr>
            <p:ph type="dt" sz="half" idx="10"/>
          </p:nvPr>
        </p:nvSpPr>
        <p:spPr/>
        <p:txBody>
          <a:bodyPr/>
          <a:lstStyle/>
          <a:p>
            <a:fld id="{B9C003C3-797C-4DA4-A2DE-10E91183AE21}" type="datetimeFigureOut">
              <a:rPr lang="en-GB" smtClean="0"/>
              <a:t>20/03/2024</a:t>
            </a:fld>
            <a:endParaRPr lang="en-GB"/>
          </a:p>
        </p:txBody>
      </p:sp>
      <p:sp>
        <p:nvSpPr>
          <p:cNvPr id="6" name="Footer Placeholder 5">
            <a:extLst>
              <a:ext uri="{FF2B5EF4-FFF2-40B4-BE49-F238E27FC236}">
                <a16:creationId xmlns:a16="http://schemas.microsoft.com/office/drawing/2014/main" id="{ACBCB8C9-4CA9-4F5E-8997-A71BD6B661B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F36707D-E2B7-4683-9F69-95C6839A9EE0}"/>
              </a:ext>
            </a:extLst>
          </p:cNvPr>
          <p:cNvSpPr>
            <a:spLocks noGrp="1"/>
          </p:cNvSpPr>
          <p:nvPr>
            <p:ph type="sldNum" sz="quarter" idx="12"/>
          </p:nvPr>
        </p:nvSpPr>
        <p:spPr/>
        <p:txBody>
          <a:bodyPr/>
          <a:lstStyle/>
          <a:p>
            <a:fld id="{31491525-C5EC-4B28-8C7D-76E5736DDF8A}" type="slidenum">
              <a:rPr lang="en-GB" smtClean="0"/>
              <a:t>‹#›</a:t>
            </a:fld>
            <a:endParaRPr lang="en-GB"/>
          </a:p>
        </p:txBody>
      </p:sp>
    </p:spTree>
    <p:extLst>
      <p:ext uri="{BB962C8B-B14F-4D97-AF65-F5344CB8AC3E}">
        <p14:creationId xmlns:p14="http://schemas.microsoft.com/office/powerpoint/2010/main" val="4006404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B408E-D3BC-4401-9ABA-10F736E4282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7876164-395B-4063-98BA-C11E326F8E0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7EA91F0-5719-40BC-ACDD-D2D98B2D307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BE84095-5245-42D4-BB30-F04A36F148D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4CD9339-6EB8-4158-A839-C4AAEEAE610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391BE05-AE00-4575-967D-2DA37C536D69}"/>
              </a:ext>
            </a:extLst>
          </p:cNvPr>
          <p:cNvSpPr>
            <a:spLocks noGrp="1"/>
          </p:cNvSpPr>
          <p:nvPr>
            <p:ph type="dt" sz="half" idx="10"/>
          </p:nvPr>
        </p:nvSpPr>
        <p:spPr/>
        <p:txBody>
          <a:bodyPr/>
          <a:lstStyle/>
          <a:p>
            <a:fld id="{B9C003C3-797C-4DA4-A2DE-10E91183AE21}" type="datetimeFigureOut">
              <a:rPr lang="en-GB" smtClean="0"/>
              <a:t>20/03/2024</a:t>
            </a:fld>
            <a:endParaRPr lang="en-GB"/>
          </a:p>
        </p:txBody>
      </p:sp>
      <p:sp>
        <p:nvSpPr>
          <p:cNvPr id="8" name="Footer Placeholder 7">
            <a:extLst>
              <a:ext uri="{FF2B5EF4-FFF2-40B4-BE49-F238E27FC236}">
                <a16:creationId xmlns:a16="http://schemas.microsoft.com/office/drawing/2014/main" id="{CEA86CFA-AD77-4ADB-8D0C-C820BDB0B3A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A72841F-5DB9-4B95-A54D-48CE46BCA3A0}"/>
              </a:ext>
            </a:extLst>
          </p:cNvPr>
          <p:cNvSpPr>
            <a:spLocks noGrp="1"/>
          </p:cNvSpPr>
          <p:nvPr>
            <p:ph type="sldNum" sz="quarter" idx="12"/>
          </p:nvPr>
        </p:nvSpPr>
        <p:spPr/>
        <p:txBody>
          <a:bodyPr/>
          <a:lstStyle/>
          <a:p>
            <a:fld id="{31491525-C5EC-4B28-8C7D-76E5736DDF8A}" type="slidenum">
              <a:rPr lang="en-GB" smtClean="0"/>
              <a:t>‹#›</a:t>
            </a:fld>
            <a:endParaRPr lang="en-GB"/>
          </a:p>
        </p:txBody>
      </p:sp>
    </p:spTree>
    <p:extLst>
      <p:ext uri="{BB962C8B-B14F-4D97-AF65-F5344CB8AC3E}">
        <p14:creationId xmlns:p14="http://schemas.microsoft.com/office/powerpoint/2010/main" val="1848735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3C4CF2-1321-4962-8F1F-FB177CA817C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EC22D9F-9FD6-42E9-9DB5-CB6CD26E4349}"/>
              </a:ext>
            </a:extLst>
          </p:cNvPr>
          <p:cNvSpPr>
            <a:spLocks noGrp="1"/>
          </p:cNvSpPr>
          <p:nvPr>
            <p:ph type="dt" sz="half" idx="10"/>
          </p:nvPr>
        </p:nvSpPr>
        <p:spPr/>
        <p:txBody>
          <a:bodyPr/>
          <a:lstStyle/>
          <a:p>
            <a:fld id="{B9C003C3-797C-4DA4-A2DE-10E91183AE21}" type="datetimeFigureOut">
              <a:rPr lang="en-GB" smtClean="0"/>
              <a:t>20/03/2024</a:t>
            </a:fld>
            <a:endParaRPr lang="en-GB"/>
          </a:p>
        </p:txBody>
      </p:sp>
      <p:sp>
        <p:nvSpPr>
          <p:cNvPr id="4" name="Footer Placeholder 3">
            <a:extLst>
              <a:ext uri="{FF2B5EF4-FFF2-40B4-BE49-F238E27FC236}">
                <a16:creationId xmlns:a16="http://schemas.microsoft.com/office/drawing/2014/main" id="{002A1D67-C896-4F48-8EAE-DCF5F3A5BD0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4845C26-82DB-419F-B87B-6A3D82D370DC}"/>
              </a:ext>
            </a:extLst>
          </p:cNvPr>
          <p:cNvSpPr>
            <a:spLocks noGrp="1"/>
          </p:cNvSpPr>
          <p:nvPr>
            <p:ph type="sldNum" sz="quarter" idx="12"/>
          </p:nvPr>
        </p:nvSpPr>
        <p:spPr/>
        <p:txBody>
          <a:bodyPr/>
          <a:lstStyle/>
          <a:p>
            <a:fld id="{31491525-C5EC-4B28-8C7D-76E5736DDF8A}" type="slidenum">
              <a:rPr lang="en-GB" smtClean="0"/>
              <a:t>‹#›</a:t>
            </a:fld>
            <a:endParaRPr lang="en-GB"/>
          </a:p>
        </p:txBody>
      </p:sp>
    </p:spTree>
    <p:extLst>
      <p:ext uri="{BB962C8B-B14F-4D97-AF65-F5344CB8AC3E}">
        <p14:creationId xmlns:p14="http://schemas.microsoft.com/office/powerpoint/2010/main" val="2445394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3EDAD1-055E-4927-8E7B-52080A558834}"/>
              </a:ext>
            </a:extLst>
          </p:cNvPr>
          <p:cNvSpPr>
            <a:spLocks noGrp="1"/>
          </p:cNvSpPr>
          <p:nvPr>
            <p:ph type="dt" sz="half" idx="10"/>
          </p:nvPr>
        </p:nvSpPr>
        <p:spPr/>
        <p:txBody>
          <a:bodyPr/>
          <a:lstStyle/>
          <a:p>
            <a:fld id="{B9C003C3-797C-4DA4-A2DE-10E91183AE21}" type="datetimeFigureOut">
              <a:rPr lang="en-GB" smtClean="0"/>
              <a:t>20/03/2024</a:t>
            </a:fld>
            <a:endParaRPr lang="en-GB"/>
          </a:p>
        </p:txBody>
      </p:sp>
      <p:sp>
        <p:nvSpPr>
          <p:cNvPr id="3" name="Footer Placeholder 2">
            <a:extLst>
              <a:ext uri="{FF2B5EF4-FFF2-40B4-BE49-F238E27FC236}">
                <a16:creationId xmlns:a16="http://schemas.microsoft.com/office/drawing/2014/main" id="{8604AFBD-0329-4926-8C61-CA0FC14CE58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D88FBF9-EA45-4097-8654-7F7382550876}"/>
              </a:ext>
            </a:extLst>
          </p:cNvPr>
          <p:cNvSpPr>
            <a:spLocks noGrp="1"/>
          </p:cNvSpPr>
          <p:nvPr>
            <p:ph type="sldNum" sz="quarter" idx="12"/>
          </p:nvPr>
        </p:nvSpPr>
        <p:spPr/>
        <p:txBody>
          <a:bodyPr/>
          <a:lstStyle/>
          <a:p>
            <a:fld id="{31491525-C5EC-4B28-8C7D-76E5736DDF8A}" type="slidenum">
              <a:rPr lang="en-GB" smtClean="0"/>
              <a:t>‹#›</a:t>
            </a:fld>
            <a:endParaRPr lang="en-GB"/>
          </a:p>
        </p:txBody>
      </p:sp>
    </p:spTree>
    <p:extLst>
      <p:ext uri="{BB962C8B-B14F-4D97-AF65-F5344CB8AC3E}">
        <p14:creationId xmlns:p14="http://schemas.microsoft.com/office/powerpoint/2010/main" val="857736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96112-1B23-4586-B787-14129B40C4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0DFCF60-34DC-4669-BE86-1BCF95E6EC0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07FACB6-EC39-480B-9DCB-88E566C12B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B42F39B-18CB-45A6-8ABF-320DBF2FEB56}"/>
              </a:ext>
            </a:extLst>
          </p:cNvPr>
          <p:cNvSpPr>
            <a:spLocks noGrp="1"/>
          </p:cNvSpPr>
          <p:nvPr>
            <p:ph type="dt" sz="half" idx="10"/>
          </p:nvPr>
        </p:nvSpPr>
        <p:spPr/>
        <p:txBody>
          <a:bodyPr/>
          <a:lstStyle/>
          <a:p>
            <a:fld id="{B9C003C3-797C-4DA4-A2DE-10E91183AE21}" type="datetimeFigureOut">
              <a:rPr lang="en-GB" smtClean="0"/>
              <a:t>20/03/2024</a:t>
            </a:fld>
            <a:endParaRPr lang="en-GB"/>
          </a:p>
        </p:txBody>
      </p:sp>
      <p:sp>
        <p:nvSpPr>
          <p:cNvPr id="6" name="Footer Placeholder 5">
            <a:extLst>
              <a:ext uri="{FF2B5EF4-FFF2-40B4-BE49-F238E27FC236}">
                <a16:creationId xmlns:a16="http://schemas.microsoft.com/office/drawing/2014/main" id="{3113BDD6-1ACB-42F4-AC89-B1519D75B76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51C4167-87F6-4486-A1E6-4084D50ECA93}"/>
              </a:ext>
            </a:extLst>
          </p:cNvPr>
          <p:cNvSpPr>
            <a:spLocks noGrp="1"/>
          </p:cNvSpPr>
          <p:nvPr>
            <p:ph type="sldNum" sz="quarter" idx="12"/>
          </p:nvPr>
        </p:nvSpPr>
        <p:spPr/>
        <p:txBody>
          <a:bodyPr/>
          <a:lstStyle/>
          <a:p>
            <a:fld id="{31491525-C5EC-4B28-8C7D-76E5736DDF8A}" type="slidenum">
              <a:rPr lang="en-GB" smtClean="0"/>
              <a:t>‹#›</a:t>
            </a:fld>
            <a:endParaRPr lang="en-GB"/>
          </a:p>
        </p:txBody>
      </p:sp>
    </p:spTree>
    <p:extLst>
      <p:ext uri="{BB962C8B-B14F-4D97-AF65-F5344CB8AC3E}">
        <p14:creationId xmlns:p14="http://schemas.microsoft.com/office/powerpoint/2010/main" val="833159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4C41D-EB0D-44D1-9B3E-A190D6D923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F51C4EF-119B-47AC-9D3D-4474DB4D4CD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1389826-7BC4-4E95-A6DF-6D3F968A1A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AC66345-1987-4A1A-8483-97BE39F82CF7}"/>
              </a:ext>
            </a:extLst>
          </p:cNvPr>
          <p:cNvSpPr>
            <a:spLocks noGrp="1"/>
          </p:cNvSpPr>
          <p:nvPr>
            <p:ph type="dt" sz="half" idx="10"/>
          </p:nvPr>
        </p:nvSpPr>
        <p:spPr/>
        <p:txBody>
          <a:bodyPr/>
          <a:lstStyle/>
          <a:p>
            <a:fld id="{B9C003C3-797C-4DA4-A2DE-10E91183AE21}" type="datetimeFigureOut">
              <a:rPr lang="en-GB" smtClean="0"/>
              <a:t>20/03/2024</a:t>
            </a:fld>
            <a:endParaRPr lang="en-GB"/>
          </a:p>
        </p:txBody>
      </p:sp>
      <p:sp>
        <p:nvSpPr>
          <p:cNvPr id="6" name="Footer Placeholder 5">
            <a:extLst>
              <a:ext uri="{FF2B5EF4-FFF2-40B4-BE49-F238E27FC236}">
                <a16:creationId xmlns:a16="http://schemas.microsoft.com/office/drawing/2014/main" id="{EC3756CB-A150-439D-9025-F5DB9F70B01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1536DE2-33DA-4CBD-A860-918A16868836}"/>
              </a:ext>
            </a:extLst>
          </p:cNvPr>
          <p:cNvSpPr>
            <a:spLocks noGrp="1"/>
          </p:cNvSpPr>
          <p:nvPr>
            <p:ph type="sldNum" sz="quarter" idx="12"/>
          </p:nvPr>
        </p:nvSpPr>
        <p:spPr/>
        <p:txBody>
          <a:bodyPr/>
          <a:lstStyle/>
          <a:p>
            <a:fld id="{31491525-C5EC-4B28-8C7D-76E5736DDF8A}" type="slidenum">
              <a:rPr lang="en-GB" smtClean="0"/>
              <a:t>‹#›</a:t>
            </a:fld>
            <a:endParaRPr lang="en-GB"/>
          </a:p>
        </p:txBody>
      </p:sp>
    </p:spTree>
    <p:extLst>
      <p:ext uri="{BB962C8B-B14F-4D97-AF65-F5344CB8AC3E}">
        <p14:creationId xmlns:p14="http://schemas.microsoft.com/office/powerpoint/2010/main" val="1116751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AA71D54-8439-4647-A206-6F2AA3E8363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B515168-FA64-4DC6-9F58-368F62F6C06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01B3647-BBF2-4623-9E42-3FA7C8358D5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C003C3-797C-4DA4-A2DE-10E91183AE21}" type="datetimeFigureOut">
              <a:rPr lang="en-GB" smtClean="0"/>
              <a:t>20/03/2024</a:t>
            </a:fld>
            <a:endParaRPr lang="en-GB"/>
          </a:p>
        </p:txBody>
      </p:sp>
      <p:sp>
        <p:nvSpPr>
          <p:cNvPr id="5" name="Footer Placeholder 4">
            <a:extLst>
              <a:ext uri="{FF2B5EF4-FFF2-40B4-BE49-F238E27FC236}">
                <a16:creationId xmlns:a16="http://schemas.microsoft.com/office/drawing/2014/main" id="{46884A3C-0E0A-4AA2-989D-81FA3EF64EB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40E6DDB-0888-42F9-BFD4-4B1BB06FDE3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491525-C5EC-4B28-8C7D-76E5736DDF8A}" type="slidenum">
              <a:rPr lang="en-GB" smtClean="0"/>
              <a:t>‹#›</a:t>
            </a:fld>
            <a:endParaRPr lang="en-GB"/>
          </a:p>
        </p:txBody>
      </p:sp>
    </p:spTree>
    <p:extLst>
      <p:ext uri="{BB962C8B-B14F-4D97-AF65-F5344CB8AC3E}">
        <p14:creationId xmlns:p14="http://schemas.microsoft.com/office/powerpoint/2010/main" val="9278267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1.emf"/><Relationship Id="rId1" Type="http://schemas.openxmlformats.org/officeDocument/2006/relationships/slideLayout" Target="../slideLayouts/slideLayout2.xml"/><Relationship Id="rId5" Type="http://schemas.openxmlformats.org/officeDocument/2006/relationships/image" Target="../media/image16.emf"/><Relationship Id="rId4" Type="http://schemas.openxmlformats.org/officeDocument/2006/relationships/image" Target="../media/image15.emf"/></Relationships>
</file>

<file path=ppt/slides/_rels/slide11.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7.emf"/><Relationship Id="rId1" Type="http://schemas.openxmlformats.org/officeDocument/2006/relationships/slideLayout" Target="../slideLayouts/slideLayout2.xml"/><Relationship Id="rId6" Type="http://schemas.openxmlformats.org/officeDocument/2006/relationships/image" Target="../media/image21.emf"/><Relationship Id="rId5" Type="http://schemas.openxmlformats.org/officeDocument/2006/relationships/image" Target="../media/image20.emf"/><Relationship Id="rId4" Type="http://schemas.openxmlformats.org/officeDocument/2006/relationships/image" Target="../media/image19.emf"/></Relationships>
</file>

<file path=ppt/slides/_rels/slide12.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image" Target="../media/image22.emf"/><Relationship Id="rId1" Type="http://schemas.openxmlformats.org/officeDocument/2006/relationships/slideLayout" Target="../slideLayouts/slideLayout2.xml"/><Relationship Id="rId6" Type="http://schemas.openxmlformats.org/officeDocument/2006/relationships/image" Target="../media/image26.emf"/><Relationship Id="rId5" Type="http://schemas.openxmlformats.org/officeDocument/2006/relationships/image" Target="../media/image25.emf"/><Relationship Id="rId4" Type="http://schemas.openxmlformats.org/officeDocument/2006/relationships/image" Target="../media/image24.emf"/></Relationships>
</file>

<file path=ppt/slides/_rels/slide13.xml.rels><?xml version="1.0" encoding="UTF-8" standalone="yes"?>
<Relationships xmlns="http://schemas.openxmlformats.org/package/2006/relationships"><Relationship Id="rId3" Type="http://schemas.openxmlformats.org/officeDocument/2006/relationships/image" Target="../media/image28.emf"/><Relationship Id="rId7" Type="http://schemas.openxmlformats.org/officeDocument/2006/relationships/image" Target="../media/image32.emf"/><Relationship Id="rId2" Type="http://schemas.openxmlformats.org/officeDocument/2006/relationships/image" Target="../media/image27.emf"/><Relationship Id="rId1" Type="http://schemas.openxmlformats.org/officeDocument/2006/relationships/slideLayout" Target="../slideLayouts/slideLayout2.xml"/><Relationship Id="rId6" Type="http://schemas.openxmlformats.org/officeDocument/2006/relationships/image" Target="../media/image31.emf"/><Relationship Id="rId5" Type="http://schemas.openxmlformats.org/officeDocument/2006/relationships/image" Target="../media/image30.emf"/><Relationship Id="rId4" Type="http://schemas.openxmlformats.org/officeDocument/2006/relationships/image" Target="../media/image29.emf"/></Relationships>
</file>

<file path=ppt/slides/_rels/slide14.xml.rels><?xml version="1.0" encoding="UTF-8" standalone="yes"?>
<Relationships xmlns="http://schemas.openxmlformats.org/package/2006/relationships"><Relationship Id="rId2" Type="http://schemas.openxmlformats.org/officeDocument/2006/relationships/image" Target="../media/image33.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40.emf"/><Relationship Id="rId3" Type="http://schemas.openxmlformats.org/officeDocument/2006/relationships/image" Target="../media/image35.emf"/><Relationship Id="rId7" Type="http://schemas.openxmlformats.org/officeDocument/2006/relationships/image" Target="../media/image39.emf"/><Relationship Id="rId2" Type="http://schemas.openxmlformats.org/officeDocument/2006/relationships/image" Target="../media/image34.emf"/><Relationship Id="rId1" Type="http://schemas.openxmlformats.org/officeDocument/2006/relationships/slideLayout" Target="../slideLayouts/slideLayout2.xml"/><Relationship Id="rId6" Type="http://schemas.openxmlformats.org/officeDocument/2006/relationships/image" Target="../media/image38.emf"/><Relationship Id="rId5" Type="http://schemas.openxmlformats.org/officeDocument/2006/relationships/image" Target="../media/image37.emf"/><Relationship Id="rId4" Type="http://schemas.openxmlformats.org/officeDocument/2006/relationships/image" Target="../media/image36.emf"/></Relationships>
</file>

<file path=ppt/slides/_rels/slide16.xml.rels><?xml version="1.0" encoding="UTF-8" standalone="yes"?>
<Relationships xmlns="http://schemas.openxmlformats.org/package/2006/relationships"><Relationship Id="rId3" Type="http://schemas.openxmlformats.org/officeDocument/2006/relationships/image" Target="../media/image42.emf"/><Relationship Id="rId2" Type="http://schemas.openxmlformats.org/officeDocument/2006/relationships/image" Target="../media/image41.emf"/><Relationship Id="rId1" Type="http://schemas.openxmlformats.org/officeDocument/2006/relationships/slideLayout" Target="../slideLayouts/slideLayout2.xml"/><Relationship Id="rId5" Type="http://schemas.openxmlformats.org/officeDocument/2006/relationships/image" Target="../media/image44.jpg"/><Relationship Id="rId4" Type="http://schemas.openxmlformats.org/officeDocument/2006/relationships/image" Target="../media/image43.png"/></Relationships>
</file>

<file path=ppt/slides/_rels/slide17.xml.rels><?xml version="1.0" encoding="UTF-8" standalone="yes"?>
<Relationships xmlns="http://schemas.openxmlformats.org/package/2006/relationships"><Relationship Id="rId3" Type="http://schemas.openxmlformats.org/officeDocument/2006/relationships/image" Target="../media/image46.emf"/><Relationship Id="rId2" Type="http://schemas.openxmlformats.org/officeDocument/2006/relationships/image" Target="../media/image45.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2.xml"/><Relationship Id="rId5" Type="http://schemas.openxmlformats.org/officeDocument/2006/relationships/image" Target="../media/image14.emf"/><Relationship Id="rId4" Type="http://schemas.openxmlformats.org/officeDocument/2006/relationships/image" Target="../media/image1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961D9-6F15-4EFC-BA89-0BFE1C055259}"/>
              </a:ext>
            </a:extLst>
          </p:cNvPr>
          <p:cNvSpPr>
            <a:spLocks noGrp="1"/>
          </p:cNvSpPr>
          <p:nvPr>
            <p:ph type="ctrTitle"/>
          </p:nvPr>
        </p:nvSpPr>
        <p:spPr>
          <a:xfrm>
            <a:off x="1524000" y="1122363"/>
            <a:ext cx="9997440" cy="2387600"/>
          </a:xfrm>
        </p:spPr>
        <p:txBody>
          <a:bodyPr>
            <a:normAutofit fontScale="90000"/>
          </a:bodyPr>
          <a:lstStyle/>
          <a:p>
            <a:r>
              <a:rPr lang="en-GB"/>
              <a:t>Florescence and Phosphorescence, Chemical Kinetics</a:t>
            </a:r>
            <a:endParaRPr lang="en-GB" dirty="0"/>
          </a:p>
        </p:txBody>
      </p:sp>
    </p:spTree>
    <p:extLst>
      <p:ext uri="{BB962C8B-B14F-4D97-AF65-F5344CB8AC3E}">
        <p14:creationId xmlns:p14="http://schemas.microsoft.com/office/powerpoint/2010/main" val="19676958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4A981-4A34-421E-86ED-A4A5CDF424D1}"/>
              </a:ext>
            </a:extLst>
          </p:cNvPr>
          <p:cNvSpPr>
            <a:spLocks noGrp="1"/>
          </p:cNvSpPr>
          <p:nvPr>
            <p:ph type="title"/>
          </p:nvPr>
        </p:nvSpPr>
        <p:spPr>
          <a:xfrm>
            <a:off x="838199" y="365125"/>
            <a:ext cx="10848975" cy="1325563"/>
          </a:xfrm>
        </p:spPr>
        <p:txBody>
          <a:bodyPr/>
          <a:lstStyle/>
          <a:p>
            <a:r>
              <a:rPr lang="en-GB"/>
              <a:t>Reaction Rate Constants – Chemical Kinetics</a:t>
            </a:r>
            <a:endParaRPr lang="en-GB" dirty="0"/>
          </a:p>
        </p:txBody>
      </p:sp>
      <p:sp>
        <p:nvSpPr>
          <p:cNvPr id="4" name="TextBox 3">
            <a:extLst>
              <a:ext uri="{FF2B5EF4-FFF2-40B4-BE49-F238E27FC236}">
                <a16:creationId xmlns:a16="http://schemas.microsoft.com/office/drawing/2014/main" id="{AB81F6D3-2948-47F2-B4D6-846822749632}"/>
              </a:ext>
            </a:extLst>
          </p:cNvPr>
          <p:cNvSpPr txBox="1"/>
          <p:nvPr/>
        </p:nvSpPr>
        <p:spPr>
          <a:xfrm>
            <a:off x="2952750" y="2706874"/>
            <a:ext cx="1790700" cy="369332"/>
          </a:xfrm>
          <a:prstGeom prst="rect">
            <a:avLst/>
          </a:prstGeom>
          <a:noFill/>
        </p:spPr>
        <p:txBody>
          <a:bodyPr wrap="square" rtlCol="0">
            <a:spAutoFit/>
          </a:bodyPr>
          <a:lstStyle/>
          <a:p>
            <a:r>
              <a:rPr lang="cs-CZ"/>
              <a:t>Rate of reaction</a:t>
            </a:r>
            <a:endParaRPr lang="en-GB" dirty="0"/>
          </a:p>
        </p:txBody>
      </p:sp>
      <p:pic>
        <p:nvPicPr>
          <p:cNvPr id="6" name="Picture 5">
            <a:extLst>
              <a:ext uri="{FF2B5EF4-FFF2-40B4-BE49-F238E27FC236}">
                <a16:creationId xmlns:a16="http://schemas.microsoft.com/office/drawing/2014/main" id="{A7262A7F-59C0-41E7-81FD-58CA17A1B980}"/>
              </a:ext>
            </a:extLst>
          </p:cNvPr>
          <p:cNvPicPr>
            <a:picLocks noChangeAspect="1"/>
          </p:cNvPicPr>
          <p:nvPr/>
        </p:nvPicPr>
        <p:blipFill>
          <a:blip r:embed="rId2"/>
          <a:stretch>
            <a:fillRect/>
          </a:stretch>
        </p:blipFill>
        <p:spPr>
          <a:xfrm>
            <a:off x="400050" y="1991359"/>
            <a:ext cx="2647950" cy="4501516"/>
          </a:xfrm>
          <a:prstGeom prst="rect">
            <a:avLst/>
          </a:prstGeom>
        </p:spPr>
      </p:pic>
      <p:pic>
        <p:nvPicPr>
          <p:cNvPr id="10" name="Picture 9">
            <a:extLst>
              <a:ext uri="{FF2B5EF4-FFF2-40B4-BE49-F238E27FC236}">
                <a16:creationId xmlns:a16="http://schemas.microsoft.com/office/drawing/2014/main" id="{D5A8B3AB-C843-4069-9EEC-419371428AAC}"/>
              </a:ext>
            </a:extLst>
          </p:cNvPr>
          <p:cNvPicPr>
            <a:picLocks noChangeAspect="1"/>
          </p:cNvPicPr>
          <p:nvPr/>
        </p:nvPicPr>
        <p:blipFill>
          <a:blip r:embed="rId3"/>
          <a:stretch>
            <a:fillRect/>
          </a:stretch>
        </p:blipFill>
        <p:spPr>
          <a:xfrm>
            <a:off x="4009420" y="3781794"/>
            <a:ext cx="1353760" cy="866406"/>
          </a:xfrm>
          <a:prstGeom prst="rect">
            <a:avLst/>
          </a:prstGeom>
        </p:spPr>
      </p:pic>
      <p:cxnSp>
        <p:nvCxnSpPr>
          <p:cNvPr id="13" name="Straight Arrow Connector 12">
            <a:extLst>
              <a:ext uri="{FF2B5EF4-FFF2-40B4-BE49-F238E27FC236}">
                <a16:creationId xmlns:a16="http://schemas.microsoft.com/office/drawing/2014/main" id="{C24C1676-FD86-48B2-BF61-4263032930A1}"/>
              </a:ext>
            </a:extLst>
          </p:cNvPr>
          <p:cNvCxnSpPr>
            <a:cxnSpLocks/>
          </p:cNvCxnSpPr>
          <p:nvPr/>
        </p:nvCxnSpPr>
        <p:spPr>
          <a:xfrm>
            <a:off x="3638552" y="3181903"/>
            <a:ext cx="495298" cy="910489"/>
          </a:xfrm>
          <a:prstGeom prst="straightConnector1">
            <a:avLst/>
          </a:prstGeom>
          <a:ln w="3175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163D9CA1-9673-4FE6-98AA-AA75AB7818D0}"/>
              </a:ext>
            </a:extLst>
          </p:cNvPr>
          <p:cNvSpPr txBox="1"/>
          <p:nvPr/>
        </p:nvSpPr>
        <p:spPr>
          <a:xfrm>
            <a:off x="5200650" y="4867275"/>
            <a:ext cx="5657850" cy="369332"/>
          </a:xfrm>
          <a:prstGeom prst="rect">
            <a:avLst/>
          </a:prstGeom>
          <a:noFill/>
        </p:spPr>
        <p:txBody>
          <a:bodyPr wrap="square" rtlCol="0">
            <a:spAutoFit/>
          </a:bodyPr>
          <a:lstStyle/>
          <a:p>
            <a:r>
              <a:rPr lang="cs-CZ"/>
              <a:t>Stochiometric number</a:t>
            </a:r>
            <a:endParaRPr lang="en-GB" dirty="0"/>
          </a:p>
        </p:txBody>
      </p:sp>
      <p:cxnSp>
        <p:nvCxnSpPr>
          <p:cNvPr id="16" name="Straight Arrow Connector 15">
            <a:extLst>
              <a:ext uri="{FF2B5EF4-FFF2-40B4-BE49-F238E27FC236}">
                <a16:creationId xmlns:a16="http://schemas.microsoft.com/office/drawing/2014/main" id="{8C517ACD-46CF-4938-B68C-29B16756FC43}"/>
              </a:ext>
            </a:extLst>
          </p:cNvPr>
          <p:cNvCxnSpPr>
            <a:cxnSpLocks/>
            <a:endCxn id="10" idx="2"/>
          </p:cNvCxnSpPr>
          <p:nvPr/>
        </p:nvCxnSpPr>
        <p:spPr>
          <a:xfrm flipH="1" flipV="1">
            <a:off x="4686300" y="4648200"/>
            <a:ext cx="534006" cy="377714"/>
          </a:xfrm>
          <a:prstGeom prst="straightConnector1">
            <a:avLst/>
          </a:prstGeom>
          <a:ln w="3175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0E805FD5-4EDB-45E7-BDA8-39F421774C4F}"/>
              </a:ext>
            </a:extLst>
          </p:cNvPr>
          <p:cNvSpPr txBox="1"/>
          <p:nvPr/>
        </p:nvSpPr>
        <p:spPr>
          <a:xfrm>
            <a:off x="6096000" y="1991359"/>
            <a:ext cx="4495800" cy="369332"/>
          </a:xfrm>
          <a:prstGeom prst="rect">
            <a:avLst/>
          </a:prstGeom>
          <a:noFill/>
        </p:spPr>
        <p:txBody>
          <a:bodyPr wrap="square" rtlCol="0">
            <a:spAutoFit/>
          </a:bodyPr>
          <a:lstStyle/>
          <a:p>
            <a:r>
              <a:rPr lang="cs-CZ" dirty="0"/>
              <a:t>Například: </a:t>
            </a:r>
            <a:endParaRPr lang="en-GB" dirty="0"/>
          </a:p>
        </p:txBody>
      </p:sp>
      <p:pic>
        <p:nvPicPr>
          <p:cNvPr id="7" name="Picture 6">
            <a:extLst>
              <a:ext uri="{FF2B5EF4-FFF2-40B4-BE49-F238E27FC236}">
                <a16:creationId xmlns:a16="http://schemas.microsoft.com/office/drawing/2014/main" id="{3A7C7055-C83D-4417-899C-902AA995C8F5}"/>
              </a:ext>
            </a:extLst>
          </p:cNvPr>
          <p:cNvPicPr>
            <a:picLocks noChangeAspect="1"/>
          </p:cNvPicPr>
          <p:nvPr/>
        </p:nvPicPr>
        <p:blipFill>
          <a:blip r:embed="rId4"/>
          <a:stretch>
            <a:fillRect/>
          </a:stretch>
        </p:blipFill>
        <p:spPr>
          <a:xfrm>
            <a:off x="7187173" y="2003905"/>
            <a:ext cx="1494304" cy="415086"/>
          </a:xfrm>
          <a:prstGeom prst="rect">
            <a:avLst/>
          </a:prstGeom>
        </p:spPr>
      </p:pic>
      <p:sp>
        <p:nvSpPr>
          <p:cNvPr id="9" name="TextBox 8">
            <a:extLst>
              <a:ext uri="{FF2B5EF4-FFF2-40B4-BE49-F238E27FC236}">
                <a16:creationId xmlns:a16="http://schemas.microsoft.com/office/drawing/2014/main" id="{CD4766CF-1390-4767-92AD-E3F49211FDAC}"/>
              </a:ext>
            </a:extLst>
          </p:cNvPr>
          <p:cNvSpPr txBox="1"/>
          <p:nvPr/>
        </p:nvSpPr>
        <p:spPr>
          <a:xfrm>
            <a:off x="7187173" y="3216083"/>
            <a:ext cx="3576077" cy="369332"/>
          </a:xfrm>
          <a:prstGeom prst="rect">
            <a:avLst/>
          </a:prstGeom>
          <a:noFill/>
        </p:spPr>
        <p:txBody>
          <a:bodyPr wrap="square" rtlCol="0">
            <a:spAutoFit/>
          </a:bodyPr>
          <a:lstStyle/>
          <a:p>
            <a:r>
              <a:rPr lang="cs-CZ"/>
              <a:t>Reaction rate constant</a:t>
            </a:r>
            <a:endParaRPr lang="en-GB" dirty="0"/>
          </a:p>
        </p:txBody>
      </p:sp>
      <p:cxnSp>
        <p:nvCxnSpPr>
          <p:cNvPr id="17" name="Straight Arrow Connector 16">
            <a:extLst>
              <a:ext uri="{FF2B5EF4-FFF2-40B4-BE49-F238E27FC236}">
                <a16:creationId xmlns:a16="http://schemas.microsoft.com/office/drawing/2014/main" id="{78497CAD-EC95-4DAE-A34E-918A6094D654}"/>
              </a:ext>
            </a:extLst>
          </p:cNvPr>
          <p:cNvCxnSpPr>
            <a:cxnSpLocks/>
          </p:cNvCxnSpPr>
          <p:nvPr/>
        </p:nvCxnSpPr>
        <p:spPr>
          <a:xfrm flipH="1" flipV="1">
            <a:off x="7762875" y="2418991"/>
            <a:ext cx="219683" cy="738792"/>
          </a:xfrm>
          <a:prstGeom prst="straightConnector1">
            <a:avLst/>
          </a:prstGeom>
          <a:ln w="3175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pic>
        <p:nvPicPr>
          <p:cNvPr id="18" name="Picture 17">
            <a:extLst>
              <a:ext uri="{FF2B5EF4-FFF2-40B4-BE49-F238E27FC236}">
                <a16:creationId xmlns:a16="http://schemas.microsoft.com/office/drawing/2014/main" id="{17F3D167-4206-408E-B11F-6E9A45234E91}"/>
              </a:ext>
            </a:extLst>
          </p:cNvPr>
          <p:cNvPicPr>
            <a:picLocks noChangeAspect="1"/>
          </p:cNvPicPr>
          <p:nvPr/>
        </p:nvPicPr>
        <p:blipFill>
          <a:blip r:embed="rId5"/>
          <a:stretch>
            <a:fillRect/>
          </a:stretch>
        </p:blipFill>
        <p:spPr>
          <a:xfrm>
            <a:off x="8767202" y="3999852"/>
            <a:ext cx="1725956" cy="312830"/>
          </a:xfrm>
          <a:prstGeom prst="rect">
            <a:avLst/>
          </a:prstGeom>
        </p:spPr>
      </p:pic>
      <p:sp>
        <p:nvSpPr>
          <p:cNvPr id="19" name="TextBox 18">
            <a:extLst>
              <a:ext uri="{FF2B5EF4-FFF2-40B4-BE49-F238E27FC236}">
                <a16:creationId xmlns:a16="http://schemas.microsoft.com/office/drawing/2014/main" id="{024F996B-B9D5-4749-A6ED-B06FC1927A1F}"/>
              </a:ext>
            </a:extLst>
          </p:cNvPr>
          <p:cNvSpPr txBox="1"/>
          <p:nvPr/>
        </p:nvSpPr>
        <p:spPr>
          <a:xfrm>
            <a:off x="7872716" y="3943350"/>
            <a:ext cx="2385709" cy="369332"/>
          </a:xfrm>
          <a:prstGeom prst="rect">
            <a:avLst/>
          </a:prstGeom>
          <a:noFill/>
        </p:spPr>
        <p:txBody>
          <a:bodyPr wrap="square" rtlCol="0">
            <a:spAutoFit/>
          </a:bodyPr>
          <a:lstStyle/>
          <a:p>
            <a:r>
              <a:rPr lang="cs-CZ" dirty="0"/>
              <a:t>Obecně:</a:t>
            </a:r>
            <a:endParaRPr lang="en-GB" dirty="0"/>
          </a:p>
        </p:txBody>
      </p:sp>
    </p:spTree>
    <p:extLst>
      <p:ext uri="{BB962C8B-B14F-4D97-AF65-F5344CB8AC3E}">
        <p14:creationId xmlns:p14="http://schemas.microsoft.com/office/powerpoint/2010/main" val="10870664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EEC06-3054-4F92-854B-C943C80E8DFB}"/>
              </a:ext>
            </a:extLst>
          </p:cNvPr>
          <p:cNvSpPr>
            <a:spLocks noGrp="1"/>
          </p:cNvSpPr>
          <p:nvPr>
            <p:ph type="title"/>
          </p:nvPr>
        </p:nvSpPr>
        <p:spPr/>
        <p:txBody>
          <a:bodyPr/>
          <a:lstStyle/>
          <a:p>
            <a:r>
              <a:rPr lang="cs-CZ"/>
              <a:t>Order of reaction</a:t>
            </a:r>
            <a:endParaRPr lang="en-GB" dirty="0"/>
          </a:p>
        </p:txBody>
      </p:sp>
      <p:pic>
        <p:nvPicPr>
          <p:cNvPr id="5" name="Picture 4">
            <a:extLst>
              <a:ext uri="{FF2B5EF4-FFF2-40B4-BE49-F238E27FC236}">
                <a16:creationId xmlns:a16="http://schemas.microsoft.com/office/drawing/2014/main" id="{A4174D2F-EB33-4948-902D-8940992BE726}"/>
              </a:ext>
            </a:extLst>
          </p:cNvPr>
          <p:cNvPicPr>
            <a:picLocks noChangeAspect="1"/>
          </p:cNvPicPr>
          <p:nvPr/>
        </p:nvPicPr>
        <p:blipFill>
          <a:blip r:embed="rId2"/>
          <a:stretch>
            <a:fillRect/>
          </a:stretch>
        </p:blipFill>
        <p:spPr>
          <a:xfrm>
            <a:off x="959398" y="1809750"/>
            <a:ext cx="2138854" cy="419100"/>
          </a:xfrm>
          <a:prstGeom prst="rect">
            <a:avLst/>
          </a:prstGeom>
        </p:spPr>
      </p:pic>
      <p:pic>
        <p:nvPicPr>
          <p:cNvPr id="7" name="Picture 6">
            <a:extLst>
              <a:ext uri="{FF2B5EF4-FFF2-40B4-BE49-F238E27FC236}">
                <a16:creationId xmlns:a16="http://schemas.microsoft.com/office/drawing/2014/main" id="{2DECB7AB-C04B-4237-A54F-348512282808}"/>
              </a:ext>
            </a:extLst>
          </p:cNvPr>
          <p:cNvPicPr>
            <a:picLocks noChangeAspect="1"/>
          </p:cNvPicPr>
          <p:nvPr/>
        </p:nvPicPr>
        <p:blipFill>
          <a:blip r:embed="rId3"/>
          <a:stretch>
            <a:fillRect/>
          </a:stretch>
        </p:blipFill>
        <p:spPr>
          <a:xfrm>
            <a:off x="5473703" y="1809750"/>
            <a:ext cx="1396994" cy="419100"/>
          </a:xfrm>
          <a:prstGeom prst="rect">
            <a:avLst/>
          </a:prstGeom>
        </p:spPr>
      </p:pic>
      <p:sp>
        <p:nvSpPr>
          <p:cNvPr id="8" name="TextBox 7">
            <a:extLst>
              <a:ext uri="{FF2B5EF4-FFF2-40B4-BE49-F238E27FC236}">
                <a16:creationId xmlns:a16="http://schemas.microsoft.com/office/drawing/2014/main" id="{FD3645ED-C44B-45FF-B548-CBADCA7E37C2}"/>
              </a:ext>
            </a:extLst>
          </p:cNvPr>
          <p:cNvSpPr txBox="1"/>
          <p:nvPr/>
        </p:nvSpPr>
        <p:spPr>
          <a:xfrm>
            <a:off x="7086600" y="1690688"/>
            <a:ext cx="4400550" cy="646331"/>
          </a:xfrm>
          <a:prstGeom prst="rect">
            <a:avLst/>
          </a:prstGeom>
          <a:noFill/>
        </p:spPr>
        <p:txBody>
          <a:bodyPr wrap="square" rtlCol="0">
            <a:spAutoFit/>
          </a:bodyPr>
          <a:lstStyle/>
          <a:p>
            <a:r>
              <a:rPr lang="en-GB"/>
              <a:t>First-order reactions in [A] and first-order reactions in [B], together second-order.</a:t>
            </a:r>
            <a:endParaRPr lang="en-GB" dirty="0"/>
          </a:p>
        </p:txBody>
      </p:sp>
      <p:sp>
        <p:nvSpPr>
          <p:cNvPr id="9" name="TextBox 8">
            <a:extLst>
              <a:ext uri="{FF2B5EF4-FFF2-40B4-BE49-F238E27FC236}">
                <a16:creationId xmlns:a16="http://schemas.microsoft.com/office/drawing/2014/main" id="{A1D29C5F-340C-49EF-BA4B-8C045D8BD88A}"/>
              </a:ext>
            </a:extLst>
          </p:cNvPr>
          <p:cNvSpPr txBox="1"/>
          <p:nvPr/>
        </p:nvSpPr>
        <p:spPr>
          <a:xfrm>
            <a:off x="647700" y="2562225"/>
            <a:ext cx="3876675" cy="369332"/>
          </a:xfrm>
          <a:prstGeom prst="rect">
            <a:avLst/>
          </a:prstGeom>
          <a:noFill/>
        </p:spPr>
        <p:txBody>
          <a:bodyPr wrap="square" rtlCol="0">
            <a:spAutoFit/>
          </a:bodyPr>
          <a:lstStyle/>
          <a:p>
            <a:r>
              <a:rPr lang="cs-CZ"/>
              <a:t>Overall order of reaction:</a:t>
            </a:r>
            <a:endParaRPr lang="en-GB" dirty="0"/>
          </a:p>
        </p:txBody>
      </p:sp>
      <p:pic>
        <p:nvPicPr>
          <p:cNvPr id="11" name="Picture 10">
            <a:extLst>
              <a:ext uri="{FF2B5EF4-FFF2-40B4-BE49-F238E27FC236}">
                <a16:creationId xmlns:a16="http://schemas.microsoft.com/office/drawing/2014/main" id="{2C5AAEC5-4B84-4E27-BDD4-02BF31A99EE6}"/>
              </a:ext>
            </a:extLst>
          </p:cNvPr>
          <p:cNvPicPr>
            <a:picLocks noChangeAspect="1"/>
          </p:cNvPicPr>
          <p:nvPr/>
        </p:nvPicPr>
        <p:blipFill>
          <a:blip r:embed="rId4"/>
          <a:stretch>
            <a:fillRect/>
          </a:stretch>
        </p:blipFill>
        <p:spPr>
          <a:xfrm>
            <a:off x="3283582" y="2562225"/>
            <a:ext cx="1447806" cy="361950"/>
          </a:xfrm>
          <a:prstGeom prst="rect">
            <a:avLst/>
          </a:prstGeom>
        </p:spPr>
      </p:pic>
      <p:sp>
        <p:nvSpPr>
          <p:cNvPr id="12" name="TextBox 11">
            <a:extLst>
              <a:ext uri="{FF2B5EF4-FFF2-40B4-BE49-F238E27FC236}">
                <a16:creationId xmlns:a16="http://schemas.microsoft.com/office/drawing/2014/main" id="{D27E8B9D-4EE0-4394-89EB-6A2203E939C2}"/>
              </a:ext>
            </a:extLst>
          </p:cNvPr>
          <p:cNvSpPr txBox="1"/>
          <p:nvPr/>
        </p:nvSpPr>
        <p:spPr>
          <a:xfrm>
            <a:off x="647700" y="3533775"/>
            <a:ext cx="5191125" cy="923330"/>
          </a:xfrm>
          <a:prstGeom prst="rect">
            <a:avLst/>
          </a:prstGeom>
          <a:noFill/>
        </p:spPr>
        <p:txBody>
          <a:bodyPr wrap="square" rtlCol="0">
            <a:spAutoFit/>
          </a:bodyPr>
          <a:lstStyle/>
          <a:p>
            <a:r>
              <a:rPr lang="en-GB"/>
              <a:t>The reaction does not have to be of integer order. There are also zero-order reactions (not dependent on the concentration of the reactant)</a:t>
            </a:r>
            <a:endParaRPr lang="en-GB" dirty="0"/>
          </a:p>
        </p:txBody>
      </p:sp>
      <p:sp>
        <p:nvSpPr>
          <p:cNvPr id="13" name="TextBox 12">
            <a:extLst>
              <a:ext uri="{FF2B5EF4-FFF2-40B4-BE49-F238E27FC236}">
                <a16:creationId xmlns:a16="http://schemas.microsoft.com/office/drawing/2014/main" id="{C0FC44CC-20F9-45C3-A89F-63A528E6354A}"/>
              </a:ext>
            </a:extLst>
          </p:cNvPr>
          <p:cNvSpPr txBox="1"/>
          <p:nvPr/>
        </p:nvSpPr>
        <p:spPr>
          <a:xfrm>
            <a:off x="647700" y="4600575"/>
            <a:ext cx="6308722" cy="646331"/>
          </a:xfrm>
          <a:prstGeom prst="rect">
            <a:avLst/>
          </a:prstGeom>
          <a:noFill/>
        </p:spPr>
        <p:txBody>
          <a:bodyPr wrap="square" rtlCol="0">
            <a:spAutoFit/>
          </a:bodyPr>
          <a:lstStyle/>
          <a:p>
            <a:r>
              <a:rPr lang="en-GB"/>
              <a:t>However, it is not always possible to determine the order of the reaction:</a:t>
            </a:r>
            <a:endParaRPr lang="en-GB" dirty="0"/>
          </a:p>
        </p:txBody>
      </p:sp>
      <p:pic>
        <p:nvPicPr>
          <p:cNvPr id="15" name="Picture 14">
            <a:extLst>
              <a:ext uri="{FF2B5EF4-FFF2-40B4-BE49-F238E27FC236}">
                <a16:creationId xmlns:a16="http://schemas.microsoft.com/office/drawing/2014/main" id="{6345A036-8C0A-461F-8764-339603FD6E20}"/>
              </a:ext>
            </a:extLst>
          </p:cNvPr>
          <p:cNvPicPr>
            <a:picLocks noChangeAspect="1"/>
          </p:cNvPicPr>
          <p:nvPr/>
        </p:nvPicPr>
        <p:blipFill>
          <a:blip r:embed="rId5"/>
          <a:stretch>
            <a:fillRect/>
          </a:stretch>
        </p:blipFill>
        <p:spPr>
          <a:xfrm>
            <a:off x="1409269" y="5285006"/>
            <a:ext cx="2115412" cy="721162"/>
          </a:xfrm>
          <a:prstGeom prst="rect">
            <a:avLst/>
          </a:prstGeom>
        </p:spPr>
      </p:pic>
      <p:pic>
        <p:nvPicPr>
          <p:cNvPr id="17" name="Picture 16">
            <a:extLst>
              <a:ext uri="{FF2B5EF4-FFF2-40B4-BE49-F238E27FC236}">
                <a16:creationId xmlns:a16="http://schemas.microsoft.com/office/drawing/2014/main" id="{C0A1EBE8-9FE5-4D88-9B5D-3398D918084B}"/>
              </a:ext>
            </a:extLst>
          </p:cNvPr>
          <p:cNvPicPr>
            <a:picLocks noChangeAspect="1"/>
          </p:cNvPicPr>
          <p:nvPr/>
        </p:nvPicPr>
        <p:blipFill>
          <a:blip r:embed="rId6"/>
          <a:stretch>
            <a:fillRect/>
          </a:stretch>
        </p:blipFill>
        <p:spPr>
          <a:xfrm>
            <a:off x="4241844" y="5406389"/>
            <a:ext cx="2197061" cy="248723"/>
          </a:xfrm>
          <a:prstGeom prst="rect">
            <a:avLst/>
          </a:prstGeom>
        </p:spPr>
      </p:pic>
      <p:sp>
        <p:nvSpPr>
          <p:cNvPr id="18" name="TextBox 17">
            <a:extLst>
              <a:ext uri="{FF2B5EF4-FFF2-40B4-BE49-F238E27FC236}">
                <a16:creationId xmlns:a16="http://schemas.microsoft.com/office/drawing/2014/main" id="{E346ECFE-8D01-4725-A050-EFB6F825D32A}"/>
              </a:ext>
            </a:extLst>
          </p:cNvPr>
          <p:cNvSpPr txBox="1"/>
          <p:nvPr/>
        </p:nvSpPr>
        <p:spPr>
          <a:xfrm>
            <a:off x="4086225" y="6086475"/>
            <a:ext cx="2590800" cy="646331"/>
          </a:xfrm>
          <a:prstGeom prst="rect">
            <a:avLst/>
          </a:prstGeom>
          <a:noFill/>
        </p:spPr>
        <p:txBody>
          <a:bodyPr wrap="square" rtlCol="0">
            <a:spAutoFit/>
          </a:bodyPr>
          <a:lstStyle/>
          <a:p>
            <a:r>
              <a:rPr lang="cs-CZ"/>
              <a:t>Experimentally determined</a:t>
            </a:r>
            <a:endParaRPr lang="en-GB" dirty="0"/>
          </a:p>
        </p:txBody>
      </p:sp>
      <p:cxnSp>
        <p:nvCxnSpPr>
          <p:cNvPr id="19" name="Straight Arrow Connector 18">
            <a:extLst>
              <a:ext uri="{FF2B5EF4-FFF2-40B4-BE49-F238E27FC236}">
                <a16:creationId xmlns:a16="http://schemas.microsoft.com/office/drawing/2014/main" id="{4FF8323A-C5F8-418F-9E9B-D281DA3E9E27}"/>
              </a:ext>
            </a:extLst>
          </p:cNvPr>
          <p:cNvCxnSpPr>
            <a:cxnSpLocks/>
          </p:cNvCxnSpPr>
          <p:nvPr/>
        </p:nvCxnSpPr>
        <p:spPr>
          <a:xfrm flipH="1" flipV="1">
            <a:off x="3524681" y="5893427"/>
            <a:ext cx="534006" cy="377714"/>
          </a:xfrm>
          <a:prstGeom prst="straightConnector1">
            <a:avLst/>
          </a:prstGeom>
          <a:ln w="3175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23527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1984E-46FB-4D28-8F03-D8652208955C}"/>
              </a:ext>
            </a:extLst>
          </p:cNvPr>
          <p:cNvSpPr>
            <a:spLocks noGrp="1"/>
          </p:cNvSpPr>
          <p:nvPr>
            <p:ph type="title"/>
          </p:nvPr>
        </p:nvSpPr>
        <p:spPr/>
        <p:txBody>
          <a:bodyPr/>
          <a:lstStyle/>
          <a:p>
            <a:r>
              <a:rPr lang="cs-CZ"/>
              <a:t>First-order reactions</a:t>
            </a:r>
            <a:endParaRPr lang="en-GB" dirty="0"/>
          </a:p>
        </p:txBody>
      </p:sp>
      <p:pic>
        <p:nvPicPr>
          <p:cNvPr id="5" name="Picture 4">
            <a:extLst>
              <a:ext uri="{FF2B5EF4-FFF2-40B4-BE49-F238E27FC236}">
                <a16:creationId xmlns:a16="http://schemas.microsoft.com/office/drawing/2014/main" id="{4A4D3861-877D-4C8B-B3EB-60EBE1D09FC0}"/>
              </a:ext>
            </a:extLst>
          </p:cNvPr>
          <p:cNvPicPr>
            <a:picLocks noChangeAspect="1"/>
          </p:cNvPicPr>
          <p:nvPr/>
        </p:nvPicPr>
        <p:blipFill>
          <a:blip r:embed="rId2"/>
          <a:stretch>
            <a:fillRect/>
          </a:stretch>
        </p:blipFill>
        <p:spPr>
          <a:xfrm>
            <a:off x="596899" y="1847850"/>
            <a:ext cx="1511302" cy="666750"/>
          </a:xfrm>
          <a:prstGeom prst="rect">
            <a:avLst/>
          </a:prstGeom>
        </p:spPr>
      </p:pic>
      <p:sp>
        <p:nvSpPr>
          <p:cNvPr id="6" name="TextBox 5">
            <a:extLst>
              <a:ext uri="{FF2B5EF4-FFF2-40B4-BE49-F238E27FC236}">
                <a16:creationId xmlns:a16="http://schemas.microsoft.com/office/drawing/2014/main" id="{DFF386E7-CA44-422D-91ED-7E022C218879}"/>
              </a:ext>
            </a:extLst>
          </p:cNvPr>
          <p:cNvSpPr txBox="1"/>
          <p:nvPr/>
        </p:nvSpPr>
        <p:spPr>
          <a:xfrm>
            <a:off x="3438525" y="1914525"/>
            <a:ext cx="6153150" cy="1200329"/>
          </a:xfrm>
          <a:prstGeom prst="rect">
            <a:avLst/>
          </a:prstGeom>
          <a:noFill/>
        </p:spPr>
        <p:txBody>
          <a:bodyPr wrap="square" rtlCol="0">
            <a:spAutoFit/>
          </a:bodyPr>
          <a:lstStyle/>
          <a:p>
            <a:r>
              <a:rPr lang="en-GB"/>
              <a:t>Note. 
A second-order reaction, if one reactant practically does not decrease, behaves as a first-order reaction (pseudo first order reaction)</a:t>
            </a:r>
            <a:endParaRPr lang="en-GB" dirty="0"/>
          </a:p>
        </p:txBody>
      </p:sp>
      <p:pic>
        <p:nvPicPr>
          <p:cNvPr id="8" name="Picture 7">
            <a:extLst>
              <a:ext uri="{FF2B5EF4-FFF2-40B4-BE49-F238E27FC236}">
                <a16:creationId xmlns:a16="http://schemas.microsoft.com/office/drawing/2014/main" id="{85623C98-2CD3-46A6-A51D-390744D6077F}"/>
              </a:ext>
            </a:extLst>
          </p:cNvPr>
          <p:cNvPicPr>
            <a:picLocks noChangeAspect="1"/>
          </p:cNvPicPr>
          <p:nvPr/>
        </p:nvPicPr>
        <p:blipFill>
          <a:blip r:embed="rId3"/>
          <a:stretch>
            <a:fillRect/>
          </a:stretch>
        </p:blipFill>
        <p:spPr>
          <a:xfrm>
            <a:off x="4726011" y="1914525"/>
            <a:ext cx="1120728" cy="369332"/>
          </a:xfrm>
          <a:prstGeom prst="rect">
            <a:avLst/>
          </a:prstGeom>
        </p:spPr>
      </p:pic>
      <p:pic>
        <p:nvPicPr>
          <p:cNvPr id="10" name="Picture 9">
            <a:extLst>
              <a:ext uri="{FF2B5EF4-FFF2-40B4-BE49-F238E27FC236}">
                <a16:creationId xmlns:a16="http://schemas.microsoft.com/office/drawing/2014/main" id="{4B89559F-F923-4DE7-BA86-29C0D3E05D2D}"/>
              </a:ext>
            </a:extLst>
          </p:cNvPr>
          <p:cNvPicPr>
            <a:picLocks noChangeAspect="1"/>
          </p:cNvPicPr>
          <p:nvPr/>
        </p:nvPicPr>
        <p:blipFill>
          <a:blip r:embed="rId4"/>
          <a:stretch>
            <a:fillRect/>
          </a:stretch>
        </p:blipFill>
        <p:spPr>
          <a:xfrm>
            <a:off x="613747" y="3429000"/>
            <a:ext cx="1494454" cy="590550"/>
          </a:xfrm>
          <a:prstGeom prst="rect">
            <a:avLst/>
          </a:prstGeom>
        </p:spPr>
      </p:pic>
      <p:pic>
        <p:nvPicPr>
          <p:cNvPr id="12" name="Picture 11">
            <a:extLst>
              <a:ext uri="{FF2B5EF4-FFF2-40B4-BE49-F238E27FC236}">
                <a16:creationId xmlns:a16="http://schemas.microsoft.com/office/drawing/2014/main" id="{BE97CDDB-4DDB-47C6-B0E4-BFE39C502B76}"/>
              </a:ext>
            </a:extLst>
          </p:cNvPr>
          <p:cNvPicPr>
            <a:picLocks noChangeAspect="1"/>
          </p:cNvPicPr>
          <p:nvPr/>
        </p:nvPicPr>
        <p:blipFill>
          <a:blip r:embed="rId5"/>
          <a:stretch>
            <a:fillRect/>
          </a:stretch>
        </p:blipFill>
        <p:spPr>
          <a:xfrm>
            <a:off x="2971800" y="3587611"/>
            <a:ext cx="1066800" cy="730528"/>
          </a:xfrm>
          <a:prstGeom prst="rect">
            <a:avLst/>
          </a:prstGeom>
        </p:spPr>
      </p:pic>
      <p:sp>
        <p:nvSpPr>
          <p:cNvPr id="13" name="TextBox 12">
            <a:extLst>
              <a:ext uri="{FF2B5EF4-FFF2-40B4-BE49-F238E27FC236}">
                <a16:creationId xmlns:a16="http://schemas.microsoft.com/office/drawing/2014/main" id="{83D217D5-2029-42C3-A614-3432B3004A37}"/>
              </a:ext>
            </a:extLst>
          </p:cNvPr>
          <p:cNvSpPr txBox="1"/>
          <p:nvPr/>
        </p:nvSpPr>
        <p:spPr>
          <a:xfrm>
            <a:off x="4314339" y="3724275"/>
            <a:ext cx="4401521" cy="646331"/>
          </a:xfrm>
          <a:prstGeom prst="rect">
            <a:avLst/>
          </a:prstGeom>
          <a:noFill/>
        </p:spPr>
        <p:txBody>
          <a:bodyPr wrap="square" rtlCol="0">
            <a:spAutoFit/>
          </a:bodyPr>
          <a:lstStyle/>
          <a:p>
            <a:r>
              <a:rPr lang="en-GB" dirty="0"/>
              <a:t>The time it takes for the concentration to reach one half</a:t>
            </a:r>
          </a:p>
        </p:txBody>
      </p:sp>
      <p:pic>
        <p:nvPicPr>
          <p:cNvPr id="15" name="Picture 14">
            <a:extLst>
              <a:ext uri="{FF2B5EF4-FFF2-40B4-BE49-F238E27FC236}">
                <a16:creationId xmlns:a16="http://schemas.microsoft.com/office/drawing/2014/main" id="{2B9C82E4-7808-4C7C-AC35-0E6B34AC809D}"/>
              </a:ext>
            </a:extLst>
          </p:cNvPr>
          <p:cNvPicPr>
            <a:picLocks noChangeAspect="1"/>
          </p:cNvPicPr>
          <p:nvPr/>
        </p:nvPicPr>
        <p:blipFill>
          <a:blip r:embed="rId6"/>
          <a:stretch>
            <a:fillRect/>
          </a:stretch>
        </p:blipFill>
        <p:spPr>
          <a:xfrm>
            <a:off x="3139950" y="4684126"/>
            <a:ext cx="730500" cy="655302"/>
          </a:xfrm>
          <a:prstGeom prst="rect">
            <a:avLst/>
          </a:prstGeom>
        </p:spPr>
      </p:pic>
      <p:sp>
        <p:nvSpPr>
          <p:cNvPr id="16" name="TextBox 15">
            <a:extLst>
              <a:ext uri="{FF2B5EF4-FFF2-40B4-BE49-F238E27FC236}">
                <a16:creationId xmlns:a16="http://schemas.microsoft.com/office/drawing/2014/main" id="{A5992347-4F10-4FC2-8FF3-B0F9A517F346}"/>
              </a:ext>
            </a:extLst>
          </p:cNvPr>
          <p:cNvSpPr txBox="1"/>
          <p:nvPr/>
        </p:nvSpPr>
        <p:spPr>
          <a:xfrm>
            <a:off x="4314338" y="4848225"/>
            <a:ext cx="4401521" cy="369332"/>
          </a:xfrm>
          <a:prstGeom prst="rect">
            <a:avLst/>
          </a:prstGeom>
          <a:noFill/>
        </p:spPr>
        <p:txBody>
          <a:bodyPr wrap="square" rtlCol="0">
            <a:spAutoFit/>
          </a:bodyPr>
          <a:lstStyle/>
          <a:p>
            <a:r>
              <a:rPr lang="cs-CZ"/>
              <a:t>Exponential Decay Time Constant</a:t>
            </a:r>
            <a:endParaRPr lang="en-GB" dirty="0"/>
          </a:p>
        </p:txBody>
      </p:sp>
    </p:spTree>
    <p:extLst>
      <p:ext uri="{BB962C8B-B14F-4D97-AF65-F5344CB8AC3E}">
        <p14:creationId xmlns:p14="http://schemas.microsoft.com/office/powerpoint/2010/main" val="28848957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A5D5D-37F2-471C-B7BA-FBD02BCECF98}"/>
              </a:ext>
            </a:extLst>
          </p:cNvPr>
          <p:cNvSpPr>
            <a:spLocks noGrp="1"/>
          </p:cNvSpPr>
          <p:nvPr>
            <p:ph type="title"/>
          </p:nvPr>
        </p:nvSpPr>
        <p:spPr/>
        <p:txBody>
          <a:bodyPr/>
          <a:lstStyle/>
          <a:p>
            <a:r>
              <a:rPr lang="cs-CZ"/>
              <a:t>Second-order reaction</a:t>
            </a:r>
            <a:endParaRPr lang="en-GB" dirty="0"/>
          </a:p>
        </p:txBody>
      </p:sp>
      <p:pic>
        <p:nvPicPr>
          <p:cNvPr id="5" name="Picture 4">
            <a:extLst>
              <a:ext uri="{FF2B5EF4-FFF2-40B4-BE49-F238E27FC236}">
                <a16:creationId xmlns:a16="http://schemas.microsoft.com/office/drawing/2014/main" id="{3CDEC38D-E297-4147-AE8E-FF4A00557300}"/>
              </a:ext>
            </a:extLst>
          </p:cNvPr>
          <p:cNvPicPr>
            <a:picLocks noChangeAspect="1"/>
          </p:cNvPicPr>
          <p:nvPr/>
        </p:nvPicPr>
        <p:blipFill>
          <a:blip r:embed="rId2"/>
          <a:stretch>
            <a:fillRect/>
          </a:stretch>
        </p:blipFill>
        <p:spPr>
          <a:xfrm>
            <a:off x="1089694" y="1690688"/>
            <a:ext cx="1497262" cy="666750"/>
          </a:xfrm>
          <a:prstGeom prst="rect">
            <a:avLst/>
          </a:prstGeom>
        </p:spPr>
      </p:pic>
      <p:pic>
        <p:nvPicPr>
          <p:cNvPr id="7" name="Picture 6">
            <a:extLst>
              <a:ext uri="{FF2B5EF4-FFF2-40B4-BE49-F238E27FC236}">
                <a16:creationId xmlns:a16="http://schemas.microsoft.com/office/drawing/2014/main" id="{EE378AFE-642C-4E75-B97F-AA5FFBA576BC}"/>
              </a:ext>
            </a:extLst>
          </p:cNvPr>
          <p:cNvPicPr>
            <a:picLocks noChangeAspect="1"/>
          </p:cNvPicPr>
          <p:nvPr/>
        </p:nvPicPr>
        <p:blipFill>
          <a:blip r:embed="rId3"/>
          <a:stretch>
            <a:fillRect/>
          </a:stretch>
        </p:blipFill>
        <p:spPr>
          <a:xfrm>
            <a:off x="3291435" y="1590676"/>
            <a:ext cx="1932480" cy="866774"/>
          </a:xfrm>
          <a:prstGeom prst="rect">
            <a:avLst/>
          </a:prstGeom>
        </p:spPr>
      </p:pic>
      <p:sp>
        <p:nvSpPr>
          <p:cNvPr id="8" name="TextBox 7">
            <a:extLst>
              <a:ext uri="{FF2B5EF4-FFF2-40B4-BE49-F238E27FC236}">
                <a16:creationId xmlns:a16="http://schemas.microsoft.com/office/drawing/2014/main" id="{9C9B1D02-4EF3-423B-807F-2CD82EB5E4B0}"/>
              </a:ext>
            </a:extLst>
          </p:cNvPr>
          <p:cNvSpPr txBox="1"/>
          <p:nvPr/>
        </p:nvSpPr>
        <p:spPr>
          <a:xfrm>
            <a:off x="6010275" y="1866900"/>
            <a:ext cx="5000625" cy="646331"/>
          </a:xfrm>
          <a:prstGeom prst="rect">
            <a:avLst/>
          </a:prstGeom>
          <a:noFill/>
        </p:spPr>
        <p:txBody>
          <a:bodyPr wrap="square" rtlCol="0">
            <a:spAutoFit/>
          </a:bodyPr>
          <a:lstStyle/>
          <a:p>
            <a:r>
              <a:rPr lang="en-GB"/>
              <a:t>Can you think of a plasma process that describes this?</a:t>
            </a:r>
            <a:endParaRPr lang="en-GB" dirty="0"/>
          </a:p>
        </p:txBody>
      </p:sp>
      <p:pic>
        <p:nvPicPr>
          <p:cNvPr id="10" name="Picture 9">
            <a:extLst>
              <a:ext uri="{FF2B5EF4-FFF2-40B4-BE49-F238E27FC236}">
                <a16:creationId xmlns:a16="http://schemas.microsoft.com/office/drawing/2014/main" id="{D99E121B-36C6-41ED-AF34-EEBFA29EE282}"/>
              </a:ext>
            </a:extLst>
          </p:cNvPr>
          <p:cNvPicPr>
            <a:picLocks noChangeAspect="1"/>
          </p:cNvPicPr>
          <p:nvPr/>
        </p:nvPicPr>
        <p:blipFill>
          <a:blip r:embed="rId4"/>
          <a:stretch>
            <a:fillRect/>
          </a:stretch>
        </p:blipFill>
        <p:spPr>
          <a:xfrm>
            <a:off x="1009310" y="2457450"/>
            <a:ext cx="1388648" cy="805912"/>
          </a:xfrm>
          <a:prstGeom prst="rect">
            <a:avLst/>
          </a:prstGeom>
        </p:spPr>
      </p:pic>
      <p:sp>
        <p:nvSpPr>
          <p:cNvPr id="11" name="TextBox 10">
            <a:extLst>
              <a:ext uri="{FF2B5EF4-FFF2-40B4-BE49-F238E27FC236}">
                <a16:creationId xmlns:a16="http://schemas.microsoft.com/office/drawing/2014/main" id="{DFCF7C0D-B135-4886-B946-A5B2502A7DB4}"/>
              </a:ext>
            </a:extLst>
          </p:cNvPr>
          <p:cNvSpPr txBox="1"/>
          <p:nvPr/>
        </p:nvSpPr>
        <p:spPr>
          <a:xfrm>
            <a:off x="3467100" y="2860406"/>
            <a:ext cx="3810000" cy="369332"/>
          </a:xfrm>
          <a:prstGeom prst="rect">
            <a:avLst/>
          </a:prstGeom>
          <a:noFill/>
        </p:spPr>
        <p:txBody>
          <a:bodyPr wrap="square" rtlCol="0">
            <a:spAutoFit/>
          </a:bodyPr>
          <a:lstStyle/>
          <a:p>
            <a:r>
              <a:rPr lang="en-GB"/>
              <a:t>Depends on the initial concentration</a:t>
            </a:r>
            <a:endParaRPr lang="en-GB" dirty="0"/>
          </a:p>
        </p:txBody>
      </p:sp>
      <p:cxnSp>
        <p:nvCxnSpPr>
          <p:cNvPr id="12" name="Straight Arrow Connector 11">
            <a:extLst>
              <a:ext uri="{FF2B5EF4-FFF2-40B4-BE49-F238E27FC236}">
                <a16:creationId xmlns:a16="http://schemas.microsoft.com/office/drawing/2014/main" id="{748DBFE8-4264-4329-9297-7E3CEF2493BA}"/>
              </a:ext>
            </a:extLst>
          </p:cNvPr>
          <p:cNvCxnSpPr>
            <a:cxnSpLocks/>
          </p:cNvCxnSpPr>
          <p:nvPr/>
        </p:nvCxnSpPr>
        <p:spPr>
          <a:xfrm flipH="1" flipV="1">
            <a:off x="2505075" y="3045072"/>
            <a:ext cx="896202" cy="51158"/>
          </a:xfrm>
          <a:prstGeom prst="straightConnector1">
            <a:avLst/>
          </a:prstGeom>
          <a:ln w="3175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4CF165B0-5C39-4C02-8F2C-36FFA1D9563F}"/>
              </a:ext>
            </a:extLst>
          </p:cNvPr>
          <p:cNvPicPr>
            <a:picLocks noChangeAspect="1"/>
          </p:cNvPicPr>
          <p:nvPr/>
        </p:nvPicPr>
        <p:blipFill>
          <a:blip r:embed="rId5"/>
          <a:stretch>
            <a:fillRect/>
          </a:stretch>
        </p:blipFill>
        <p:spPr>
          <a:xfrm>
            <a:off x="6711991" y="2634331"/>
            <a:ext cx="1631380" cy="776224"/>
          </a:xfrm>
          <a:prstGeom prst="rect">
            <a:avLst/>
          </a:prstGeom>
        </p:spPr>
      </p:pic>
      <p:sp>
        <p:nvSpPr>
          <p:cNvPr id="16" name="TextBox 15">
            <a:extLst>
              <a:ext uri="{FF2B5EF4-FFF2-40B4-BE49-F238E27FC236}">
                <a16:creationId xmlns:a16="http://schemas.microsoft.com/office/drawing/2014/main" id="{84A683EB-456A-4BEA-9753-2721F390C2DF}"/>
              </a:ext>
            </a:extLst>
          </p:cNvPr>
          <p:cNvSpPr txBox="1"/>
          <p:nvPr/>
        </p:nvSpPr>
        <p:spPr>
          <a:xfrm>
            <a:off x="8343371" y="2860406"/>
            <a:ext cx="2591329" cy="369332"/>
          </a:xfrm>
          <a:prstGeom prst="rect">
            <a:avLst/>
          </a:prstGeom>
          <a:noFill/>
        </p:spPr>
        <p:txBody>
          <a:bodyPr wrap="square" rtlCol="0">
            <a:spAutoFit/>
          </a:bodyPr>
          <a:lstStyle/>
          <a:p>
            <a:r>
              <a:rPr lang="cs-CZ"/>
              <a:t>(For higher orders)</a:t>
            </a:r>
            <a:endParaRPr lang="en-GB" dirty="0"/>
          </a:p>
        </p:txBody>
      </p:sp>
      <p:pic>
        <p:nvPicPr>
          <p:cNvPr id="18" name="Picture 17">
            <a:extLst>
              <a:ext uri="{FF2B5EF4-FFF2-40B4-BE49-F238E27FC236}">
                <a16:creationId xmlns:a16="http://schemas.microsoft.com/office/drawing/2014/main" id="{4C79CA81-B876-4CFF-B5C4-849CB5A3ABCD}"/>
              </a:ext>
            </a:extLst>
          </p:cNvPr>
          <p:cNvPicPr>
            <a:picLocks noChangeAspect="1"/>
          </p:cNvPicPr>
          <p:nvPr/>
        </p:nvPicPr>
        <p:blipFill>
          <a:blip r:embed="rId6"/>
          <a:stretch>
            <a:fillRect/>
          </a:stretch>
        </p:blipFill>
        <p:spPr>
          <a:xfrm>
            <a:off x="932994" y="3594639"/>
            <a:ext cx="1541280" cy="614430"/>
          </a:xfrm>
          <a:prstGeom prst="rect">
            <a:avLst/>
          </a:prstGeom>
        </p:spPr>
      </p:pic>
      <p:pic>
        <p:nvPicPr>
          <p:cNvPr id="20" name="Picture 19">
            <a:extLst>
              <a:ext uri="{FF2B5EF4-FFF2-40B4-BE49-F238E27FC236}">
                <a16:creationId xmlns:a16="http://schemas.microsoft.com/office/drawing/2014/main" id="{377C3CCA-5AB3-4B24-A96F-800A28C12A68}"/>
              </a:ext>
            </a:extLst>
          </p:cNvPr>
          <p:cNvPicPr>
            <a:picLocks noChangeAspect="1"/>
          </p:cNvPicPr>
          <p:nvPr/>
        </p:nvPicPr>
        <p:blipFill>
          <a:blip r:embed="rId7"/>
          <a:stretch>
            <a:fillRect/>
          </a:stretch>
        </p:blipFill>
        <p:spPr>
          <a:xfrm>
            <a:off x="1433839" y="4405947"/>
            <a:ext cx="2823836" cy="662516"/>
          </a:xfrm>
          <a:prstGeom prst="rect">
            <a:avLst/>
          </a:prstGeom>
        </p:spPr>
      </p:pic>
    </p:spTree>
    <p:extLst>
      <p:ext uri="{BB962C8B-B14F-4D97-AF65-F5344CB8AC3E}">
        <p14:creationId xmlns:p14="http://schemas.microsoft.com/office/powerpoint/2010/main" val="42818950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0D52311F-375C-4428-8DA7-54ECAEB65B61}"/>
              </a:ext>
            </a:extLst>
          </p:cNvPr>
          <p:cNvPicPr>
            <a:picLocks noGrp="1" noChangeAspect="1"/>
          </p:cNvPicPr>
          <p:nvPr>
            <p:ph idx="1"/>
          </p:nvPr>
        </p:nvPicPr>
        <p:blipFill>
          <a:blip r:embed="rId2"/>
          <a:stretch>
            <a:fillRect/>
          </a:stretch>
        </p:blipFill>
        <p:spPr>
          <a:xfrm>
            <a:off x="3786786" y="342865"/>
            <a:ext cx="5513778" cy="6172270"/>
          </a:xfrm>
        </p:spPr>
      </p:pic>
    </p:spTree>
    <p:extLst>
      <p:ext uri="{BB962C8B-B14F-4D97-AF65-F5344CB8AC3E}">
        <p14:creationId xmlns:p14="http://schemas.microsoft.com/office/powerpoint/2010/main" val="34719504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12B0F-ABD9-42F1-979C-04B01ED8FBCE}"/>
              </a:ext>
            </a:extLst>
          </p:cNvPr>
          <p:cNvSpPr>
            <a:spLocks noGrp="1"/>
          </p:cNvSpPr>
          <p:nvPr>
            <p:ph type="title"/>
          </p:nvPr>
        </p:nvSpPr>
        <p:spPr/>
        <p:txBody>
          <a:bodyPr/>
          <a:lstStyle/>
          <a:p>
            <a:r>
              <a:rPr lang="cs-CZ"/>
              <a:t>Reaction equilibrium</a:t>
            </a:r>
            <a:endParaRPr lang="en-GB" dirty="0"/>
          </a:p>
        </p:txBody>
      </p:sp>
      <p:sp>
        <p:nvSpPr>
          <p:cNvPr id="4" name="TextBox 3">
            <a:extLst>
              <a:ext uri="{FF2B5EF4-FFF2-40B4-BE49-F238E27FC236}">
                <a16:creationId xmlns:a16="http://schemas.microsoft.com/office/drawing/2014/main" id="{6C5D888D-DD9B-482E-B10A-ECECA73D3425}"/>
              </a:ext>
            </a:extLst>
          </p:cNvPr>
          <p:cNvSpPr txBox="1"/>
          <p:nvPr/>
        </p:nvSpPr>
        <p:spPr>
          <a:xfrm>
            <a:off x="714375" y="1667625"/>
            <a:ext cx="8496300" cy="369332"/>
          </a:xfrm>
          <a:prstGeom prst="rect">
            <a:avLst/>
          </a:prstGeom>
          <a:noFill/>
        </p:spPr>
        <p:txBody>
          <a:bodyPr wrap="square" rtlCol="0">
            <a:spAutoFit/>
          </a:bodyPr>
          <a:lstStyle/>
          <a:p>
            <a:r>
              <a:rPr lang="cs-CZ"/>
              <a:t>First-order reactions</a:t>
            </a:r>
            <a:endParaRPr lang="en-GB" dirty="0"/>
          </a:p>
        </p:txBody>
      </p:sp>
      <p:pic>
        <p:nvPicPr>
          <p:cNvPr id="6" name="Picture 5">
            <a:extLst>
              <a:ext uri="{FF2B5EF4-FFF2-40B4-BE49-F238E27FC236}">
                <a16:creationId xmlns:a16="http://schemas.microsoft.com/office/drawing/2014/main" id="{B1952478-F644-4399-A3AC-005617658430}"/>
              </a:ext>
            </a:extLst>
          </p:cNvPr>
          <p:cNvPicPr>
            <a:picLocks noChangeAspect="1"/>
          </p:cNvPicPr>
          <p:nvPr/>
        </p:nvPicPr>
        <p:blipFill>
          <a:blip r:embed="rId2"/>
          <a:stretch>
            <a:fillRect/>
          </a:stretch>
        </p:blipFill>
        <p:spPr>
          <a:xfrm>
            <a:off x="1128779" y="2276966"/>
            <a:ext cx="1563362" cy="595143"/>
          </a:xfrm>
          <a:prstGeom prst="rect">
            <a:avLst/>
          </a:prstGeom>
        </p:spPr>
      </p:pic>
      <p:sp>
        <p:nvSpPr>
          <p:cNvPr id="7" name="TextBox 6">
            <a:extLst>
              <a:ext uri="{FF2B5EF4-FFF2-40B4-BE49-F238E27FC236}">
                <a16:creationId xmlns:a16="http://schemas.microsoft.com/office/drawing/2014/main" id="{AC641A68-CCEC-4A40-98AD-A970CAD2C1B4}"/>
              </a:ext>
            </a:extLst>
          </p:cNvPr>
          <p:cNvSpPr txBox="1"/>
          <p:nvPr/>
        </p:nvSpPr>
        <p:spPr>
          <a:xfrm>
            <a:off x="3933825" y="2276966"/>
            <a:ext cx="4800600" cy="646331"/>
          </a:xfrm>
          <a:prstGeom prst="rect">
            <a:avLst/>
          </a:prstGeom>
          <a:noFill/>
        </p:spPr>
        <p:txBody>
          <a:bodyPr wrap="square" rtlCol="0">
            <a:spAutoFit/>
          </a:bodyPr>
          <a:lstStyle/>
          <a:p>
            <a:r>
              <a:rPr lang="en-GB"/>
              <a:t>Forward and backward response at the same time</a:t>
            </a:r>
            <a:endParaRPr lang="en-GB" dirty="0"/>
          </a:p>
        </p:txBody>
      </p:sp>
      <p:cxnSp>
        <p:nvCxnSpPr>
          <p:cNvPr id="8" name="Straight Arrow Connector 7">
            <a:extLst>
              <a:ext uri="{FF2B5EF4-FFF2-40B4-BE49-F238E27FC236}">
                <a16:creationId xmlns:a16="http://schemas.microsoft.com/office/drawing/2014/main" id="{8DEADF22-2C53-4BFD-9B4E-89F159F54449}"/>
              </a:ext>
            </a:extLst>
          </p:cNvPr>
          <p:cNvCxnSpPr>
            <a:cxnSpLocks/>
          </p:cNvCxnSpPr>
          <p:nvPr/>
        </p:nvCxnSpPr>
        <p:spPr>
          <a:xfrm flipH="1">
            <a:off x="2790825" y="2487211"/>
            <a:ext cx="1143000" cy="87326"/>
          </a:xfrm>
          <a:prstGeom prst="straightConnector1">
            <a:avLst/>
          </a:prstGeom>
          <a:ln w="3175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6D131C95-9F4E-4950-8F32-1BDBF17DBE20}"/>
              </a:ext>
            </a:extLst>
          </p:cNvPr>
          <p:cNvPicPr>
            <a:picLocks noChangeAspect="1"/>
          </p:cNvPicPr>
          <p:nvPr/>
        </p:nvPicPr>
        <p:blipFill>
          <a:blip r:embed="rId3"/>
          <a:stretch>
            <a:fillRect/>
          </a:stretch>
        </p:blipFill>
        <p:spPr>
          <a:xfrm>
            <a:off x="714375" y="3180240"/>
            <a:ext cx="2089666" cy="715486"/>
          </a:xfrm>
          <a:prstGeom prst="rect">
            <a:avLst/>
          </a:prstGeom>
        </p:spPr>
      </p:pic>
      <p:pic>
        <p:nvPicPr>
          <p:cNvPr id="13" name="Picture 12">
            <a:extLst>
              <a:ext uri="{FF2B5EF4-FFF2-40B4-BE49-F238E27FC236}">
                <a16:creationId xmlns:a16="http://schemas.microsoft.com/office/drawing/2014/main" id="{95618820-9591-48CC-B9B7-B0370DC661EE}"/>
              </a:ext>
            </a:extLst>
          </p:cNvPr>
          <p:cNvPicPr>
            <a:picLocks noChangeAspect="1"/>
          </p:cNvPicPr>
          <p:nvPr/>
        </p:nvPicPr>
        <p:blipFill>
          <a:blip r:embed="rId4"/>
          <a:stretch>
            <a:fillRect/>
          </a:stretch>
        </p:blipFill>
        <p:spPr>
          <a:xfrm>
            <a:off x="5486400" y="3286124"/>
            <a:ext cx="4180114" cy="609602"/>
          </a:xfrm>
          <a:prstGeom prst="rect">
            <a:avLst/>
          </a:prstGeom>
        </p:spPr>
      </p:pic>
      <p:cxnSp>
        <p:nvCxnSpPr>
          <p:cNvPr id="14" name="Straight Arrow Connector 13">
            <a:extLst>
              <a:ext uri="{FF2B5EF4-FFF2-40B4-BE49-F238E27FC236}">
                <a16:creationId xmlns:a16="http://schemas.microsoft.com/office/drawing/2014/main" id="{12837FF4-026C-4D64-A71F-A00E20BDEB76}"/>
              </a:ext>
            </a:extLst>
          </p:cNvPr>
          <p:cNvCxnSpPr>
            <a:cxnSpLocks/>
            <a:endCxn id="13" idx="1"/>
          </p:cNvCxnSpPr>
          <p:nvPr/>
        </p:nvCxnSpPr>
        <p:spPr>
          <a:xfrm>
            <a:off x="2946916" y="3590925"/>
            <a:ext cx="2539484" cy="0"/>
          </a:xfrm>
          <a:prstGeom prst="straightConnector1">
            <a:avLst/>
          </a:prstGeom>
          <a:ln w="3175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B43E24F7-FB72-4E35-A1E0-21EC8D08DE50}"/>
              </a:ext>
            </a:extLst>
          </p:cNvPr>
          <p:cNvSpPr txBox="1"/>
          <p:nvPr/>
        </p:nvSpPr>
        <p:spPr>
          <a:xfrm>
            <a:off x="2946916" y="3180240"/>
            <a:ext cx="2539484" cy="369332"/>
          </a:xfrm>
          <a:prstGeom prst="rect">
            <a:avLst/>
          </a:prstGeom>
          <a:noFill/>
        </p:spPr>
        <p:txBody>
          <a:bodyPr wrap="square" rtlCol="0">
            <a:spAutoFit/>
          </a:bodyPr>
          <a:lstStyle/>
          <a:p>
            <a:r>
              <a:rPr lang="en-GB" dirty="0"/>
              <a:t>At the beginning</a:t>
            </a:r>
            <a:r>
              <a:rPr lang="cs-CZ" dirty="0"/>
              <a:t> </a:t>
            </a:r>
            <a:r>
              <a:rPr lang="en-GB" dirty="0"/>
              <a:t>[B] = 0</a:t>
            </a:r>
          </a:p>
        </p:txBody>
      </p:sp>
      <p:pic>
        <p:nvPicPr>
          <p:cNvPr id="19" name="Picture 18">
            <a:extLst>
              <a:ext uri="{FF2B5EF4-FFF2-40B4-BE49-F238E27FC236}">
                <a16:creationId xmlns:a16="http://schemas.microsoft.com/office/drawing/2014/main" id="{BEA3CFF8-7A5B-4C7F-A8D9-97249AB5C262}"/>
              </a:ext>
            </a:extLst>
          </p:cNvPr>
          <p:cNvPicPr>
            <a:picLocks noChangeAspect="1"/>
          </p:cNvPicPr>
          <p:nvPr/>
        </p:nvPicPr>
        <p:blipFill>
          <a:blip r:embed="rId5"/>
          <a:stretch>
            <a:fillRect/>
          </a:stretch>
        </p:blipFill>
        <p:spPr>
          <a:xfrm>
            <a:off x="2070615" y="4283464"/>
            <a:ext cx="1752602" cy="648462"/>
          </a:xfrm>
          <a:prstGeom prst="rect">
            <a:avLst/>
          </a:prstGeom>
        </p:spPr>
      </p:pic>
      <p:cxnSp>
        <p:nvCxnSpPr>
          <p:cNvPr id="20" name="Straight Arrow Connector 19">
            <a:extLst>
              <a:ext uri="{FF2B5EF4-FFF2-40B4-BE49-F238E27FC236}">
                <a16:creationId xmlns:a16="http://schemas.microsoft.com/office/drawing/2014/main" id="{7CA023A3-BF2C-43D1-932E-BE75F24FDE4F}"/>
              </a:ext>
            </a:extLst>
          </p:cNvPr>
          <p:cNvCxnSpPr>
            <a:cxnSpLocks/>
          </p:cNvCxnSpPr>
          <p:nvPr/>
        </p:nvCxnSpPr>
        <p:spPr>
          <a:xfrm flipH="1">
            <a:off x="3933825" y="3912415"/>
            <a:ext cx="1425833" cy="371049"/>
          </a:xfrm>
          <a:prstGeom prst="straightConnector1">
            <a:avLst/>
          </a:prstGeom>
          <a:ln w="3175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2AFC42FC-BCEA-4C67-9001-21B68730832E}"/>
              </a:ext>
            </a:extLst>
          </p:cNvPr>
          <p:cNvSpPr txBox="1"/>
          <p:nvPr/>
        </p:nvSpPr>
        <p:spPr>
          <a:xfrm>
            <a:off x="228600" y="5076825"/>
            <a:ext cx="5229225" cy="369332"/>
          </a:xfrm>
          <a:prstGeom prst="rect">
            <a:avLst/>
          </a:prstGeom>
          <a:noFill/>
        </p:spPr>
        <p:txBody>
          <a:bodyPr wrap="square" rtlCol="0">
            <a:spAutoFit/>
          </a:bodyPr>
          <a:lstStyle/>
          <a:p>
            <a:r>
              <a:rPr lang="en-GB"/>
              <a:t>In equilibrium</a:t>
            </a:r>
            <a:endParaRPr lang="en-GB" dirty="0"/>
          </a:p>
        </p:txBody>
      </p:sp>
      <p:pic>
        <p:nvPicPr>
          <p:cNvPr id="24" name="Picture 23">
            <a:extLst>
              <a:ext uri="{FF2B5EF4-FFF2-40B4-BE49-F238E27FC236}">
                <a16:creationId xmlns:a16="http://schemas.microsoft.com/office/drawing/2014/main" id="{6C17A23B-00FE-4E36-991F-1E3FF36ECE03}"/>
              </a:ext>
            </a:extLst>
          </p:cNvPr>
          <p:cNvPicPr>
            <a:picLocks noChangeAspect="1"/>
          </p:cNvPicPr>
          <p:nvPr/>
        </p:nvPicPr>
        <p:blipFill>
          <a:blip r:embed="rId6"/>
          <a:stretch>
            <a:fillRect/>
          </a:stretch>
        </p:blipFill>
        <p:spPr>
          <a:xfrm>
            <a:off x="1700506" y="5122313"/>
            <a:ext cx="740218" cy="323844"/>
          </a:xfrm>
          <a:prstGeom prst="rect">
            <a:avLst/>
          </a:prstGeom>
        </p:spPr>
      </p:pic>
      <p:pic>
        <p:nvPicPr>
          <p:cNvPr id="26" name="Picture 25">
            <a:extLst>
              <a:ext uri="{FF2B5EF4-FFF2-40B4-BE49-F238E27FC236}">
                <a16:creationId xmlns:a16="http://schemas.microsoft.com/office/drawing/2014/main" id="{7DBA11E2-1A92-4F02-804F-BE3810039776}"/>
              </a:ext>
            </a:extLst>
          </p:cNvPr>
          <p:cNvPicPr>
            <a:picLocks noChangeAspect="1"/>
          </p:cNvPicPr>
          <p:nvPr/>
        </p:nvPicPr>
        <p:blipFill>
          <a:blip r:embed="rId7"/>
          <a:stretch>
            <a:fillRect/>
          </a:stretch>
        </p:blipFill>
        <p:spPr>
          <a:xfrm>
            <a:off x="2482800" y="4989280"/>
            <a:ext cx="3613200" cy="589910"/>
          </a:xfrm>
          <a:prstGeom prst="rect">
            <a:avLst/>
          </a:prstGeom>
        </p:spPr>
      </p:pic>
      <p:cxnSp>
        <p:nvCxnSpPr>
          <p:cNvPr id="27" name="Straight Arrow Connector 26">
            <a:extLst>
              <a:ext uri="{FF2B5EF4-FFF2-40B4-BE49-F238E27FC236}">
                <a16:creationId xmlns:a16="http://schemas.microsoft.com/office/drawing/2014/main" id="{D6A63637-C5B8-42D8-951E-6D5CFC22BA8D}"/>
              </a:ext>
            </a:extLst>
          </p:cNvPr>
          <p:cNvCxnSpPr>
            <a:cxnSpLocks/>
          </p:cNvCxnSpPr>
          <p:nvPr/>
        </p:nvCxnSpPr>
        <p:spPr>
          <a:xfrm>
            <a:off x="6199317" y="5260632"/>
            <a:ext cx="963483" cy="0"/>
          </a:xfrm>
          <a:prstGeom prst="straightConnector1">
            <a:avLst/>
          </a:prstGeom>
          <a:ln w="3175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pic>
        <p:nvPicPr>
          <p:cNvPr id="30" name="Picture 29">
            <a:extLst>
              <a:ext uri="{FF2B5EF4-FFF2-40B4-BE49-F238E27FC236}">
                <a16:creationId xmlns:a16="http://schemas.microsoft.com/office/drawing/2014/main" id="{09195811-7F11-48CF-869B-F0F85F7B860D}"/>
              </a:ext>
            </a:extLst>
          </p:cNvPr>
          <p:cNvPicPr>
            <a:picLocks noChangeAspect="1"/>
          </p:cNvPicPr>
          <p:nvPr/>
        </p:nvPicPr>
        <p:blipFill>
          <a:blip r:embed="rId8"/>
          <a:stretch>
            <a:fillRect/>
          </a:stretch>
        </p:blipFill>
        <p:spPr>
          <a:xfrm>
            <a:off x="7219303" y="4845187"/>
            <a:ext cx="1523298" cy="830890"/>
          </a:xfrm>
          <a:prstGeom prst="rect">
            <a:avLst/>
          </a:prstGeom>
        </p:spPr>
      </p:pic>
      <p:sp>
        <p:nvSpPr>
          <p:cNvPr id="31" name="TextBox 30">
            <a:extLst>
              <a:ext uri="{FF2B5EF4-FFF2-40B4-BE49-F238E27FC236}">
                <a16:creationId xmlns:a16="http://schemas.microsoft.com/office/drawing/2014/main" id="{A9356A61-8D4A-4348-97A7-F180172A65EE}"/>
              </a:ext>
            </a:extLst>
          </p:cNvPr>
          <p:cNvSpPr txBox="1"/>
          <p:nvPr/>
        </p:nvSpPr>
        <p:spPr>
          <a:xfrm>
            <a:off x="7980952" y="4283464"/>
            <a:ext cx="2963273" cy="646331"/>
          </a:xfrm>
          <a:prstGeom prst="rect">
            <a:avLst/>
          </a:prstGeom>
          <a:noFill/>
        </p:spPr>
        <p:txBody>
          <a:bodyPr wrap="square" rtlCol="0">
            <a:spAutoFit/>
          </a:bodyPr>
          <a:lstStyle/>
          <a:p>
            <a:r>
              <a:rPr lang="cs-CZ"/>
              <a:t>Equilibrium constant of reaction</a:t>
            </a:r>
            <a:endParaRPr lang="en-GB" dirty="0"/>
          </a:p>
        </p:txBody>
      </p:sp>
      <p:cxnSp>
        <p:nvCxnSpPr>
          <p:cNvPr id="32" name="Straight Arrow Connector 31">
            <a:extLst>
              <a:ext uri="{FF2B5EF4-FFF2-40B4-BE49-F238E27FC236}">
                <a16:creationId xmlns:a16="http://schemas.microsoft.com/office/drawing/2014/main" id="{171567A4-01ED-40D2-945B-5FB881305D8F}"/>
              </a:ext>
            </a:extLst>
          </p:cNvPr>
          <p:cNvCxnSpPr>
            <a:cxnSpLocks/>
          </p:cNvCxnSpPr>
          <p:nvPr/>
        </p:nvCxnSpPr>
        <p:spPr>
          <a:xfrm flipH="1">
            <a:off x="7534275" y="4574832"/>
            <a:ext cx="446677" cy="547481"/>
          </a:xfrm>
          <a:prstGeom prst="straightConnector1">
            <a:avLst/>
          </a:prstGeom>
          <a:ln w="3175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62282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81BDB-0DBF-4EB1-9FB1-33FEA49B9DEB}"/>
              </a:ext>
            </a:extLst>
          </p:cNvPr>
          <p:cNvSpPr>
            <a:spLocks noGrp="1"/>
          </p:cNvSpPr>
          <p:nvPr>
            <p:ph type="title"/>
          </p:nvPr>
        </p:nvSpPr>
        <p:spPr>
          <a:xfrm>
            <a:off x="0" y="121563"/>
            <a:ext cx="10515600" cy="1325563"/>
          </a:xfrm>
        </p:spPr>
        <p:txBody>
          <a:bodyPr/>
          <a:lstStyle/>
          <a:p>
            <a:r>
              <a:rPr lang="en-GB"/>
              <a:t>Temperature dependence of reaction rates</a:t>
            </a:r>
            <a:endParaRPr lang="en-GB" dirty="0"/>
          </a:p>
        </p:txBody>
      </p:sp>
      <p:sp>
        <p:nvSpPr>
          <p:cNvPr id="4" name="TextBox 3">
            <a:extLst>
              <a:ext uri="{FF2B5EF4-FFF2-40B4-BE49-F238E27FC236}">
                <a16:creationId xmlns:a16="http://schemas.microsoft.com/office/drawing/2014/main" id="{C9759B1E-D53C-4C5B-B900-208EE44473D9}"/>
              </a:ext>
            </a:extLst>
          </p:cNvPr>
          <p:cNvSpPr txBox="1"/>
          <p:nvPr/>
        </p:nvSpPr>
        <p:spPr>
          <a:xfrm>
            <a:off x="762000" y="1690688"/>
            <a:ext cx="5610225" cy="369332"/>
          </a:xfrm>
          <a:prstGeom prst="rect">
            <a:avLst/>
          </a:prstGeom>
          <a:noFill/>
        </p:spPr>
        <p:txBody>
          <a:bodyPr wrap="square" rtlCol="0">
            <a:spAutoFit/>
          </a:bodyPr>
          <a:lstStyle/>
          <a:p>
            <a:r>
              <a:rPr lang="cs-CZ" dirty="0" err="1"/>
              <a:t>Arrheniova</a:t>
            </a:r>
            <a:r>
              <a:rPr lang="cs-CZ" dirty="0"/>
              <a:t> rovnice</a:t>
            </a:r>
            <a:endParaRPr lang="en-GB" dirty="0"/>
          </a:p>
        </p:txBody>
      </p:sp>
      <p:pic>
        <p:nvPicPr>
          <p:cNvPr id="6" name="Picture 5">
            <a:extLst>
              <a:ext uri="{FF2B5EF4-FFF2-40B4-BE49-F238E27FC236}">
                <a16:creationId xmlns:a16="http://schemas.microsoft.com/office/drawing/2014/main" id="{F1DAE259-8320-47A5-8C15-8A432AFEB12E}"/>
              </a:ext>
            </a:extLst>
          </p:cNvPr>
          <p:cNvPicPr>
            <a:picLocks noChangeAspect="1"/>
          </p:cNvPicPr>
          <p:nvPr/>
        </p:nvPicPr>
        <p:blipFill>
          <a:blip r:embed="rId2"/>
          <a:stretch>
            <a:fillRect/>
          </a:stretch>
        </p:blipFill>
        <p:spPr>
          <a:xfrm>
            <a:off x="740702" y="2720530"/>
            <a:ext cx="1823208" cy="721686"/>
          </a:xfrm>
          <a:prstGeom prst="rect">
            <a:avLst/>
          </a:prstGeom>
        </p:spPr>
      </p:pic>
      <p:pic>
        <p:nvPicPr>
          <p:cNvPr id="8" name="Picture 7">
            <a:extLst>
              <a:ext uri="{FF2B5EF4-FFF2-40B4-BE49-F238E27FC236}">
                <a16:creationId xmlns:a16="http://schemas.microsoft.com/office/drawing/2014/main" id="{B0BE2860-751F-479D-ACEA-32AD4F538700}"/>
              </a:ext>
            </a:extLst>
          </p:cNvPr>
          <p:cNvPicPr>
            <a:picLocks noChangeAspect="1"/>
          </p:cNvPicPr>
          <p:nvPr/>
        </p:nvPicPr>
        <p:blipFill>
          <a:blip r:embed="rId3"/>
          <a:stretch>
            <a:fillRect/>
          </a:stretch>
        </p:blipFill>
        <p:spPr>
          <a:xfrm>
            <a:off x="3301955" y="1840490"/>
            <a:ext cx="2632120" cy="3841252"/>
          </a:xfrm>
          <a:prstGeom prst="rect">
            <a:avLst/>
          </a:prstGeom>
        </p:spPr>
      </p:pic>
      <p:pic>
        <p:nvPicPr>
          <p:cNvPr id="9" name="Image12">
            <a:extLst>
              <a:ext uri="{FF2B5EF4-FFF2-40B4-BE49-F238E27FC236}">
                <a16:creationId xmlns:a16="http://schemas.microsoft.com/office/drawing/2014/main" id="{990BB333-6853-4392-978C-03DEDA835D87}"/>
              </a:ext>
            </a:extLst>
          </p:cNvPr>
          <p:cNvPicPr/>
          <p:nvPr/>
        </p:nvPicPr>
        <p:blipFill>
          <a:blip r:embed="rId4">
            <a:lum/>
            <a:alphaModFix/>
          </a:blip>
          <a:srcRect/>
          <a:stretch>
            <a:fillRect/>
          </a:stretch>
        </p:blipFill>
        <p:spPr>
          <a:xfrm>
            <a:off x="6189027" y="1404937"/>
            <a:ext cx="3166745" cy="3419475"/>
          </a:xfrm>
          <a:prstGeom prst="rect">
            <a:avLst/>
          </a:prstGeom>
        </p:spPr>
      </p:pic>
      <p:sp>
        <p:nvSpPr>
          <p:cNvPr id="10" name="TextBox 9">
            <a:extLst>
              <a:ext uri="{FF2B5EF4-FFF2-40B4-BE49-F238E27FC236}">
                <a16:creationId xmlns:a16="http://schemas.microsoft.com/office/drawing/2014/main" id="{5EFEB2C5-AA77-4C2C-B505-91894E46C5AB}"/>
              </a:ext>
            </a:extLst>
          </p:cNvPr>
          <p:cNvSpPr txBox="1"/>
          <p:nvPr/>
        </p:nvSpPr>
        <p:spPr>
          <a:xfrm>
            <a:off x="6181725" y="4943078"/>
            <a:ext cx="4943475" cy="1477328"/>
          </a:xfrm>
          <a:prstGeom prst="rect">
            <a:avLst/>
          </a:prstGeom>
          <a:noFill/>
        </p:spPr>
        <p:txBody>
          <a:bodyPr wrap="square" rtlCol="0">
            <a:spAutoFit/>
          </a:bodyPr>
          <a:lstStyle/>
          <a:p>
            <a:r>
              <a:rPr lang="en-US" sz="1200" b="1" dirty="0">
                <a:solidFill>
                  <a:srgbClr val="00000A"/>
                </a:solidFill>
                <a:effectLst/>
                <a:latin typeface="Times New Roman" panose="02020603050405020304" pitchFamily="18" charset="0"/>
                <a:ea typeface="Times New Roman" panose="02020603050405020304" pitchFamily="18" charset="0"/>
                <a:cs typeface="Times New Roman" panose="02020603050405020304" pitchFamily="18" charset="0"/>
              </a:rPr>
              <a:t>Figure 12. </a:t>
            </a: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Arrhenius plot of the r</a:t>
            </a:r>
            <a:r>
              <a:rPr lang="en-GB" sz="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eaction</a:t>
            </a:r>
            <a:r>
              <a:rPr lang="en-GB"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rate coefficients </a:t>
            </a:r>
            <a:r>
              <a:rPr lang="en-GB" sz="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a:t>
            </a:r>
            <a:r>
              <a:rPr lang="en-GB" sz="1200" baseline="30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HDa</a:t>
            </a:r>
            <a:r>
              <a:rPr lang="en-GB" sz="1200" baseline="-25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a:t>
            </a:r>
            <a:r>
              <a:rPr lang="en-GB" sz="1200" baseline="-25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GB"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a:t>
            </a:r>
            <a:r>
              <a:rPr lang="en-GB" sz="1200" baseline="30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HDb</a:t>
            </a:r>
            <a:r>
              <a:rPr lang="en-GB" sz="1200" baseline="-25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a:t>
            </a:r>
            <a:r>
              <a:rPr lang="en-GB" sz="1200" baseline="-25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GB"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k</a:t>
            </a:r>
            <a:r>
              <a:rPr lang="en-GB" sz="12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D2</a:t>
            </a:r>
            <a:r>
              <a:rPr lang="en-GB" sz="1200" baseline="-25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 </a:t>
            </a:r>
            <a:r>
              <a:rPr lang="en-GB"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obtained in the present work in comparison with k</a:t>
            </a:r>
            <a:r>
              <a:rPr lang="en-GB" sz="12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pH2</a:t>
            </a:r>
            <a:r>
              <a:rPr lang="en-GB" sz="1200" baseline="-25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a:t>
            </a:r>
            <a:r>
              <a:rPr lang="en-GB"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and k</a:t>
            </a:r>
            <a:r>
              <a:rPr lang="en-GB" sz="12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oH2</a:t>
            </a:r>
            <a:r>
              <a:rPr lang="en-GB" sz="1200" baseline="-25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a:t>
            </a:r>
            <a:r>
              <a:rPr lang="en-GB"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derived from the data by [</a:t>
            </a:r>
            <a:r>
              <a:rPr lang="en-GB" sz="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Zymak</a:t>
            </a:r>
            <a:r>
              <a:rPr lang="en-GB"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2013]</a:t>
            </a:r>
            <a:r>
              <a:rPr lang="en-GB" sz="1200" dirty="0">
                <a:solidFill>
                  <a:srgbClr val="00000A"/>
                </a:solidFill>
                <a:effectLst/>
                <a:latin typeface="Times New Roman" panose="02020603050405020304" pitchFamily="18" charset="0"/>
                <a:ea typeface="Times New Roman" panose="02020603050405020304" pitchFamily="18" charset="0"/>
                <a:cs typeface="Times New Roman" panose="02020603050405020304" pitchFamily="18" charset="0"/>
              </a:rPr>
              <a:t>. The corresponding rate coefficients obtained from the fitted global model (model C in Table 2) are indicated by the solid curves (only the model values of </a:t>
            </a:r>
            <a:r>
              <a:rPr lang="en-GB"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a:t>
            </a:r>
            <a:r>
              <a:rPr lang="en-GB" sz="12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oH2</a:t>
            </a:r>
            <a:r>
              <a:rPr lang="en-GB" sz="1200" baseline="-25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a:t>
            </a:r>
            <a:r>
              <a:rPr lang="en-GB"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are indicated by a dotted line to differentiate them from the nearly identical </a:t>
            </a:r>
            <a:r>
              <a:rPr lang="en-GB" sz="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a:t>
            </a:r>
            <a:r>
              <a:rPr lang="en-GB" sz="1200" baseline="30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HDa</a:t>
            </a:r>
            <a:r>
              <a:rPr lang="en-GB" sz="1200" baseline="-25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a:t>
            </a:r>
            <a:r>
              <a:rPr lang="en-GB" sz="1200" baseline="-25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GB"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curve)</a:t>
            </a:r>
            <a:r>
              <a:rPr lang="en-GB" sz="1200" dirty="0">
                <a:solidFill>
                  <a:srgbClr val="00000A"/>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GB" sz="1200" dirty="0">
              <a:solidFill>
                <a:srgbClr val="00000A"/>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11" name="TextBox 10">
            <a:extLst>
              <a:ext uri="{FF2B5EF4-FFF2-40B4-BE49-F238E27FC236}">
                <a16:creationId xmlns:a16="http://schemas.microsoft.com/office/drawing/2014/main" id="{516EE962-93ED-490F-BEF1-C04CA0CF74A8}"/>
              </a:ext>
            </a:extLst>
          </p:cNvPr>
          <p:cNvSpPr txBox="1"/>
          <p:nvPr/>
        </p:nvSpPr>
        <p:spPr>
          <a:xfrm>
            <a:off x="1343025" y="2060020"/>
            <a:ext cx="2133600" cy="369332"/>
          </a:xfrm>
          <a:prstGeom prst="rect">
            <a:avLst/>
          </a:prstGeom>
          <a:noFill/>
        </p:spPr>
        <p:txBody>
          <a:bodyPr wrap="square" rtlCol="0">
            <a:spAutoFit/>
          </a:bodyPr>
          <a:lstStyle/>
          <a:p>
            <a:r>
              <a:rPr lang="cs-CZ" dirty="0"/>
              <a:t>Aktivační energie</a:t>
            </a:r>
            <a:endParaRPr lang="en-GB" dirty="0"/>
          </a:p>
        </p:txBody>
      </p:sp>
      <p:cxnSp>
        <p:nvCxnSpPr>
          <p:cNvPr id="12" name="Straight Arrow Connector 11">
            <a:extLst>
              <a:ext uri="{FF2B5EF4-FFF2-40B4-BE49-F238E27FC236}">
                <a16:creationId xmlns:a16="http://schemas.microsoft.com/office/drawing/2014/main" id="{C8DD841D-3820-46AA-88BA-E7CEF470E8B6}"/>
              </a:ext>
            </a:extLst>
          </p:cNvPr>
          <p:cNvCxnSpPr>
            <a:cxnSpLocks/>
          </p:cNvCxnSpPr>
          <p:nvPr/>
        </p:nvCxnSpPr>
        <p:spPr>
          <a:xfrm flipH="1">
            <a:off x="2305050" y="2354899"/>
            <a:ext cx="159348" cy="365631"/>
          </a:xfrm>
          <a:prstGeom prst="straightConnector1">
            <a:avLst/>
          </a:prstGeom>
          <a:ln w="3175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AF4EEF00-93CC-4AA9-8304-345C29C311D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724126" y="437594"/>
            <a:ext cx="1705874" cy="2138028"/>
          </a:xfrm>
          <a:prstGeom prst="rect">
            <a:avLst/>
          </a:prstGeom>
        </p:spPr>
      </p:pic>
      <p:sp>
        <p:nvSpPr>
          <p:cNvPr id="16" name="TextBox 15">
            <a:extLst>
              <a:ext uri="{FF2B5EF4-FFF2-40B4-BE49-F238E27FC236}">
                <a16:creationId xmlns:a16="http://schemas.microsoft.com/office/drawing/2014/main" id="{3D9E32D2-5EBC-4BD5-BDFE-CE5F5B789D32}"/>
              </a:ext>
            </a:extLst>
          </p:cNvPr>
          <p:cNvSpPr txBox="1"/>
          <p:nvPr/>
        </p:nvSpPr>
        <p:spPr>
          <a:xfrm>
            <a:off x="9467400" y="2619708"/>
            <a:ext cx="2219325" cy="923330"/>
          </a:xfrm>
          <a:prstGeom prst="rect">
            <a:avLst/>
          </a:prstGeom>
          <a:noFill/>
        </p:spPr>
        <p:txBody>
          <a:bodyPr wrap="square" rtlCol="0">
            <a:spAutoFit/>
          </a:bodyPr>
          <a:lstStyle/>
          <a:p>
            <a:pPr algn="ctr"/>
            <a:r>
              <a:rPr lang="cs-CZ" dirty="0" err="1"/>
              <a:t>Svante</a:t>
            </a:r>
            <a:r>
              <a:rPr lang="cs-CZ" dirty="0"/>
              <a:t> </a:t>
            </a:r>
            <a:r>
              <a:rPr lang="cs-CZ" dirty="0" err="1"/>
              <a:t>Arrhenius</a:t>
            </a:r>
            <a:endParaRPr lang="cs-CZ" dirty="0"/>
          </a:p>
          <a:p>
            <a:pPr algn="ctr"/>
            <a:r>
              <a:rPr lang="cs-CZ" dirty="0"/>
              <a:t>(1859-1927)</a:t>
            </a:r>
          </a:p>
          <a:p>
            <a:pPr algn="ctr"/>
            <a:r>
              <a:rPr lang="cs-CZ" dirty="0"/>
              <a:t>Nobelova cena 1902</a:t>
            </a:r>
            <a:endParaRPr lang="en-GB" dirty="0"/>
          </a:p>
        </p:txBody>
      </p:sp>
    </p:spTree>
    <p:extLst>
      <p:ext uri="{BB962C8B-B14F-4D97-AF65-F5344CB8AC3E}">
        <p14:creationId xmlns:p14="http://schemas.microsoft.com/office/powerpoint/2010/main" val="12824761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72A40-AD4F-4FB2-8FA8-61AEAD1F9C2E}"/>
              </a:ext>
            </a:extLst>
          </p:cNvPr>
          <p:cNvSpPr>
            <a:spLocks noGrp="1"/>
          </p:cNvSpPr>
          <p:nvPr>
            <p:ph type="title"/>
          </p:nvPr>
        </p:nvSpPr>
        <p:spPr/>
        <p:txBody>
          <a:bodyPr/>
          <a:lstStyle/>
          <a:p>
            <a:r>
              <a:rPr lang="cs-CZ"/>
              <a:t>Arrhenius equation</a:t>
            </a:r>
            <a:endParaRPr lang="en-GB" dirty="0"/>
          </a:p>
        </p:txBody>
      </p:sp>
      <p:pic>
        <p:nvPicPr>
          <p:cNvPr id="5" name="Picture 4">
            <a:extLst>
              <a:ext uri="{FF2B5EF4-FFF2-40B4-BE49-F238E27FC236}">
                <a16:creationId xmlns:a16="http://schemas.microsoft.com/office/drawing/2014/main" id="{A39F01D2-8F22-4641-9BCA-680B7F335FC6}"/>
              </a:ext>
            </a:extLst>
          </p:cNvPr>
          <p:cNvPicPr>
            <a:picLocks noChangeAspect="1"/>
          </p:cNvPicPr>
          <p:nvPr/>
        </p:nvPicPr>
        <p:blipFill>
          <a:blip r:embed="rId2"/>
          <a:stretch>
            <a:fillRect/>
          </a:stretch>
        </p:blipFill>
        <p:spPr>
          <a:xfrm>
            <a:off x="759585" y="1846340"/>
            <a:ext cx="3202816" cy="4003520"/>
          </a:xfrm>
          <a:prstGeom prst="rect">
            <a:avLst/>
          </a:prstGeom>
        </p:spPr>
      </p:pic>
      <p:pic>
        <p:nvPicPr>
          <p:cNvPr id="7" name="Picture 6">
            <a:extLst>
              <a:ext uri="{FF2B5EF4-FFF2-40B4-BE49-F238E27FC236}">
                <a16:creationId xmlns:a16="http://schemas.microsoft.com/office/drawing/2014/main" id="{2DF626EE-DB1F-41BB-8E99-989CF684A821}"/>
              </a:ext>
            </a:extLst>
          </p:cNvPr>
          <p:cNvPicPr>
            <a:picLocks noChangeAspect="1"/>
          </p:cNvPicPr>
          <p:nvPr/>
        </p:nvPicPr>
        <p:blipFill>
          <a:blip r:embed="rId3"/>
          <a:stretch>
            <a:fillRect/>
          </a:stretch>
        </p:blipFill>
        <p:spPr>
          <a:xfrm>
            <a:off x="4274608" y="2028825"/>
            <a:ext cx="1718734" cy="552450"/>
          </a:xfrm>
          <a:prstGeom prst="rect">
            <a:avLst/>
          </a:prstGeom>
        </p:spPr>
      </p:pic>
      <p:sp>
        <p:nvSpPr>
          <p:cNvPr id="8" name="TextBox 7">
            <a:extLst>
              <a:ext uri="{FF2B5EF4-FFF2-40B4-BE49-F238E27FC236}">
                <a16:creationId xmlns:a16="http://schemas.microsoft.com/office/drawing/2014/main" id="{3636345D-AA16-4D7D-BCFC-1B9282CE191E}"/>
              </a:ext>
            </a:extLst>
          </p:cNvPr>
          <p:cNvSpPr txBox="1"/>
          <p:nvPr/>
        </p:nvSpPr>
        <p:spPr>
          <a:xfrm>
            <a:off x="4274608" y="2885390"/>
            <a:ext cx="7581900" cy="646331"/>
          </a:xfrm>
          <a:prstGeom prst="rect">
            <a:avLst/>
          </a:prstGeom>
          <a:noFill/>
        </p:spPr>
        <p:txBody>
          <a:bodyPr wrap="square" rtlCol="0">
            <a:spAutoFit/>
          </a:bodyPr>
          <a:lstStyle/>
          <a:p>
            <a:r>
              <a:rPr lang="en-GB"/>
              <a:t>Activation energy is the minimum kinetic energy of the reactants required to form products</a:t>
            </a:r>
            <a:endParaRPr lang="en-GB" dirty="0"/>
          </a:p>
        </p:txBody>
      </p:sp>
    </p:spTree>
    <p:extLst>
      <p:ext uri="{BB962C8B-B14F-4D97-AF65-F5344CB8AC3E}">
        <p14:creationId xmlns:p14="http://schemas.microsoft.com/office/powerpoint/2010/main" val="945946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3B58D-95A7-4385-A212-D7BFA0134937}"/>
              </a:ext>
            </a:extLst>
          </p:cNvPr>
          <p:cNvSpPr>
            <a:spLocks noGrp="1"/>
          </p:cNvSpPr>
          <p:nvPr>
            <p:ph type="title"/>
          </p:nvPr>
        </p:nvSpPr>
        <p:spPr/>
        <p:txBody>
          <a:bodyPr/>
          <a:lstStyle/>
          <a:p>
            <a:r>
              <a:rPr lang="en-GB"/>
              <a:t>Florescence and phosphorescence</a:t>
            </a:r>
            <a:endParaRPr lang="en-GB" dirty="0"/>
          </a:p>
        </p:txBody>
      </p:sp>
      <p:pic>
        <p:nvPicPr>
          <p:cNvPr id="5" name="Picture 4">
            <a:extLst>
              <a:ext uri="{FF2B5EF4-FFF2-40B4-BE49-F238E27FC236}">
                <a16:creationId xmlns:a16="http://schemas.microsoft.com/office/drawing/2014/main" id="{10F1949B-9087-41C3-948D-25F9D4D369E0}"/>
              </a:ext>
            </a:extLst>
          </p:cNvPr>
          <p:cNvPicPr>
            <a:picLocks noChangeAspect="1"/>
          </p:cNvPicPr>
          <p:nvPr/>
        </p:nvPicPr>
        <p:blipFill>
          <a:blip r:embed="rId2"/>
          <a:stretch>
            <a:fillRect/>
          </a:stretch>
        </p:blipFill>
        <p:spPr>
          <a:xfrm>
            <a:off x="1007665" y="2143955"/>
            <a:ext cx="2760806" cy="3875105"/>
          </a:xfrm>
          <a:prstGeom prst="rect">
            <a:avLst/>
          </a:prstGeom>
        </p:spPr>
      </p:pic>
      <p:sp>
        <p:nvSpPr>
          <p:cNvPr id="6" name="TextBox 5">
            <a:extLst>
              <a:ext uri="{FF2B5EF4-FFF2-40B4-BE49-F238E27FC236}">
                <a16:creationId xmlns:a16="http://schemas.microsoft.com/office/drawing/2014/main" id="{8A5CCF06-2E4C-46E9-95AE-C47D307D4DB9}"/>
              </a:ext>
            </a:extLst>
          </p:cNvPr>
          <p:cNvSpPr txBox="1"/>
          <p:nvPr/>
        </p:nvSpPr>
        <p:spPr>
          <a:xfrm>
            <a:off x="3932808" y="2143955"/>
            <a:ext cx="7528264" cy="2308324"/>
          </a:xfrm>
          <a:prstGeom prst="rect">
            <a:avLst/>
          </a:prstGeom>
          <a:noFill/>
        </p:spPr>
        <p:txBody>
          <a:bodyPr wrap="square" rtlCol="0">
            <a:spAutoFit/>
          </a:bodyPr>
          <a:lstStyle/>
          <a:p>
            <a:r>
              <a:rPr lang="en-GB" dirty="0"/>
              <a:t>In </a:t>
            </a:r>
            <a:r>
              <a:rPr lang="en-GB" b="1" dirty="0"/>
              <a:t>fluorescence</a:t>
            </a:r>
            <a:r>
              <a:rPr lang="en-GB" dirty="0"/>
              <a:t>, the spontaneous emission of radiation occurs within a few nanoseconds after the excitation radiation has been switched off (Fig. 14.20).</a:t>
            </a:r>
          </a:p>
          <a:p>
            <a:r>
              <a:rPr lang="en-GB" dirty="0"/>
              <a:t> 
In </a:t>
            </a:r>
            <a:r>
              <a:rPr lang="en-GB" b="1" dirty="0"/>
              <a:t>phosphorescence</a:t>
            </a:r>
            <a:r>
              <a:rPr lang="en-GB" dirty="0"/>
              <a:t>, spontaneous emission can persist for a long time (even hours, but characteristically seconds or fractions of seconds). The difference suggests that fluorescence is the rapid conversion of absorbed radiation into re-emitted energy, and in phosphorescence, energy is stored in a "reservoir" from which it slowly escapes.</a:t>
            </a:r>
          </a:p>
        </p:txBody>
      </p:sp>
    </p:spTree>
    <p:extLst>
      <p:ext uri="{BB962C8B-B14F-4D97-AF65-F5344CB8AC3E}">
        <p14:creationId xmlns:p14="http://schemas.microsoft.com/office/powerpoint/2010/main" val="7394853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0E014-F5D8-453A-9A82-87A55A71C107}"/>
              </a:ext>
            </a:extLst>
          </p:cNvPr>
          <p:cNvSpPr>
            <a:spLocks noGrp="1"/>
          </p:cNvSpPr>
          <p:nvPr>
            <p:ph type="title"/>
          </p:nvPr>
        </p:nvSpPr>
        <p:spPr/>
        <p:txBody>
          <a:bodyPr/>
          <a:lstStyle/>
          <a:p>
            <a:r>
              <a:rPr lang="en-GB"/>
              <a:t>Florescence</a:t>
            </a:r>
            <a:endParaRPr lang="en-GB" dirty="0"/>
          </a:p>
        </p:txBody>
      </p:sp>
      <p:pic>
        <p:nvPicPr>
          <p:cNvPr id="5" name="Picture 4">
            <a:extLst>
              <a:ext uri="{FF2B5EF4-FFF2-40B4-BE49-F238E27FC236}">
                <a16:creationId xmlns:a16="http://schemas.microsoft.com/office/drawing/2014/main" id="{0958FFCE-8C43-4743-80BE-BF5E3A23B5EA}"/>
              </a:ext>
            </a:extLst>
          </p:cNvPr>
          <p:cNvPicPr>
            <a:picLocks noChangeAspect="1"/>
          </p:cNvPicPr>
          <p:nvPr/>
        </p:nvPicPr>
        <p:blipFill>
          <a:blip r:embed="rId2"/>
          <a:stretch>
            <a:fillRect/>
          </a:stretch>
        </p:blipFill>
        <p:spPr>
          <a:xfrm>
            <a:off x="997257" y="1537383"/>
            <a:ext cx="2775752" cy="4795290"/>
          </a:xfrm>
          <a:prstGeom prst="rect">
            <a:avLst/>
          </a:prstGeom>
        </p:spPr>
      </p:pic>
      <p:sp>
        <p:nvSpPr>
          <p:cNvPr id="6" name="TextBox 5">
            <a:extLst>
              <a:ext uri="{FF2B5EF4-FFF2-40B4-BE49-F238E27FC236}">
                <a16:creationId xmlns:a16="http://schemas.microsoft.com/office/drawing/2014/main" id="{B15D8A8A-D3FD-4B00-B307-C069DE942F0E}"/>
              </a:ext>
            </a:extLst>
          </p:cNvPr>
          <p:cNvSpPr txBox="1"/>
          <p:nvPr/>
        </p:nvSpPr>
        <p:spPr>
          <a:xfrm>
            <a:off x="3932065" y="1690688"/>
            <a:ext cx="4407027" cy="646331"/>
          </a:xfrm>
          <a:prstGeom prst="rect">
            <a:avLst/>
          </a:prstGeom>
          <a:noFill/>
        </p:spPr>
        <p:txBody>
          <a:bodyPr wrap="square" rtlCol="0">
            <a:spAutoFit/>
          </a:bodyPr>
          <a:lstStyle/>
          <a:p>
            <a:r>
              <a:rPr lang="en-GB"/>
              <a:t>It transfers energy to the surrounding molecules</a:t>
            </a:r>
            <a:endParaRPr lang="en-GB" dirty="0"/>
          </a:p>
        </p:txBody>
      </p:sp>
      <p:cxnSp>
        <p:nvCxnSpPr>
          <p:cNvPr id="8" name="Straight Arrow Connector 7">
            <a:extLst>
              <a:ext uri="{FF2B5EF4-FFF2-40B4-BE49-F238E27FC236}">
                <a16:creationId xmlns:a16="http://schemas.microsoft.com/office/drawing/2014/main" id="{A4F9C531-E4F3-42EE-A79D-35C621D6E407}"/>
              </a:ext>
            </a:extLst>
          </p:cNvPr>
          <p:cNvCxnSpPr/>
          <p:nvPr/>
        </p:nvCxnSpPr>
        <p:spPr>
          <a:xfrm flipH="1">
            <a:off x="2385133" y="1961965"/>
            <a:ext cx="1467776" cy="603682"/>
          </a:xfrm>
          <a:prstGeom prst="straightConnector1">
            <a:avLst/>
          </a:prstGeom>
          <a:ln w="3175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9CFD53CB-B8B4-4BE9-9B96-4B1D3D1A0F2C}"/>
              </a:ext>
            </a:extLst>
          </p:cNvPr>
          <p:cNvPicPr>
            <a:picLocks noChangeAspect="1"/>
          </p:cNvPicPr>
          <p:nvPr/>
        </p:nvPicPr>
        <p:blipFill>
          <a:blip r:embed="rId3"/>
          <a:stretch>
            <a:fillRect/>
          </a:stretch>
        </p:blipFill>
        <p:spPr>
          <a:xfrm>
            <a:off x="8339093" y="971713"/>
            <a:ext cx="2827354" cy="5360960"/>
          </a:xfrm>
          <a:prstGeom prst="rect">
            <a:avLst/>
          </a:prstGeom>
        </p:spPr>
      </p:pic>
      <p:sp>
        <p:nvSpPr>
          <p:cNvPr id="11" name="TextBox 10">
            <a:extLst>
              <a:ext uri="{FF2B5EF4-FFF2-40B4-BE49-F238E27FC236}">
                <a16:creationId xmlns:a16="http://schemas.microsoft.com/office/drawing/2014/main" id="{41DF2881-AE8D-4AC5-BDF4-ACB6F5D593A2}"/>
              </a:ext>
            </a:extLst>
          </p:cNvPr>
          <p:cNvSpPr txBox="1"/>
          <p:nvPr/>
        </p:nvSpPr>
        <p:spPr>
          <a:xfrm>
            <a:off x="4181475" y="2486025"/>
            <a:ext cx="3946587" cy="1754326"/>
          </a:xfrm>
          <a:prstGeom prst="rect">
            <a:avLst/>
          </a:prstGeom>
          <a:noFill/>
        </p:spPr>
        <p:txBody>
          <a:bodyPr wrap="square" rtlCol="0">
            <a:spAutoFit/>
          </a:bodyPr>
          <a:lstStyle/>
          <a:p>
            <a:r>
              <a:rPr lang="en-GB" dirty="0"/>
              <a:t>The shape of the absorption spectrum is given by the Franck-Condon overlap between the ground vibrational state of the lower electronic state and the vibrational states of the upper electronic state</a:t>
            </a:r>
          </a:p>
        </p:txBody>
      </p:sp>
      <p:cxnSp>
        <p:nvCxnSpPr>
          <p:cNvPr id="12" name="Straight Arrow Connector 11">
            <a:extLst>
              <a:ext uri="{FF2B5EF4-FFF2-40B4-BE49-F238E27FC236}">
                <a16:creationId xmlns:a16="http://schemas.microsoft.com/office/drawing/2014/main" id="{8AEF7D31-C538-4394-BB1F-9A18F75D0A10}"/>
              </a:ext>
            </a:extLst>
          </p:cNvPr>
          <p:cNvCxnSpPr>
            <a:cxnSpLocks/>
          </p:cNvCxnSpPr>
          <p:nvPr/>
        </p:nvCxnSpPr>
        <p:spPr>
          <a:xfrm>
            <a:off x="7777209" y="3016251"/>
            <a:ext cx="1144668" cy="0"/>
          </a:xfrm>
          <a:prstGeom prst="straightConnector1">
            <a:avLst/>
          </a:prstGeom>
          <a:ln w="3175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6C5C7CC3-AA8D-47F2-9C0A-02AAE0F61622}"/>
              </a:ext>
            </a:extLst>
          </p:cNvPr>
          <p:cNvSpPr txBox="1"/>
          <p:nvPr/>
        </p:nvSpPr>
        <p:spPr>
          <a:xfrm>
            <a:off x="4062459" y="4531459"/>
            <a:ext cx="3714750" cy="1754326"/>
          </a:xfrm>
          <a:prstGeom prst="rect">
            <a:avLst/>
          </a:prstGeom>
          <a:noFill/>
        </p:spPr>
        <p:txBody>
          <a:bodyPr wrap="square" rtlCol="0">
            <a:spAutoFit/>
          </a:bodyPr>
          <a:lstStyle/>
          <a:p>
            <a:r>
              <a:rPr lang="en-GB"/>
              <a:t>In the case of emitted light, on the other hand, the profile is given by the overlap between the lowest vibrational state of the upper electronic state and the vibrational states in the lower electronic state.</a:t>
            </a:r>
            <a:endParaRPr lang="en-GB" dirty="0"/>
          </a:p>
        </p:txBody>
      </p:sp>
      <p:cxnSp>
        <p:nvCxnSpPr>
          <p:cNvPr id="15" name="Straight Arrow Connector 14">
            <a:extLst>
              <a:ext uri="{FF2B5EF4-FFF2-40B4-BE49-F238E27FC236}">
                <a16:creationId xmlns:a16="http://schemas.microsoft.com/office/drawing/2014/main" id="{62D928E9-B3DB-488B-805A-169A61AD2182}"/>
              </a:ext>
            </a:extLst>
          </p:cNvPr>
          <p:cNvCxnSpPr>
            <a:cxnSpLocks/>
          </p:cNvCxnSpPr>
          <p:nvPr/>
        </p:nvCxnSpPr>
        <p:spPr>
          <a:xfrm flipV="1">
            <a:off x="7777209" y="3133725"/>
            <a:ext cx="2347866" cy="1501776"/>
          </a:xfrm>
          <a:prstGeom prst="straightConnector1">
            <a:avLst/>
          </a:prstGeom>
          <a:ln w="3175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3119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4572E-8F08-4139-A82B-CFF0CD70F852}"/>
              </a:ext>
            </a:extLst>
          </p:cNvPr>
          <p:cNvSpPr>
            <a:spLocks noGrp="1"/>
          </p:cNvSpPr>
          <p:nvPr>
            <p:ph type="title"/>
          </p:nvPr>
        </p:nvSpPr>
        <p:spPr/>
        <p:txBody>
          <a:bodyPr/>
          <a:lstStyle/>
          <a:p>
            <a:r>
              <a:rPr lang="cs-CZ"/>
              <a:t>Notes</a:t>
            </a:r>
            <a:endParaRPr lang="en-GB" dirty="0"/>
          </a:p>
        </p:txBody>
      </p:sp>
      <p:sp>
        <p:nvSpPr>
          <p:cNvPr id="4" name="TextBox 3">
            <a:extLst>
              <a:ext uri="{FF2B5EF4-FFF2-40B4-BE49-F238E27FC236}">
                <a16:creationId xmlns:a16="http://schemas.microsoft.com/office/drawing/2014/main" id="{DC82EF97-20A2-487E-A983-CC45D8BB580F}"/>
              </a:ext>
            </a:extLst>
          </p:cNvPr>
          <p:cNvSpPr txBox="1"/>
          <p:nvPr/>
        </p:nvSpPr>
        <p:spPr>
          <a:xfrm>
            <a:off x="942975" y="1600200"/>
            <a:ext cx="7172325" cy="646331"/>
          </a:xfrm>
          <a:prstGeom prst="rect">
            <a:avLst/>
          </a:prstGeom>
          <a:noFill/>
        </p:spPr>
        <p:txBody>
          <a:bodyPr wrap="square" rtlCol="0">
            <a:spAutoFit/>
          </a:bodyPr>
          <a:lstStyle/>
          <a:p>
            <a:r>
              <a:rPr lang="en-GB"/>
              <a:t>In liquids, absorption and emission can be shifted from the gas phase due to the action of surrounding molecules.</a:t>
            </a:r>
            <a:endParaRPr lang="en-GB" dirty="0"/>
          </a:p>
        </p:txBody>
      </p:sp>
      <p:pic>
        <p:nvPicPr>
          <p:cNvPr id="6" name="Picture 5">
            <a:extLst>
              <a:ext uri="{FF2B5EF4-FFF2-40B4-BE49-F238E27FC236}">
                <a16:creationId xmlns:a16="http://schemas.microsoft.com/office/drawing/2014/main" id="{FB1D7815-0920-4DB7-8BF4-C7E518F11277}"/>
              </a:ext>
            </a:extLst>
          </p:cNvPr>
          <p:cNvPicPr>
            <a:picLocks noChangeAspect="1"/>
          </p:cNvPicPr>
          <p:nvPr/>
        </p:nvPicPr>
        <p:blipFill>
          <a:blip r:embed="rId2"/>
          <a:stretch>
            <a:fillRect/>
          </a:stretch>
        </p:blipFill>
        <p:spPr>
          <a:xfrm>
            <a:off x="8763000" y="622502"/>
            <a:ext cx="2857500" cy="4527146"/>
          </a:xfrm>
          <a:prstGeom prst="rect">
            <a:avLst/>
          </a:prstGeom>
        </p:spPr>
      </p:pic>
      <p:sp>
        <p:nvSpPr>
          <p:cNvPr id="7" name="TextBox 6">
            <a:extLst>
              <a:ext uri="{FF2B5EF4-FFF2-40B4-BE49-F238E27FC236}">
                <a16:creationId xmlns:a16="http://schemas.microsoft.com/office/drawing/2014/main" id="{7BF30495-3E9E-46AB-9FBA-97956EF38833}"/>
              </a:ext>
            </a:extLst>
          </p:cNvPr>
          <p:cNvSpPr txBox="1"/>
          <p:nvPr/>
        </p:nvSpPr>
        <p:spPr>
          <a:xfrm>
            <a:off x="942975" y="2752725"/>
            <a:ext cx="6905625" cy="369332"/>
          </a:xfrm>
          <a:prstGeom prst="rect">
            <a:avLst/>
          </a:prstGeom>
          <a:noFill/>
        </p:spPr>
        <p:txBody>
          <a:bodyPr wrap="square" rtlCol="0">
            <a:spAutoFit/>
          </a:bodyPr>
          <a:lstStyle/>
          <a:p>
            <a:r>
              <a:rPr lang="en-GB"/>
              <a:t>Fluorescence occurs at lower frequencies than the excitation radiation.</a:t>
            </a:r>
            <a:endParaRPr lang="en-GB" dirty="0"/>
          </a:p>
        </p:txBody>
      </p:sp>
    </p:spTree>
    <p:extLst>
      <p:ext uri="{BB962C8B-B14F-4D97-AF65-F5344CB8AC3E}">
        <p14:creationId xmlns:p14="http://schemas.microsoft.com/office/powerpoint/2010/main" val="7278270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4D56D-BA23-49E8-BE06-ABD2864CD709}"/>
              </a:ext>
            </a:extLst>
          </p:cNvPr>
          <p:cNvSpPr>
            <a:spLocks noGrp="1"/>
          </p:cNvSpPr>
          <p:nvPr>
            <p:ph type="title"/>
          </p:nvPr>
        </p:nvSpPr>
        <p:spPr/>
        <p:txBody>
          <a:bodyPr/>
          <a:lstStyle/>
          <a:p>
            <a:r>
              <a:rPr lang="cs-CZ"/>
              <a:t>Phosphorescence</a:t>
            </a:r>
            <a:endParaRPr lang="en-GB" dirty="0"/>
          </a:p>
        </p:txBody>
      </p:sp>
      <p:pic>
        <p:nvPicPr>
          <p:cNvPr id="5" name="Picture 4">
            <a:extLst>
              <a:ext uri="{FF2B5EF4-FFF2-40B4-BE49-F238E27FC236}">
                <a16:creationId xmlns:a16="http://schemas.microsoft.com/office/drawing/2014/main" id="{51A0D33E-FA94-446F-A092-5C0F7393A7E1}"/>
              </a:ext>
            </a:extLst>
          </p:cNvPr>
          <p:cNvPicPr>
            <a:picLocks noChangeAspect="1"/>
          </p:cNvPicPr>
          <p:nvPr/>
        </p:nvPicPr>
        <p:blipFill>
          <a:blip r:embed="rId2"/>
          <a:stretch>
            <a:fillRect/>
          </a:stretch>
        </p:blipFill>
        <p:spPr>
          <a:xfrm>
            <a:off x="757572" y="1690688"/>
            <a:ext cx="2480927" cy="4174637"/>
          </a:xfrm>
          <a:prstGeom prst="rect">
            <a:avLst/>
          </a:prstGeom>
        </p:spPr>
      </p:pic>
      <p:sp>
        <p:nvSpPr>
          <p:cNvPr id="6" name="TextBox 5">
            <a:extLst>
              <a:ext uri="{FF2B5EF4-FFF2-40B4-BE49-F238E27FC236}">
                <a16:creationId xmlns:a16="http://schemas.microsoft.com/office/drawing/2014/main" id="{BD7A0478-61C7-46B4-8259-812471D76DCF}"/>
              </a:ext>
            </a:extLst>
          </p:cNvPr>
          <p:cNvSpPr txBox="1"/>
          <p:nvPr/>
        </p:nvSpPr>
        <p:spPr>
          <a:xfrm>
            <a:off x="3429000" y="1895475"/>
            <a:ext cx="2181225" cy="923330"/>
          </a:xfrm>
          <a:prstGeom prst="rect">
            <a:avLst/>
          </a:prstGeom>
          <a:noFill/>
        </p:spPr>
        <p:txBody>
          <a:bodyPr wrap="square" rtlCol="0">
            <a:spAutoFit/>
          </a:bodyPr>
          <a:lstStyle/>
          <a:p>
            <a:r>
              <a:rPr lang="en-GB"/>
              <a:t>Intersystem crossing (more likely for heavier atoms)</a:t>
            </a:r>
            <a:endParaRPr lang="en-GB" dirty="0"/>
          </a:p>
        </p:txBody>
      </p:sp>
      <p:cxnSp>
        <p:nvCxnSpPr>
          <p:cNvPr id="7" name="Straight Arrow Connector 6">
            <a:extLst>
              <a:ext uri="{FF2B5EF4-FFF2-40B4-BE49-F238E27FC236}">
                <a16:creationId xmlns:a16="http://schemas.microsoft.com/office/drawing/2014/main" id="{8FF45D76-8982-4E63-B977-EFB1C51FC636}"/>
              </a:ext>
            </a:extLst>
          </p:cNvPr>
          <p:cNvCxnSpPr>
            <a:cxnSpLocks/>
          </p:cNvCxnSpPr>
          <p:nvPr/>
        </p:nvCxnSpPr>
        <p:spPr>
          <a:xfrm flipH="1">
            <a:off x="1828800" y="2214008"/>
            <a:ext cx="1519284" cy="462517"/>
          </a:xfrm>
          <a:prstGeom prst="straightConnector1">
            <a:avLst/>
          </a:prstGeom>
          <a:ln w="3175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97F3E0F1-5B91-4110-B86E-16125DEBBF04}"/>
              </a:ext>
            </a:extLst>
          </p:cNvPr>
          <p:cNvPicPr>
            <a:picLocks noChangeAspect="1"/>
          </p:cNvPicPr>
          <p:nvPr/>
        </p:nvPicPr>
        <p:blipFill>
          <a:blip r:embed="rId3"/>
          <a:stretch>
            <a:fillRect/>
          </a:stretch>
        </p:blipFill>
        <p:spPr>
          <a:xfrm>
            <a:off x="8708206" y="1027906"/>
            <a:ext cx="2686052" cy="5544076"/>
          </a:xfrm>
          <a:prstGeom prst="rect">
            <a:avLst/>
          </a:prstGeom>
        </p:spPr>
      </p:pic>
      <p:sp>
        <p:nvSpPr>
          <p:cNvPr id="11" name="TextBox 10">
            <a:extLst>
              <a:ext uri="{FF2B5EF4-FFF2-40B4-BE49-F238E27FC236}">
                <a16:creationId xmlns:a16="http://schemas.microsoft.com/office/drawing/2014/main" id="{127CDC2A-B2B9-451B-8DB6-505ED717599B}"/>
              </a:ext>
            </a:extLst>
          </p:cNvPr>
          <p:cNvSpPr txBox="1"/>
          <p:nvPr/>
        </p:nvSpPr>
        <p:spPr>
          <a:xfrm>
            <a:off x="3429000" y="3023592"/>
            <a:ext cx="4191000" cy="369332"/>
          </a:xfrm>
          <a:prstGeom prst="rect">
            <a:avLst/>
          </a:prstGeom>
          <a:noFill/>
        </p:spPr>
        <p:txBody>
          <a:bodyPr wrap="square" rtlCol="0">
            <a:spAutoFit/>
          </a:bodyPr>
          <a:lstStyle/>
          <a:p>
            <a:r>
              <a:rPr lang="en-GB"/>
              <a:t>Transition from Singlet to Triplet</a:t>
            </a:r>
            <a:endParaRPr lang="en-GB" dirty="0"/>
          </a:p>
        </p:txBody>
      </p:sp>
    </p:spTree>
    <p:extLst>
      <p:ext uri="{BB962C8B-B14F-4D97-AF65-F5344CB8AC3E}">
        <p14:creationId xmlns:p14="http://schemas.microsoft.com/office/powerpoint/2010/main" val="16045970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BAB21-9A6D-469F-A893-27A60C7827C0}"/>
              </a:ext>
            </a:extLst>
          </p:cNvPr>
          <p:cNvSpPr>
            <a:spLocks noGrp="1"/>
          </p:cNvSpPr>
          <p:nvPr>
            <p:ph type="title"/>
          </p:nvPr>
        </p:nvSpPr>
        <p:spPr/>
        <p:txBody>
          <a:bodyPr/>
          <a:lstStyle/>
          <a:p>
            <a:r>
              <a:rPr lang="en-GB"/>
              <a:t>Dissociation of excited electronic state into fragments</a:t>
            </a:r>
            <a:endParaRPr lang="en-GB" dirty="0"/>
          </a:p>
        </p:txBody>
      </p:sp>
      <p:pic>
        <p:nvPicPr>
          <p:cNvPr id="5" name="Picture 4">
            <a:extLst>
              <a:ext uri="{FF2B5EF4-FFF2-40B4-BE49-F238E27FC236}">
                <a16:creationId xmlns:a16="http://schemas.microsoft.com/office/drawing/2014/main" id="{F5063704-817B-4B9F-9041-6CC2C1EFF4E4}"/>
              </a:ext>
            </a:extLst>
          </p:cNvPr>
          <p:cNvPicPr>
            <a:picLocks noChangeAspect="1"/>
          </p:cNvPicPr>
          <p:nvPr/>
        </p:nvPicPr>
        <p:blipFill>
          <a:blip r:embed="rId2"/>
          <a:stretch>
            <a:fillRect/>
          </a:stretch>
        </p:blipFill>
        <p:spPr>
          <a:xfrm>
            <a:off x="680231" y="1585913"/>
            <a:ext cx="2830538" cy="5094966"/>
          </a:xfrm>
          <a:prstGeom prst="rect">
            <a:avLst/>
          </a:prstGeom>
        </p:spPr>
      </p:pic>
      <p:sp>
        <p:nvSpPr>
          <p:cNvPr id="6" name="TextBox 5">
            <a:extLst>
              <a:ext uri="{FF2B5EF4-FFF2-40B4-BE49-F238E27FC236}">
                <a16:creationId xmlns:a16="http://schemas.microsoft.com/office/drawing/2014/main" id="{8FA15B1C-70A9-4854-B5C8-8FFBF8DE6569}"/>
              </a:ext>
            </a:extLst>
          </p:cNvPr>
          <p:cNvSpPr txBox="1"/>
          <p:nvPr/>
        </p:nvSpPr>
        <p:spPr>
          <a:xfrm>
            <a:off x="3990975" y="2381250"/>
            <a:ext cx="6591300" cy="369332"/>
          </a:xfrm>
          <a:prstGeom prst="rect">
            <a:avLst/>
          </a:prstGeom>
          <a:noFill/>
        </p:spPr>
        <p:txBody>
          <a:bodyPr wrap="square" rtlCol="0">
            <a:spAutoFit/>
          </a:bodyPr>
          <a:lstStyle/>
          <a:p>
            <a:r>
              <a:rPr lang="en-GB"/>
              <a:t>It corresponds to the different kinetic energy of the fragments</a:t>
            </a:r>
            <a:endParaRPr lang="en-GB" dirty="0"/>
          </a:p>
        </p:txBody>
      </p:sp>
      <p:cxnSp>
        <p:nvCxnSpPr>
          <p:cNvPr id="7" name="Straight Arrow Connector 6">
            <a:extLst>
              <a:ext uri="{FF2B5EF4-FFF2-40B4-BE49-F238E27FC236}">
                <a16:creationId xmlns:a16="http://schemas.microsoft.com/office/drawing/2014/main" id="{8DF06378-2FB8-4A74-BA7B-D9E96482E765}"/>
              </a:ext>
            </a:extLst>
          </p:cNvPr>
          <p:cNvCxnSpPr>
            <a:cxnSpLocks/>
            <a:stCxn id="6" idx="1"/>
          </p:cNvCxnSpPr>
          <p:nvPr/>
        </p:nvCxnSpPr>
        <p:spPr>
          <a:xfrm flipH="1" flipV="1">
            <a:off x="2575633" y="2072698"/>
            <a:ext cx="1415342" cy="493218"/>
          </a:xfrm>
          <a:prstGeom prst="straightConnector1">
            <a:avLst/>
          </a:prstGeom>
          <a:ln w="3175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88888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4487F-C8EC-4F51-8123-50D0E437FB13}"/>
              </a:ext>
            </a:extLst>
          </p:cNvPr>
          <p:cNvSpPr>
            <a:spLocks noGrp="1"/>
          </p:cNvSpPr>
          <p:nvPr>
            <p:ph type="title"/>
          </p:nvPr>
        </p:nvSpPr>
        <p:spPr/>
        <p:txBody>
          <a:bodyPr/>
          <a:lstStyle/>
          <a:p>
            <a:r>
              <a:rPr lang="cs-CZ"/>
              <a:t>Presociation</a:t>
            </a:r>
            <a:endParaRPr lang="en-GB" dirty="0"/>
          </a:p>
        </p:txBody>
      </p:sp>
      <p:pic>
        <p:nvPicPr>
          <p:cNvPr id="5" name="Picture 4">
            <a:extLst>
              <a:ext uri="{FF2B5EF4-FFF2-40B4-BE49-F238E27FC236}">
                <a16:creationId xmlns:a16="http://schemas.microsoft.com/office/drawing/2014/main" id="{DF9D23E3-DF1C-4F4F-9A71-A1154E9067A4}"/>
              </a:ext>
            </a:extLst>
          </p:cNvPr>
          <p:cNvPicPr>
            <a:picLocks noChangeAspect="1"/>
          </p:cNvPicPr>
          <p:nvPr/>
        </p:nvPicPr>
        <p:blipFill>
          <a:blip r:embed="rId2"/>
          <a:stretch>
            <a:fillRect/>
          </a:stretch>
        </p:blipFill>
        <p:spPr>
          <a:xfrm>
            <a:off x="409574" y="1300334"/>
            <a:ext cx="3048002" cy="5343182"/>
          </a:xfrm>
          <a:prstGeom prst="rect">
            <a:avLst/>
          </a:prstGeom>
        </p:spPr>
      </p:pic>
      <p:sp>
        <p:nvSpPr>
          <p:cNvPr id="6" name="TextBox 5">
            <a:extLst>
              <a:ext uri="{FF2B5EF4-FFF2-40B4-BE49-F238E27FC236}">
                <a16:creationId xmlns:a16="http://schemas.microsoft.com/office/drawing/2014/main" id="{4C6768C5-5410-4150-927C-EF0BC5C0B24F}"/>
              </a:ext>
            </a:extLst>
          </p:cNvPr>
          <p:cNvSpPr txBox="1"/>
          <p:nvPr/>
        </p:nvSpPr>
        <p:spPr>
          <a:xfrm>
            <a:off x="3629026" y="2705100"/>
            <a:ext cx="4695824" cy="646331"/>
          </a:xfrm>
          <a:prstGeom prst="rect">
            <a:avLst/>
          </a:prstGeom>
          <a:noFill/>
        </p:spPr>
        <p:txBody>
          <a:bodyPr wrap="square" rtlCol="0">
            <a:spAutoFit/>
          </a:bodyPr>
          <a:lstStyle/>
          <a:p>
            <a:r>
              <a:rPr lang="en-GB"/>
              <a:t>The dissociating state crosses the excited bound state</a:t>
            </a:r>
            <a:endParaRPr lang="en-GB" dirty="0"/>
          </a:p>
        </p:txBody>
      </p:sp>
      <p:cxnSp>
        <p:nvCxnSpPr>
          <p:cNvPr id="7" name="Straight Arrow Connector 6">
            <a:extLst>
              <a:ext uri="{FF2B5EF4-FFF2-40B4-BE49-F238E27FC236}">
                <a16:creationId xmlns:a16="http://schemas.microsoft.com/office/drawing/2014/main" id="{6B313C2C-DFD0-435B-A3DF-5EC3B0ABBED8}"/>
              </a:ext>
            </a:extLst>
          </p:cNvPr>
          <p:cNvCxnSpPr>
            <a:cxnSpLocks/>
          </p:cNvCxnSpPr>
          <p:nvPr/>
        </p:nvCxnSpPr>
        <p:spPr>
          <a:xfrm flipH="1" flipV="1">
            <a:off x="2981325" y="2800350"/>
            <a:ext cx="685802" cy="89416"/>
          </a:xfrm>
          <a:prstGeom prst="straightConnector1">
            <a:avLst/>
          </a:prstGeom>
          <a:ln w="3175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6841B4BB-1B44-4F29-BA87-C6202902DBDC}"/>
              </a:ext>
            </a:extLst>
          </p:cNvPr>
          <p:cNvSpPr txBox="1"/>
          <p:nvPr/>
        </p:nvSpPr>
        <p:spPr>
          <a:xfrm>
            <a:off x="3981452" y="1625382"/>
            <a:ext cx="5267325" cy="646331"/>
          </a:xfrm>
          <a:prstGeom prst="rect">
            <a:avLst/>
          </a:prstGeom>
          <a:noFill/>
        </p:spPr>
        <p:txBody>
          <a:bodyPr wrap="square" rtlCol="0">
            <a:spAutoFit/>
          </a:bodyPr>
          <a:lstStyle/>
          <a:p>
            <a:r>
              <a:rPr lang="en-GB"/>
              <a:t>Loss of vibrational structure that recovers at higher frequencies</a:t>
            </a:r>
            <a:endParaRPr lang="en-GB" dirty="0"/>
          </a:p>
        </p:txBody>
      </p:sp>
      <p:cxnSp>
        <p:nvCxnSpPr>
          <p:cNvPr id="10" name="Straight Arrow Connector 9">
            <a:extLst>
              <a:ext uri="{FF2B5EF4-FFF2-40B4-BE49-F238E27FC236}">
                <a16:creationId xmlns:a16="http://schemas.microsoft.com/office/drawing/2014/main" id="{11F1E94C-1079-4675-A883-44B7009CACBD}"/>
              </a:ext>
            </a:extLst>
          </p:cNvPr>
          <p:cNvCxnSpPr>
            <a:cxnSpLocks/>
          </p:cNvCxnSpPr>
          <p:nvPr/>
        </p:nvCxnSpPr>
        <p:spPr>
          <a:xfrm flipH="1">
            <a:off x="1190625" y="1981974"/>
            <a:ext cx="2781302" cy="643923"/>
          </a:xfrm>
          <a:prstGeom prst="straightConnector1">
            <a:avLst/>
          </a:prstGeom>
          <a:ln w="3175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67797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12C83-CE95-4D08-B931-66627DAB6122}"/>
              </a:ext>
            </a:extLst>
          </p:cNvPr>
          <p:cNvSpPr>
            <a:spLocks noGrp="1"/>
          </p:cNvSpPr>
          <p:nvPr>
            <p:ph type="title"/>
          </p:nvPr>
        </p:nvSpPr>
        <p:spPr>
          <a:xfrm>
            <a:off x="466725" y="-183268"/>
            <a:ext cx="10515600" cy="1325563"/>
          </a:xfrm>
        </p:spPr>
        <p:txBody>
          <a:bodyPr/>
          <a:lstStyle/>
          <a:p>
            <a:r>
              <a:rPr lang="cs-CZ" dirty="0" err="1"/>
              <a:t>Photodetachment</a:t>
            </a:r>
            <a:endParaRPr lang="en-GB" dirty="0"/>
          </a:p>
        </p:txBody>
      </p:sp>
      <p:pic>
        <p:nvPicPr>
          <p:cNvPr id="5" name="Picture 4">
            <a:extLst>
              <a:ext uri="{FF2B5EF4-FFF2-40B4-BE49-F238E27FC236}">
                <a16:creationId xmlns:a16="http://schemas.microsoft.com/office/drawing/2014/main" id="{3D9AB20C-B64D-4791-AED4-3A5308DF6296}"/>
              </a:ext>
            </a:extLst>
          </p:cNvPr>
          <p:cNvPicPr>
            <a:picLocks noChangeAspect="1"/>
          </p:cNvPicPr>
          <p:nvPr/>
        </p:nvPicPr>
        <p:blipFill>
          <a:blip r:embed="rId2"/>
          <a:stretch>
            <a:fillRect/>
          </a:stretch>
        </p:blipFill>
        <p:spPr>
          <a:xfrm>
            <a:off x="5564813" y="616532"/>
            <a:ext cx="6139198" cy="4043698"/>
          </a:xfrm>
          <a:prstGeom prst="rect">
            <a:avLst/>
          </a:prstGeom>
        </p:spPr>
      </p:pic>
      <p:sp>
        <p:nvSpPr>
          <p:cNvPr id="6" name="TextBox 5">
            <a:extLst>
              <a:ext uri="{FF2B5EF4-FFF2-40B4-BE49-F238E27FC236}">
                <a16:creationId xmlns:a16="http://schemas.microsoft.com/office/drawing/2014/main" id="{1F404D78-2EEA-4D46-B2F6-F86C4A123E17}"/>
              </a:ext>
            </a:extLst>
          </p:cNvPr>
          <p:cNvSpPr txBox="1"/>
          <p:nvPr/>
        </p:nvSpPr>
        <p:spPr>
          <a:xfrm>
            <a:off x="8539412" y="4660230"/>
            <a:ext cx="1876425" cy="369332"/>
          </a:xfrm>
          <a:prstGeom prst="rect">
            <a:avLst/>
          </a:prstGeom>
          <a:noFill/>
        </p:spPr>
        <p:txBody>
          <a:bodyPr wrap="square" rtlCol="0">
            <a:spAutoFit/>
          </a:bodyPr>
          <a:lstStyle/>
          <a:p>
            <a:r>
              <a:rPr lang="cs-CZ" dirty="0"/>
              <a:t>v (cm</a:t>
            </a:r>
            <a:r>
              <a:rPr lang="cs-CZ" baseline="30000" dirty="0"/>
              <a:t>-1</a:t>
            </a:r>
            <a:r>
              <a:rPr lang="cs-CZ" dirty="0"/>
              <a:t>)</a:t>
            </a:r>
            <a:endParaRPr lang="en-GB" dirty="0"/>
          </a:p>
        </p:txBody>
      </p:sp>
      <p:pic>
        <p:nvPicPr>
          <p:cNvPr id="8" name="Picture 7">
            <a:extLst>
              <a:ext uri="{FF2B5EF4-FFF2-40B4-BE49-F238E27FC236}">
                <a16:creationId xmlns:a16="http://schemas.microsoft.com/office/drawing/2014/main" id="{D755C469-4706-485B-8F2F-15FB2D3EE69D}"/>
              </a:ext>
            </a:extLst>
          </p:cNvPr>
          <p:cNvPicPr>
            <a:picLocks noChangeAspect="1"/>
          </p:cNvPicPr>
          <p:nvPr/>
        </p:nvPicPr>
        <p:blipFill>
          <a:blip r:embed="rId3"/>
          <a:stretch>
            <a:fillRect/>
          </a:stretch>
        </p:blipFill>
        <p:spPr>
          <a:xfrm>
            <a:off x="552450" y="1646387"/>
            <a:ext cx="4596060" cy="5177658"/>
          </a:xfrm>
          <a:prstGeom prst="rect">
            <a:avLst/>
          </a:prstGeom>
        </p:spPr>
      </p:pic>
      <p:sp>
        <p:nvSpPr>
          <p:cNvPr id="9" name="TextBox 8">
            <a:extLst>
              <a:ext uri="{FF2B5EF4-FFF2-40B4-BE49-F238E27FC236}">
                <a16:creationId xmlns:a16="http://schemas.microsoft.com/office/drawing/2014/main" id="{86BA732E-3A29-403F-BF2B-4BCD18434379}"/>
              </a:ext>
            </a:extLst>
          </p:cNvPr>
          <p:cNvSpPr txBox="1"/>
          <p:nvPr/>
        </p:nvSpPr>
        <p:spPr>
          <a:xfrm>
            <a:off x="552450" y="1209675"/>
            <a:ext cx="2657475" cy="369332"/>
          </a:xfrm>
          <a:prstGeom prst="rect">
            <a:avLst/>
          </a:prstGeom>
          <a:noFill/>
        </p:spPr>
        <p:txBody>
          <a:bodyPr wrap="square" rtlCol="0">
            <a:spAutoFit/>
          </a:bodyPr>
          <a:lstStyle/>
          <a:p>
            <a:r>
              <a:rPr lang="cs-CZ" dirty="0"/>
              <a:t>OH</a:t>
            </a:r>
            <a:r>
              <a:rPr lang="cs-CZ" baseline="30000" dirty="0"/>
              <a:t>-</a:t>
            </a:r>
            <a:r>
              <a:rPr lang="cs-CZ" dirty="0"/>
              <a:t> + </a:t>
            </a:r>
            <a:r>
              <a:rPr lang="cs-CZ" dirty="0" err="1"/>
              <a:t>hv</a:t>
            </a:r>
            <a:r>
              <a:rPr lang="cs-CZ" dirty="0"/>
              <a:t> → OH + e</a:t>
            </a:r>
            <a:r>
              <a:rPr lang="cs-CZ" baseline="30000" dirty="0"/>
              <a:t>-</a:t>
            </a:r>
            <a:endParaRPr lang="en-GB" baseline="30000" dirty="0"/>
          </a:p>
        </p:txBody>
      </p:sp>
    </p:spTree>
    <p:extLst>
      <p:ext uri="{BB962C8B-B14F-4D97-AF65-F5344CB8AC3E}">
        <p14:creationId xmlns:p14="http://schemas.microsoft.com/office/powerpoint/2010/main" val="39027196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4A981-4A34-421E-86ED-A4A5CDF424D1}"/>
              </a:ext>
            </a:extLst>
          </p:cNvPr>
          <p:cNvSpPr>
            <a:spLocks noGrp="1"/>
          </p:cNvSpPr>
          <p:nvPr>
            <p:ph type="title"/>
          </p:nvPr>
        </p:nvSpPr>
        <p:spPr>
          <a:xfrm>
            <a:off x="838199" y="365125"/>
            <a:ext cx="10848975" cy="1325563"/>
          </a:xfrm>
        </p:spPr>
        <p:txBody>
          <a:bodyPr/>
          <a:lstStyle/>
          <a:p>
            <a:r>
              <a:rPr lang="en-GB"/>
              <a:t>Reaction Rate Constants – Chemical Kinetics</a:t>
            </a:r>
            <a:endParaRPr lang="en-GB" dirty="0"/>
          </a:p>
        </p:txBody>
      </p:sp>
      <p:sp>
        <p:nvSpPr>
          <p:cNvPr id="4" name="TextBox 3">
            <a:extLst>
              <a:ext uri="{FF2B5EF4-FFF2-40B4-BE49-F238E27FC236}">
                <a16:creationId xmlns:a16="http://schemas.microsoft.com/office/drawing/2014/main" id="{AB81F6D3-2948-47F2-B4D6-846822749632}"/>
              </a:ext>
            </a:extLst>
          </p:cNvPr>
          <p:cNvSpPr txBox="1"/>
          <p:nvPr/>
        </p:nvSpPr>
        <p:spPr>
          <a:xfrm>
            <a:off x="2952750" y="2706874"/>
            <a:ext cx="1790700" cy="369332"/>
          </a:xfrm>
          <a:prstGeom prst="rect">
            <a:avLst/>
          </a:prstGeom>
          <a:noFill/>
        </p:spPr>
        <p:txBody>
          <a:bodyPr wrap="square" rtlCol="0">
            <a:spAutoFit/>
          </a:bodyPr>
          <a:lstStyle/>
          <a:p>
            <a:r>
              <a:rPr lang="cs-CZ"/>
              <a:t>Rate of reaction</a:t>
            </a:r>
            <a:endParaRPr lang="en-GB" dirty="0"/>
          </a:p>
        </p:txBody>
      </p:sp>
      <p:pic>
        <p:nvPicPr>
          <p:cNvPr id="6" name="Picture 5">
            <a:extLst>
              <a:ext uri="{FF2B5EF4-FFF2-40B4-BE49-F238E27FC236}">
                <a16:creationId xmlns:a16="http://schemas.microsoft.com/office/drawing/2014/main" id="{A7262A7F-59C0-41E7-81FD-58CA17A1B980}"/>
              </a:ext>
            </a:extLst>
          </p:cNvPr>
          <p:cNvPicPr>
            <a:picLocks noChangeAspect="1"/>
          </p:cNvPicPr>
          <p:nvPr/>
        </p:nvPicPr>
        <p:blipFill>
          <a:blip r:embed="rId2"/>
          <a:stretch>
            <a:fillRect/>
          </a:stretch>
        </p:blipFill>
        <p:spPr>
          <a:xfrm>
            <a:off x="400050" y="1991359"/>
            <a:ext cx="2647950" cy="4501516"/>
          </a:xfrm>
          <a:prstGeom prst="rect">
            <a:avLst/>
          </a:prstGeom>
        </p:spPr>
      </p:pic>
      <p:pic>
        <p:nvPicPr>
          <p:cNvPr id="8" name="Picture 7">
            <a:extLst>
              <a:ext uri="{FF2B5EF4-FFF2-40B4-BE49-F238E27FC236}">
                <a16:creationId xmlns:a16="http://schemas.microsoft.com/office/drawing/2014/main" id="{BC7AB2D9-03DA-4D84-832C-F6AAD6F84BE5}"/>
              </a:ext>
            </a:extLst>
          </p:cNvPr>
          <p:cNvPicPr>
            <a:picLocks noChangeAspect="1"/>
          </p:cNvPicPr>
          <p:nvPr/>
        </p:nvPicPr>
        <p:blipFill>
          <a:blip r:embed="rId3"/>
          <a:stretch>
            <a:fillRect/>
          </a:stretch>
        </p:blipFill>
        <p:spPr>
          <a:xfrm>
            <a:off x="4333873" y="1910239"/>
            <a:ext cx="2190754" cy="380340"/>
          </a:xfrm>
          <a:prstGeom prst="rect">
            <a:avLst/>
          </a:prstGeom>
        </p:spPr>
      </p:pic>
      <p:pic>
        <p:nvPicPr>
          <p:cNvPr id="10" name="Picture 9">
            <a:extLst>
              <a:ext uri="{FF2B5EF4-FFF2-40B4-BE49-F238E27FC236}">
                <a16:creationId xmlns:a16="http://schemas.microsoft.com/office/drawing/2014/main" id="{D5A8B3AB-C843-4069-9EEC-419371428AAC}"/>
              </a:ext>
            </a:extLst>
          </p:cNvPr>
          <p:cNvPicPr>
            <a:picLocks noChangeAspect="1"/>
          </p:cNvPicPr>
          <p:nvPr/>
        </p:nvPicPr>
        <p:blipFill>
          <a:blip r:embed="rId4"/>
          <a:stretch>
            <a:fillRect/>
          </a:stretch>
        </p:blipFill>
        <p:spPr>
          <a:xfrm>
            <a:off x="4009420" y="3781794"/>
            <a:ext cx="1353760" cy="866406"/>
          </a:xfrm>
          <a:prstGeom prst="rect">
            <a:avLst/>
          </a:prstGeom>
        </p:spPr>
      </p:pic>
      <p:pic>
        <p:nvPicPr>
          <p:cNvPr id="12" name="Picture 11">
            <a:extLst>
              <a:ext uri="{FF2B5EF4-FFF2-40B4-BE49-F238E27FC236}">
                <a16:creationId xmlns:a16="http://schemas.microsoft.com/office/drawing/2014/main" id="{1C1CF0CC-FADC-4AAE-BE44-BF63E6C45175}"/>
              </a:ext>
            </a:extLst>
          </p:cNvPr>
          <p:cNvPicPr>
            <a:picLocks noChangeAspect="1"/>
          </p:cNvPicPr>
          <p:nvPr/>
        </p:nvPicPr>
        <p:blipFill>
          <a:blip r:embed="rId5"/>
          <a:stretch>
            <a:fillRect/>
          </a:stretch>
        </p:blipFill>
        <p:spPr>
          <a:xfrm>
            <a:off x="5363180" y="2829108"/>
            <a:ext cx="3252882" cy="705590"/>
          </a:xfrm>
          <a:prstGeom prst="rect">
            <a:avLst/>
          </a:prstGeom>
        </p:spPr>
      </p:pic>
      <p:cxnSp>
        <p:nvCxnSpPr>
          <p:cNvPr id="13" name="Straight Arrow Connector 12">
            <a:extLst>
              <a:ext uri="{FF2B5EF4-FFF2-40B4-BE49-F238E27FC236}">
                <a16:creationId xmlns:a16="http://schemas.microsoft.com/office/drawing/2014/main" id="{C24C1676-FD86-48B2-BF61-4263032930A1}"/>
              </a:ext>
            </a:extLst>
          </p:cNvPr>
          <p:cNvCxnSpPr>
            <a:cxnSpLocks/>
          </p:cNvCxnSpPr>
          <p:nvPr/>
        </p:nvCxnSpPr>
        <p:spPr>
          <a:xfrm>
            <a:off x="3638552" y="3181903"/>
            <a:ext cx="495298" cy="910489"/>
          </a:xfrm>
          <a:prstGeom prst="straightConnector1">
            <a:avLst/>
          </a:prstGeom>
          <a:ln w="3175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163D9CA1-9673-4FE6-98AA-AA75AB7818D0}"/>
              </a:ext>
            </a:extLst>
          </p:cNvPr>
          <p:cNvSpPr txBox="1"/>
          <p:nvPr/>
        </p:nvSpPr>
        <p:spPr>
          <a:xfrm>
            <a:off x="5200650" y="4867275"/>
            <a:ext cx="5657850" cy="369332"/>
          </a:xfrm>
          <a:prstGeom prst="rect">
            <a:avLst/>
          </a:prstGeom>
          <a:noFill/>
        </p:spPr>
        <p:txBody>
          <a:bodyPr wrap="square" rtlCol="0">
            <a:spAutoFit/>
          </a:bodyPr>
          <a:lstStyle/>
          <a:p>
            <a:r>
              <a:rPr lang="cs-CZ"/>
              <a:t>Stochiometric number</a:t>
            </a:r>
            <a:endParaRPr lang="en-GB" dirty="0"/>
          </a:p>
        </p:txBody>
      </p:sp>
      <p:cxnSp>
        <p:nvCxnSpPr>
          <p:cNvPr id="16" name="Straight Arrow Connector 15">
            <a:extLst>
              <a:ext uri="{FF2B5EF4-FFF2-40B4-BE49-F238E27FC236}">
                <a16:creationId xmlns:a16="http://schemas.microsoft.com/office/drawing/2014/main" id="{8C517ACD-46CF-4938-B68C-29B16756FC43}"/>
              </a:ext>
            </a:extLst>
          </p:cNvPr>
          <p:cNvCxnSpPr>
            <a:cxnSpLocks/>
            <a:endCxn id="10" idx="2"/>
          </p:cNvCxnSpPr>
          <p:nvPr/>
        </p:nvCxnSpPr>
        <p:spPr>
          <a:xfrm flipH="1" flipV="1">
            <a:off x="4686300" y="4648200"/>
            <a:ext cx="534006" cy="377714"/>
          </a:xfrm>
          <a:prstGeom prst="straightConnector1">
            <a:avLst/>
          </a:prstGeom>
          <a:ln w="3175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78648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1863</TotalTime>
  <Words>574</Words>
  <Application>Microsoft Office PowerPoint</Application>
  <PresentationFormat>Widescreen</PresentationFormat>
  <Paragraphs>60</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Times New Roman</vt:lpstr>
      <vt:lpstr>Office Theme</vt:lpstr>
      <vt:lpstr>Florescence and Phosphorescence, Chemical Kinetics</vt:lpstr>
      <vt:lpstr>Florescence and phosphorescence</vt:lpstr>
      <vt:lpstr>Florescence</vt:lpstr>
      <vt:lpstr>Notes</vt:lpstr>
      <vt:lpstr>Phosphorescence</vt:lpstr>
      <vt:lpstr>Dissociation of excited electronic state into fragments</vt:lpstr>
      <vt:lpstr>Presociation</vt:lpstr>
      <vt:lpstr>Photodetachment</vt:lpstr>
      <vt:lpstr>Reaction Rate Constants – Chemical Kinetics</vt:lpstr>
      <vt:lpstr>Reaction Rate Constants – Chemical Kinetics</vt:lpstr>
      <vt:lpstr>Order of reaction</vt:lpstr>
      <vt:lpstr>First-order reactions</vt:lpstr>
      <vt:lpstr>Second-order reaction</vt:lpstr>
      <vt:lpstr>PowerPoint Presentation</vt:lpstr>
      <vt:lpstr>Reaction equilibrium</vt:lpstr>
      <vt:lpstr>Temperature dependence of reaction rates</vt:lpstr>
      <vt:lpstr>Arrhenius equation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Florescence a Fosforescence</dc:title>
  <dc:creator>Petr Dohnal</dc:creator>
  <cp:lastModifiedBy>Petr Dohnal</cp:lastModifiedBy>
  <cp:revision>35</cp:revision>
  <dcterms:created xsi:type="dcterms:W3CDTF">2021-04-05T11:25:54Z</dcterms:created>
  <dcterms:modified xsi:type="dcterms:W3CDTF">2024-03-20T16:02:02Z</dcterms:modified>
</cp:coreProperties>
</file>