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2D74-C2E5-4638-B37F-80DF38A17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1D87D-06D6-4517-B970-2C73AD7DE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96591-2598-498C-97BF-43D633E6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03C3-797C-4DA4-A2DE-10E91183AE21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20963-32F0-403D-8118-A25EA5A2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D2638-DEC9-4133-9B6E-C829BF61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1525-C5EC-4B28-8C7D-76E5736DD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10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2287-491A-4261-B69C-D9B3669F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EFC92-3632-41B7-8492-639B93FA2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40FE0-B156-4F48-8CCB-D5BCAC1C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03C3-797C-4DA4-A2DE-10E91183AE21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8B397-AC43-4163-8939-A46074453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3CEC7-F977-4265-BE6E-BADC1BB4A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1525-C5EC-4B28-8C7D-76E5736DD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7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0FA1E7-3458-4245-B266-50425F7C0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52B20-73D5-4FD6-888E-F8258C6FA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4CE3-38D0-44FA-8C68-A500BCE8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03C3-797C-4DA4-A2DE-10E91183AE21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648EA-6248-4A4B-BB0D-BCF64A295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C51E6-6E8A-4AFB-B046-8BD0CFE7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1525-C5EC-4B28-8C7D-76E5736DD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5E964-16A6-4229-8F08-6C02FE76A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E02F2-0D97-41ED-B174-0520B6932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57E-46E5-448E-BD42-1A63D4C9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03C3-797C-4DA4-A2DE-10E91183AE21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76458-741B-4A30-B7F8-9B7BFA94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5FF73-C006-408F-A7A1-CA6700F3B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1525-C5EC-4B28-8C7D-76E5736DD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45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890EA-99A8-40E6-9AD6-C64BDB2E5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93F93-F021-4B50-90B3-607D98A6A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0B5D8-7204-4202-9FB3-A01BFDF61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03C3-797C-4DA4-A2DE-10E91183AE21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37BBC-43DD-4A33-BDBF-34D243A65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7E497-B27A-4813-869B-651ADF72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1525-C5EC-4B28-8C7D-76E5736DD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94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EE9C-71B5-4BA1-BB4B-F5BD0B0FF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E0EF2-1387-4BF0-AC99-8C8F97AE4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78DAB-93ED-4583-8D39-89F23820D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CD5E8-C1E5-4E3C-B79F-8630FC51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03C3-797C-4DA4-A2DE-10E91183AE21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CB8C9-4CA9-4F5E-8997-A71BD6B6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6707D-E2B7-4683-9F69-95C6839A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1525-C5EC-4B28-8C7D-76E5736DD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40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B408E-D3BC-4401-9ABA-10F736E4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76164-395B-4063-98BA-C11E326F8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A91F0-5719-40BC-ACDD-D2D98B2D3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84095-5245-42D4-BB30-F04A36F14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CD9339-6EB8-4158-A839-C4AAEEAE6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91BE05-AE00-4575-967D-2DA37C536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03C3-797C-4DA4-A2DE-10E91183AE21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A86CFA-AD77-4ADB-8D0C-C820BDB0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2841F-5DB9-4B95-A54D-48CE46BCA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1525-C5EC-4B28-8C7D-76E5736DD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73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C4CF2-1321-4962-8F1F-FB177CA8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C22D9F-9FD6-42E9-9DB5-CB6CD26E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03C3-797C-4DA4-A2DE-10E91183AE21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2A1D67-C896-4F48-8EAE-DCF5F3A5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45C26-82DB-419F-B87B-6A3D82D37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1525-C5EC-4B28-8C7D-76E5736DD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39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3EDAD1-055E-4927-8E7B-52080A55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03C3-797C-4DA4-A2DE-10E91183AE21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04AFBD-0329-4926-8C61-CA0FC14CE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8FBF9-EA45-4097-8654-7F738255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1525-C5EC-4B28-8C7D-76E5736DD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73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96112-1B23-4586-B787-14129B40C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FCF60-34DC-4669-BE86-1BCF95E6E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FACB6-EC39-480B-9DCB-88E566C12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2F39B-18CB-45A6-8ABF-320DBF2F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03C3-797C-4DA4-A2DE-10E91183AE21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3BDD6-1ACB-42F4-AC89-B1519D75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C4167-87F6-4486-A1E6-4084D50EC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1525-C5EC-4B28-8C7D-76E5736DD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15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C41D-EB0D-44D1-9B3E-A190D6D92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51C4EF-119B-47AC-9D3D-4474DB4D4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89826-7BC4-4E95-A6DF-6D3F968A1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66345-1987-4A1A-8483-97BE39F82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03C3-797C-4DA4-A2DE-10E91183AE21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756CB-A150-439D-9025-F5DB9F70B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36DE2-33DA-4CBD-A860-918A1686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1525-C5EC-4B28-8C7D-76E5736DD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75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A71D54-8439-4647-A206-6F2AA3E83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15168-FA64-4DC6-9F58-368F62F6C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B3647-BBF2-4623-9E42-3FA7C8358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003C3-797C-4DA4-A2DE-10E91183AE21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84A3C-0E0A-4AA2-989D-81FA3EF64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6DDB-0888-42F9-BFD4-4B1BB06FDE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91525-C5EC-4B28-8C7D-76E5736DD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82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7" Type="http://schemas.openxmlformats.org/officeDocument/2006/relationships/image" Target="../media/image30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emf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image" Target="../media/image33.emf"/><Relationship Id="rId7" Type="http://schemas.openxmlformats.org/officeDocument/2006/relationships/image" Target="../media/image37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jpg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961D9-6F15-4EFC-BA89-0BFE1C0552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Florescence a </a:t>
            </a:r>
            <a:r>
              <a:rPr lang="en-GB" dirty="0" err="1"/>
              <a:t>Fosforescence</a:t>
            </a:r>
            <a:r>
              <a:rPr lang="cs-CZ" dirty="0"/>
              <a:t>, Chemická kinetika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695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EEC06-3054-4F92-854B-C943C80E8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Řád reakce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174D2F-EB33-4948-902D-8940992BE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398" y="1809750"/>
            <a:ext cx="2138854" cy="419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ECB7AB-C04B-4237-A54F-348512282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3703" y="1809750"/>
            <a:ext cx="1396994" cy="419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3645ED-C44B-45FF-B548-CBADCA7E37C2}"/>
              </a:ext>
            </a:extLst>
          </p:cNvPr>
          <p:cNvSpPr txBox="1"/>
          <p:nvPr/>
        </p:nvSpPr>
        <p:spPr>
          <a:xfrm>
            <a:off x="7086600" y="1690688"/>
            <a:ext cx="440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Reakce prvního řádu v </a:t>
            </a:r>
            <a:r>
              <a:rPr lang="en-GB" dirty="0"/>
              <a:t>[</a:t>
            </a:r>
            <a:r>
              <a:rPr lang="cs-CZ" dirty="0"/>
              <a:t>A</a:t>
            </a:r>
            <a:r>
              <a:rPr lang="en-GB" dirty="0"/>
              <a:t>] a </a:t>
            </a:r>
            <a:r>
              <a:rPr lang="en-GB" dirty="0" err="1"/>
              <a:t>prvn</a:t>
            </a:r>
            <a:r>
              <a:rPr lang="cs-CZ" dirty="0" err="1"/>
              <a:t>ího</a:t>
            </a:r>
            <a:r>
              <a:rPr lang="cs-CZ" dirty="0"/>
              <a:t> řádu v </a:t>
            </a:r>
            <a:r>
              <a:rPr lang="en-GB" dirty="0"/>
              <a:t>[B], </a:t>
            </a:r>
            <a:r>
              <a:rPr lang="en-GB" dirty="0" err="1"/>
              <a:t>dohromady</a:t>
            </a:r>
            <a:r>
              <a:rPr lang="en-GB" dirty="0"/>
              <a:t> </a:t>
            </a:r>
            <a:r>
              <a:rPr lang="en-GB" dirty="0" err="1"/>
              <a:t>druh</a:t>
            </a:r>
            <a:r>
              <a:rPr lang="cs-CZ" dirty="0" err="1"/>
              <a:t>ého</a:t>
            </a:r>
            <a:r>
              <a:rPr lang="cs-CZ" dirty="0"/>
              <a:t> řádu.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D29C5F-340C-49EF-BA4B-8C045D8BD88A}"/>
              </a:ext>
            </a:extLst>
          </p:cNvPr>
          <p:cNvSpPr txBox="1"/>
          <p:nvPr/>
        </p:nvSpPr>
        <p:spPr>
          <a:xfrm>
            <a:off x="647700" y="2562225"/>
            <a:ext cx="387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Celkový řád reakce: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5AAEC5-4B84-4E27-BDD4-02BF31A99E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22" y="2562225"/>
            <a:ext cx="1447806" cy="3619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27E8B9D-4EE0-4394-89EB-6A2203E939C2}"/>
              </a:ext>
            </a:extLst>
          </p:cNvPr>
          <p:cNvSpPr txBox="1"/>
          <p:nvPr/>
        </p:nvSpPr>
        <p:spPr>
          <a:xfrm>
            <a:off x="647700" y="3533775"/>
            <a:ext cx="5191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Reakce nemusí mít celočíselný řád. Existují i reakce nultého řádu (nezávisí na koncentraci reaktantu)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FC44CC-20F9-45C3-A89F-63A528E6354A}"/>
              </a:ext>
            </a:extLst>
          </p:cNvPr>
          <p:cNvSpPr txBox="1"/>
          <p:nvPr/>
        </p:nvSpPr>
        <p:spPr>
          <a:xfrm>
            <a:off x="647700" y="4600575"/>
            <a:ext cx="6308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Ale, ne vždy se dá určit řád reakce: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345A036-8C0A-461F-8764-339603FD6E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9269" y="5285006"/>
            <a:ext cx="2115412" cy="7211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0A1EBE8-9FE5-4D88-9B5D-3398D91808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1844" y="5406389"/>
            <a:ext cx="2197061" cy="24872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346ECFE-8D01-4725-A050-EFB6F825D32A}"/>
              </a:ext>
            </a:extLst>
          </p:cNvPr>
          <p:cNvSpPr txBox="1"/>
          <p:nvPr/>
        </p:nvSpPr>
        <p:spPr>
          <a:xfrm>
            <a:off x="4086225" y="6086475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Experimentálně zjištěno</a:t>
            </a:r>
            <a:endParaRPr lang="en-GB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FF8323A-C5F8-418F-9E9B-D281DA3E9E27}"/>
              </a:ext>
            </a:extLst>
          </p:cNvPr>
          <p:cNvCxnSpPr>
            <a:cxnSpLocks/>
          </p:cNvCxnSpPr>
          <p:nvPr/>
        </p:nvCxnSpPr>
        <p:spPr>
          <a:xfrm flipH="1" flipV="1">
            <a:off x="3524681" y="5893427"/>
            <a:ext cx="534006" cy="377714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352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1984E-46FB-4D28-8F03-D8652208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Reakce prvního řádu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4D3861-877D-4C8B-B3EB-60EBE1D09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899" y="1847850"/>
            <a:ext cx="1511302" cy="666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F386E7-CA44-422D-91ED-7E022C218879}"/>
              </a:ext>
            </a:extLst>
          </p:cNvPr>
          <p:cNvSpPr txBox="1"/>
          <p:nvPr/>
        </p:nvSpPr>
        <p:spPr>
          <a:xfrm>
            <a:off x="3438525" y="1914525"/>
            <a:ext cx="6153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Pozn. </a:t>
            </a:r>
          </a:p>
          <a:p>
            <a:r>
              <a:rPr lang="cs-CZ" dirty="0"/>
              <a:t>Reakce druhého řádu, pokud jednoho reaktantu prakticky neubývá se chová jako reakce prvního řádu (</a:t>
            </a:r>
            <a:r>
              <a:rPr lang="cs-CZ" dirty="0" err="1"/>
              <a:t>pseudo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reaction</a:t>
            </a:r>
            <a:r>
              <a:rPr lang="cs-CZ" dirty="0"/>
              <a:t>)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623C98-2CD3-46A6-A51D-390744D607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011" y="1914525"/>
            <a:ext cx="1120728" cy="3693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89559F-F923-4DE7-BA86-29C0D3E05D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747" y="3429000"/>
            <a:ext cx="1494454" cy="5905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E97CDDB-4DDB-47C6-B0E4-BFE39C502B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3587611"/>
            <a:ext cx="1066800" cy="73052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3D217D5-2029-42C3-A614-3432B3004A37}"/>
              </a:ext>
            </a:extLst>
          </p:cNvPr>
          <p:cNvSpPr txBox="1"/>
          <p:nvPr/>
        </p:nvSpPr>
        <p:spPr>
          <a:xfrm>
            <a:off x="4314339" y="3724275"/>
            <a:ext cx="4401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Doba, za kterou koncentrace poklesne na polovinu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B9C82E4-7808-4C7C-AC35-0E6B34AC80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9950" y="4684126"/>
            <a:ext cx="730500" cy="65530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5992347-4F10-4FC2-8FF3-B0F9A517F346}"/>
              </a:ext>
            </a:extLst>
          </p:cNvPr>
          <p:cNvSpPr txBox="1"/>
          <p:nvPr/>
        </p:nvSpPr>
        <p:spPr>
          <a:xfrm>
            <a:off x="4314338" y="4848225"/>
            <a:ext cx="4401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Časová konstanta exponenciálního poklesu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895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A5D5D-37F2-471C-B7BA-FBD02BCEC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Reakce druhého řádu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DEC38D-E297-4147-AE8E-FF4A00557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94" y="1690688"/>
            <a:ext cx="1497262" cy="666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378AFE-642C-4E75-B97F-AA5FFBA576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435" y="1590676"/>
            <a:ext cx="1932480" cy="8667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C9B1D02-4EF3-423B-807F-2CD82EB5E4B0}"/>
              </a:ext>
            </a:extLst>
          </p:cNvPr>
          <p:cNvSpPr txBox="1"/>
          <p:nvPr/>
        </p:nvSpPr>
        <p:spPr>
          <a:xfrm>
            <a:off x="6010275" y="1866900"/>
            <a:ext cx="500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Napadne vás, jaký proces v plazmatu to popisuje?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9E121B-36C6-41ED-AF34-EEBFA29EE2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310" y="2457450"/>
            <a:ext cx="1388648" cy="8059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FCF7C0D-B135-4886-B946-A5B2502A7DB4}"/>
              </a:ext>
            </a:extLst>
          </p:cNvPr>
          <p:cNvSpPr txBox="1"/>
          <p:nvPr/>
        </p:nvSpPr>
        <p:spPr>
          <a:xfrm>
            <a:off x="3467100" y="2860406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Závisí na počáteční koncentraci</a:t>
            </a:r>
            <a:endParaRPr lang="en-GB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48DBFE8-4264-4329-9297-7E3CEF2493BA}"/>
              </a:ext>
            </a:extLst>
          </p:cNvPr>
          <p:cNvCxnSpPr>
            <a:cxnSpLocks/>
          </p:cNvCxnSpPr>
          <p:nvPr/>
        </p:nvCxnSpPr>
        <p:spPr>
          <a:xfrm flipH="1" flipV="1">
            <a:off x="2505075" y="3045072"/>
            <a:ext cx="896202" cy="51158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4CF165B0-5C39-4C02-8F2C-36FFA1D956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1991" y="2634331"/>
            <a:ext cx="1631380" cy="77622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4A683EB-456A-4BEA-9753-2721F390C2DF}"/>
              </a:ext>
            </a:extLst>
          </p:cNvPr>
          <p:cNvSpPr txBox="1"/>
          <p:nvPr/>
        </p:nvSpPr>
        <p:spPr>
          <a:xfrm>
            <a:off x="8343371" y="2860406"/>
            <a:ext cx="2591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(Pro vyšší řády)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C79CA81-B876-4CFF-B5C4-849CB5A3AB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2994" y="3594639"/>
            <a:ext cx="1541280" cy="61443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77C3CCA-5AB3-4B24-A96F-800A28C12A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33839" y="4405947"/>
            <a:ext cx="2823836" cy="66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95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D52311F-375C-4428-8DA7-54ECAEB65B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786" y="342865"/>
            <a:ext cx="5513778" cy="6172270"/>
          </a:xfrm>
        </p:spPr>
      </p:pic>
    </p:spTree>
    <p:extLst>
      <p:ext uri="{BB962C8B-B14F-4D97-AF65-F5344CB8AC3E}">
        <p14:creationId xmlns:p14="http://schemas.microsoft.com/office/powerpoint/2010/main" val="3471950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12B0F-ABD9-42F1-979C-04B01ED8F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Reakční rovnováha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D888D-DD9B-482E-B10A-ECECA73D3425}"/>
              </a:ext>
            </a:extLst>
          </p:cNvPr>
          <p:cNvSpPr txBox="1"/>
          <p:nvPr/>
        </p:nvSpPr>
        <p:spPr>
          <a:xfrm>
            <a:off x="714375" y="1690688"/>
            <a:ext cx="84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Reakce prvního řádu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952478-F644-4399-A3AC-005617658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79" y="2276966"/>
            <a:ext cx="1563362" cy="5951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641A68-CCEC-4A40-98AD-A970CAD2C1B4}"/>
              </a:ext>
            </a:extLst>
          </p:cNvPr>
          <p:cNvSpPr txBox="1"/>
          <p:nvPr/>
        </p:nvSpPr>
        <p:spPr>
          <a:xfrm>
            <a:off x="3933825" y="2276966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Dopředná a zpětná reakce zároveň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DEADF22-2C53-4BFD-9B4E-89F159F54449}"/>
              </a:ext>
            </a:extLst>
          </p:cNvPr>
          <p:cNvCxnSpPr>
            <a:cxnSpLocks/>
          </p:cNvCxnSpPr>
          <p:nvPr/>
        </p:nvCxnSpPr>
        <p:spPr>
          <a:xfrm flipH="1">
            <a:off x="2790825" y="2487211"/>
            <a:ext cx="1143000" cy="87326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6D131C95-9F4E-4950-8F32-1BDBF17DB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" y="3180240"/>
            <a:ext cx="2089666" cy="71548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18820-9591-48CC-B9B7-B0370DC661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3286124"/>
            <a:ext cx="4180114" cy="609602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2837FF4-026C-4D64-A71F-A00E20BDEB76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2946916" y="3590925"/>
            <a:ext cx="2539484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43E24F7-FB72-4E35-A1E0-21EC8D08DE50}"/>
              </a:ext>
            </a:extLst>
          </p:cNvPr>
          <p:cNvSpPr txBox="1"/>
          <p:nvPr/>
        </p:nvSpPr>
        <p:spPr>
          <a:xfrm>
            <a:off x="2946916" y="3180240"/>
            <a:ext cx="253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 počátku </a:t>
            </a:r>
            <a:r>
              <a:rPr lang="en-GB" dirty="0"/>
              <a:t>[B] = 0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EA3CFF8-7A5B-4C7F-A8D9-97249AB5C2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0615" y="4283464"/>
            <a:ext cx="1752602" cy="648462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CA023A3-BF2C-43D1-932E-BE75F24FDE4F}"/>
              </a:ext>
            </a:extLst>
          </p:cNvPr>
          <p:cNvCxnSpPr>
            <a:cxnSpLocks/>
          </p:cNvCxnSpPr>
          <p:nvPr/>
        </p:nvCxnSpPr>
        <p:spPr>
          <a:xfrm flipH="1">
            <a:off x="3933825" y="3912415"/>
            <a:ext cx="1425833" cy="371049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AFC42FC-BCEA-4C67-9001-21B68730832E}"/>
              </a:ext>
            </a:extLst>
          </p:cNvPr>
          <p:cNvSpPr txBox="1"/>
          <p:nvPr/>
        </p:nvSpPr>
        <p:spPr>
          <a:xfrm>
            <a:off x="381000" y="5076825"/>
            <a:ext cx="522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 </a:t>
            </a:r>
            <a:r>
              <a:rPr lang="en-GB" dirty="0" err="1"/>
              <a:t>rovnov</a:t>
            </a:r>
            <a:r>
              <a:rPr lang="cs-CZ" dirty="0" err="1"/>
              <a:t>áze</a:t>
            </a:r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C17A23B-00FE-4E36-991F-1E3FF36ECE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0506" y="5122313"/>
            <a:ext cx="740218" cy="32384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DBA11E2-1A92-4F02-804F-BE38100397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2800" y="4989280"/>
            <a:ext cx="3613200" cy="589910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6A63637-C5B8-42D8-951E-6D5CFC22BA8D}"/>
              </a:ext>
            </a:extLst>
          </p:cNvPr>
          <p:cNvCxnSpPr>
            <a:cxnSpLocks/>
          </p:cNvCxnSpPr>
          <p:nvPr/>
        </p:nvCxnSpPr>
        <p:spPr>
          <a:xfrm>
            <a:off x="6199317" y="5260632"/>
            <a:ext cx="963483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09195811-7F11-48CF-869B-F0F85F7B86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19303" y="4845187"/>
            <a:ext cx="1523298" cy="83089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9356A61-8D4A-4348-97A7-F180172A65EE}"/>
              </a:ext>
            </a:extLst>
          </p:cNvPr>
          <p:cNvSpPr txBox="1"/>
          <p:nvPr/>
        </p:nvSpPr>
        <p:spPr>
          <a:xfrm>
            <a:off x="7980952" y="4283464"/>
            <a:ext cx="2963273" cy="371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Rovnovážná konstanta reakce</a:t>
            </a:r>
            <a:endParaRPr lang="en-GB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71567A4-01ED-40D2-945B-5FB881305D8F}"/>
              </a:ext>
            </a:extLst>
          </p:cNvPr>
          <p:cNvCxnSpPr>
            <a:cxnSpLocks/>
          </p:cNvCxnSpPr>
          <p:nvPr/>
        </p:nvCxnSpPr>
        <p:spPr>
          <a:xfrm flipH="1">
            <a:off x="7534275" y="4574832"/>
            <a:ext cx="446677" cy="547481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228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1BDB-0DBF-4EB1-9FB1-33FEA49B9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Teplotní závislost rychlostí reakce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759B1E-D53C-4C5B-B900-208EE44473D9}"/>
              </a:ext>
            </a:extLst>
          </p:cNvPr>
          <p:cNvSpPr txBox="1"/>
          <p:nvPr/>
        </p:nvSpPr>
        <p:spPr>
          <a:xfrm>
            <a:off x="762000" y="1690688"/>
            <a:ext cx="561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Arrheniova</a:t>
            </a:r>
            <a:r>
              <a:rPr lang="cs-CZ" dirty="0"/>
              <a:t> rovnice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DAE259-8320-47A5-8C15-8A432AFEB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02" y="2720530"/>
            <a:ext cx="1823208" cy="7216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BE2860-751F-479D-ACEA-32AD4F538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955" y="1840490"/>
            <a:ext cx="2632120" cy="3841252"/>
          </a:xfrm>
          <a:prstGeom prst="rect">
            <a:avLst/>
          </a:prstGeom>
        </p:spPr>
      </p:pic>
      <p:pic>
        <p:nvPicPr>
          <p:cNvPr id="9" name="Image12">
            <a:extLst>
              <a:ext uri="{FF2B5EF4-FFF2-40B4-BE49-F238E27FC236}">
                <a16:creationId xmlns:a16="http://schemas.microsoft.com/office/drawing/2014/main" id="{990BB333-6853-4392-978C-03DEDA835D87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189027" y="1404937"/>
            <a:ext cx="3166745" cy="34194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EFEB2C5-AA77-4C2C-B505-91894E46C5AB}"/>
              </a:ext>
            </a:extLst>
          </p:cNvPr>
          <p:cNvSpPr txBox="1"/>
          <p:nvPr/>
        </p:nvSpPr>
        <p:spPr>
          <a:xfrm>
            <a:off x="6181725" y="4943078"/>
            <a:ext cx="49434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12.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Arrhenius plot of the r</a:t>
            </a:r>
            <a:r>
              <a:rPr lang="en-GB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eaction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rate coefficients </a:t>
            </a:r>
            <a:r>
              <a:rPr lang="en-GB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1200" baseline="30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HDa</a:t>
            </a:r>
            <a:r>
              <a:rPr lang="en-GB" sz="1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1200" baseline="30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HDb</a:t>
            </a:r>
            <a:r>
              <a:rPr lang="en-GB" sz="1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</a:t>
            </a:r>
            <a:r>
              <a:rPr lang="en-GB" sz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D2</a:t>
            </a:r>
            <a:r>
              <a:rPr lang="en-GB" sz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N+ 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obtained in the present work in comparison with k</a:t>
            </a:r>
            <a:r>
              <a:rPr lang="en-GB" sz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pH2</a:t>
            </a:r>
            <a:r>
              <a:rPr lang="en-GB" sz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N+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k</a:t>
            </a:r>
            <a:r>
              <a:rPr lang="en-GB" sz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oH2</a:t>
            </a:r>
            <a:r>
              <a:rPr lang="en-GB" sz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N+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derived from the data by [</a:t>
            </a:r>
            <a:r>
              <a:rPr lang="en-GB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Zymak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2013]</a:t>
            </a:r>
            <a:r>
              <a:rPr lang="en-GB" sz="1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 corresponding rate coefficients obtained from the fitted global model (model C in Table 2) are indicated by the solid curves (only the model values of 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oH2</a:t>
            </a:r>
            <a:r>
              <a:rPr lang="en-GB" sz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N+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indicated by a dotted line to differentiate them from the nearly identical </a:t>
            </a:r>
            <a:r>
              <a:rPr lang="en-GB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sz="1200" baseline="30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HDa</a:t>
            </a:r>
            <a:r>
              <a:rPr lang="en-GB" sz="1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curve)</a:t>
            </a:r>
            <a:r>
              <a:rPr lang="en-GB" sz="1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2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6EE962-93ED-490F-BEF1-C04CA0CF74A8}"/>
              </a:ext>
            </a:extLst>
          </p:cNvPr>
          <p:cNvSpPr txBox="1"/>
          <p:nvPr/>
        </p:nvSpPr>
        <p:spPr>
          <a:xfrm>
            <a:off x="1343025" y="206002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Aktivační energie</a:t>
            </a:r>
            <a:endParaRPr lang="en-GB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8DD841D-3820-46AA-88BA-E7CEF470E8B6}"/>
              </a:ext>
            </a:extLst>
          </p:cNvPr>
          <p:cNvCxnSpPr>
            <a:cxnSpLocks/>
          </p:cNvCxnSpPr>
          <p:nvPr/>
        </p:nvCxnSpPr>
        <p:spPr>
          <a:xfrm flipH="1">
            <a:off x="2305050" y="2354899"/>
            <a:ext cx="159348" cy="365631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AF4EEF00-93CC-4AA9-8304-345C29C311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126" y="437594"/>
            <a:ext cx="1705874" cy="213802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D9E32D2-5EBC-4BD5-BDFE-CE5F5B789D32}"/>
              </a:ext>
            </a:extLst>
          </p:cNvPr>
          <p:cNvSpPr txBox="1"/>
          <p:nvPr/>
        </p:nvSpPr>
        <p:spPr>
          <a:xfrm>
            <a:off x="9467400" y="2619708"/>
            <a:ext cx="2219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/>
              <a:t>Svante</a:t>
            </a:r>
            <a:r>
              <a:rPr lang="cs-CZ" dirty="0"/>
              <a:t> </a:t>
            </a:r>
            <a:r>
              <a:rPr lang="cs-CZ" dirty="0" err="1"/>
              <a:t>Arrhenius</a:t>
            </a:r>
            <a:endParaRPr lang="cs-CZ" dirty="0"/>
          </a:p>
          <a:p>
            <a:pPr algn="ctr"/>
            <a:r>
              <a:rPr lang="cs-CZ" dirty="0"/>
              <a:t>(1859-1927)</a:t>
            </a:r>
          </a:p>
          <a:p>
            <a:pPr algn="ctr"/>
            <a:r>
              <a:rPr lang="cs-CZ" dirty="0"/>
              <a:t>Nobelova cena 1902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476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2A40-AD4F-4FB2-8FA8-61AEAD1F9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Arrheniova</a:t>
            </a:r>
            <a:r>
              <a:rPr lang="cs-CZ" dirty="0"/>
              <a:t> rovnice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9F01D2-8F22-4641-9BCA-680B7F335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85" y="1846340"/>
            <a:ext cx="3202816" cy="40035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F626EE-DB1F-41BB-8E99-989CF684A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608" y="2028825"/>
            <a:ext cx="1718734" cy="5524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36345D-AA16-4D7D-BCFC-1B9282CE191E}"/>
              </a:ext>
            </a:extLst>
          </p:cNvPr>
          <p:cNvSpPr txBox="1"/>
          <p:nvPr/>
        </p:nvSpPr>
        <p:spPr>
          <a:xfrm>
            <a:off x="4274608" y="2885390"/>
            <a:ext cx="758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aktivační</a:t>
            </a:r>
            <a:r>
              <a:rPr lang="en-GB" dirty="0"/>
              <a:t> </a:t>
            </a:r>
            <a:r>
              <a:rPr lang="en-GB" dirty="0" err="1"/>
              <a:t>energie</a:t>
            </a:r>
            <a:r>
              <a:rPr lang="en-GB" dirty="0"/>
              <a:t> je </a:t>
            </a: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kinetická</a:t>
            </a:r>
            <a:r>
              <a:rPr lang="en-GB" dirty="0"/>
              <a:t> </a:t>
            </a:r>
            <a:r>
              <a:rPr lang="en-GB" dirty="0" err="1"/>
              <a:t>energie</a:t>
            </a:r>
            <a:r>
              <a:rPr lang="en-GB" dirty="0"/>
              <a:t> </a:t>
            </a:r>
            <a:r>
              <a:rPr lang="en-GB" dirty="0" err="1"/>
              <a:t>reaktantů</a:t>
            </a:r>
            <a:r>
              <a:rPr lang="cs-CZ" dirty="0"/>
              <a:t> nutná k vytvoření produktů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94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B58D-95A7-4385-A212-D7BFA0134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Florescence a </a:t>
            </a:r>
            <a:r>
              <a:rPr lang="en-GB" dirty="0" err="1"/>
              <a:t>Fosforescence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F1949B-9087-41C3-948D-25F9D4D36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65" y="2143955"/>
            <a:ext cx="2760806" cy="38751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5CCF06-2E4C-46E9-95AE-C47D307D4DB9}"/>
              </a:ext>
            </a:extLst>
          </p:cNvPr>
          <p:cNvSpPr txBox="1"/>
          <p:nvPr/>
        </p:nvSpPr>
        <p:spPr>
          <a:xfrm>
            <a:off x="3932808" y="2143955"/>
            <a:ext cx="7528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  <a:r>
              <a:rPr lang="cs-CZ" dirty="0" err="1"/>
              <a:t>ři</a:t>
            </a:r>
            <a:r>
              <a:rPr lang="en-GB" dirty="0"/>
              <a:t> </a:t>
            </a:r>
            <a:r>
              <a:rPr lang="en-GB" b="1" dirty="0" err="1"/>
              <a:t>fluorescenci</a:t>
            </a:r>
            <a:r>
              <a:rPr lang="en-GB" dirty="0"/>
              <a:t> </a:t>
            </a:r>
            <a:r>
              <a:rPr lang="en-GB" dirty="0" err="1"/>
              <a:t>dochází</a:t>
            </a:r>
            <a:r>
              <a:rPr lang="en-GB" dirty="0"/>
              <a:t> k </a:t>
            </a:r>
            <a:r>
              <a:rPr lang="en-GB" dirty="0" err="1"/>
              <a:t>spontánní</a:t>
            </a:r>
            <a:r>
              <a:rPr lang="en-GB" dirty="0"/>
              <a:t> </a:t>
            </a:r>
            <a:r>
              <a:rPr lang="en-GB" dirty="0" err="1"/>
              <a:t>emisi</a:t>
            </a:r>
            <a:r>
              <a:rPr lang="en-GB" dirty="0"/>
              <a:t> </a:t>
            </a:r>
            <a:r>
              <a:rPr lang="en-GB" dirty="0" err="1"/>
              <a:t>záření</a:t>
            </a:r>
            <a:r>
              <a:rPr lang="en-GB" dirty="0"/>
              <a:t> </a:t>
            </a:r>
            <a:r>
              <a:rPr lang="en-GB" dirty="0" err="1"/>
              <a:t>během</a:t>
            </a:r>
            <a:r>
              <a:rPr lang="en-GB" dirty="0"/>
              <a:t> </a:t>
            </a:r>
            <a:r>
              <a:rPr lang="en-GB" dirty="0" err="1"/>
              <a:t>několika</a:t>
            </a:r>
            <a:r>
              <a:rPr lang="en-GB" dirty="0"/>
              <a:t> </a:t>
            </a:r>
            <a:r>
              <a:rPr lang="en-GB" dirty="0" err="1"/>
              <a:t>nanosekund</a:t>
            </a:r>
            <a:endParaRPr lang="en-GB" dirty="0"/>
          </a:p>
          <a:p>
            <a:r>
              <a:rPr lang="en-GB" dirty="0"/>
              <a:t>po </a:t>
            </a:r>
            <a:r>
              <a:rPr lang="cs-CZ" dirty="0"/>
              <a:t>vypnutí</a:t>
            </a:r>
            <a:r>
              <a:rPr lang="en-GB" dirty="0"/>
              <a:t> </a:t>
            </a:r>
            <a:r>
              <a:rPr lang="cs-CZ" dirty="0"/>
              <a:t>budícího</a:t>
            </a:r>
            <a:r>
              <a:rPr lang="en-GB" dirty="0"/>
              <a:t> </a:t>
            </a:r>
            <a:r>
              <a:rPr lang="en-GB" dirty="0" err="1"/>
              <a:t>záření</a:t>
            </a:r>
            <a:r>
              <a:rPr lang="en-GB" dirty="0"/>
              <a:t> (</a:t>
            </a:r>
            <a:r>
              <a:rPr lang="en-GB" dirty="0" err="1"/>
              <a:t>obr</a:t>
            </a:r>
            <a:r>
              <a:rPr lang="en-GB" dirty="0"/>
              <a:t>. 14.20). </a:t>
            </a:r>
            <a:endParaRPr lang="cs-CZ" dirty="0"/>
          </a:p>
          <a:p>
            <a:endParaRPr lang="cs-CZ" dirty="0"/>
          </a:p>
          <a:p>
            <a:r>
              <a:rPr lang="cs-CZ" dirty="0"/>
              <a:t>Při</a:t>
            </a:r>
            <a:r>
              <a:rPr lang="en-GB" dirty="0"/>
              <a:t> </a:t>
            </a:r>
            <a:r>
              <a:rPr lang="en-GB" b="1" dirty="0" err="1"/>
              <a:t>fosforescenci</a:t>
            </a:r>
            <a:r>
              <a:rPr lang="cs-CZ" b="1" dirty="0"/>
              <a:t>¨</a:t>
            </a:r>
            <a:r>
              <a:rPr lang="en-GB" dirty="0" err="1"/>
              <a:t>spontánní</a:t>
            </a:r>
            <a:r>
              <a:rPr lang="en-GB" dirty="0"/>
              <a:t> </a:t>
            </a:r>
            <a:r>
              <a:rPr lang="en-GB" dirty="0" err="1"/>
              <a:t>emise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přetrvávat</a:t>
            </a:r>
            <a:r>
              <a:rPr lang="en-GB" dirty="0"/>
              <a:t> po </a:t>
            </a:r>
            <a:r>
              <a:rPr lang="en-GB" dirty="0" err="1"/>
              <a:t>dlouhou</a:t>
            </a:r>
            <a:r>
              <a:rPr lang="en-GB" dirty="0"/>
              <a:t> </a:t>
            </a:r>
            <a:r>
              <a:rPr lang="en-GB" dirty="0" err="1"/>
              <a:t>dobu</a:t>
            </a:r>
            <a:r>
              <a:rPr lang="en-GB" dirty="0"/>
              <a:t> (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hodiny</a:t>
            </a:r>
            <a:r>
              <a:rPr lang="en-GB" dirty="0"/>
              <a:t>, ale </a:t>
            </a:r>
            <a:r>
              <a:rPr lang="en-GB" dirty="0" err="1"/>
              <a:t>charakteristicky</a:t>
            </a:r>
            <a:r>
              <a:rPr lang="cs-CZ" dirty="0"/>
              <a:t> </a:t>
            </a:r>
            <a:r>
              <a:rPr lang="en-GB" dirty="0" err="1"/>
              <a:t>sekundy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zlomky</a:t>
            </a:r>
            <a:r>
              <a:rPr lang="en-GB" dirty="0"/>
              <a:t> </a:t>
            </a:r>
            <a:r>
              <a:rPr lang="en-GB" dirty="0" err="1"/>
              <a:t>sekund</a:t>
            </a:r>
            <a:r>
              <a:rPr lang="en-GB" dirty="0"/>
              <a:t>). </a:t>
            </a:r>
            <a:r>
              <a:rPr lang="en-GB" dirty="0" err="1"/>
              <a:t>Rozdíl</a:t>
            </a:r>
            <a:r>
              <a:rPr lang="en-GB" dirty="0"/>
              <a:t> </a:t>
            </a:r>
            <a:r>
              <a:rPr lang="en-GB" dirty="0" err="1"/>
              <a:t>naznačuje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cs-CZ" dirty="0"/>
              <a:t> </a:t>
            </a:r>
            <a:r>
              <a:rPr lang="en-GB" dirty="0"/>
              <a:t>fluorescence je </a:t>
            </a:r>
            <a:r>
              <a:rPr lang="en-GB" dirty="0" err="1"/>
              <a:t>rychlá</a:t>
            </a:r>
            <a:r>
              <a:rPr lang="cs-CZ" dirty="0"/>
              <a:t> </a:t>
            </a:r>
            <a:r>
              <a:rPr lang="en-GB" dirty="0" err="1"/>
              <a:t>přeměna</a:t>
            </a:r>
            <a:r>
              <a:rPr lang="en-GB" dirty="0"/>
              <a:t> </a:t>
            </a:r>
            <a:r>
              <a:rPr lang="en-GB" dirty="0" err="1"/>
              <a:t>absorbovaného</a:t>
            </a:r>
            <a:r>
              <a:rPr lang="en-GB" dirty="0"/>
              <a:t> </a:t>
            </a:r>
            <a:r>
              <a:rPr lang="en-GB" dirty="0" err="1"/>
              <a:t>záření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znovu</a:t>
            </a:r>
            <a:r>
              <a:rPr lang="en-GB" dirty="0"/>
              <a:t> </a:t>
            </a:r>
            <a:r>
              <a:rPr lang="en-GB" dirty="0" err="1"/>
              <a:t>emitovanou</a:t>
            </a:r>
            <a:r>
              <a:rPr lang="en-GB" dirty="0"/>
              <a:t> </a:t>
            </a:r>
            <a:r>
              <a:rPr lang="en-GB" dirty="0" err="1"/>
              <a:t>energii</a:t>
            </a:r>
            <a:r>
              <a:rPr lang="en-GB" dirty="0"/>
              <a:t> a</a:t>
            </a:r>
            <a:r>
              <a:rPr lang="cs-CZ" dirty="0"/>
              <a:t> při </a:t>
            </a:r>
            <a:r>
              <a:rPr lang="en-GB" dirty="0" err="1"/>
              <a:t>fosforescenc</a:t>
            </a:r>
            <a:r>
              <a:rPr lang="cs-CZ" dirty="0"/>
              <a:t>i dochází ke</a:t>
            </a:r>
            <a:r>
              <a:rPr lang="en-GB" dirty="0"/>
              <a:t> </a:t>
            </a:r>
            <a:r>
              <a:rPr lang="en-GB" dirty="0" err="1"/>
              <a:t>skladování</a:t>
            </a:r>
            <a:r>
              <a:rPr lang="en-GB" dirty="0"/>
              <a:t> </a:t>
            </a:r>
            <a:r>
              <a:rPr lang="en-GB" dirty="0" err="1"/>
              <a:t>energie</a:t>
            </a:r>
            <a:r>
              <a:rPr lang="en-GB" dirty="0"/>
              <a:t> v </a:t>
            </a:r>
            <a:r>
              <a:rPr lang="cs-CZ" dirty="0"/>
              <a:t>„</a:t>
            </a:r>
            <a:r>
              <a:rPr lang="en-GB" dirty="0" err="1"/>
              <a:t>zásobníku</a:t>
            </a:r>
            <a:r>
              <a:rPr lang="cs-CZ" dirty="0"/>
              <a:t>“</a:t>
            </a:r>
            <a:r>
              <a:rPr lang="en-GB" dirty="0"/>
              <a:t>, </a:t>
            </a:r>
            <a:r>
              <a:rPr lang="en-GB" dirty="0" err="1"/>
              <a:t>ze</a:t>
            </a:r>
            <a:r>
              <a:rPr lang="en-GB" dirty="0"/>
              <a:t> </a:t>
            </a:r>
            <a:r>
              <a:rPr lang="en-GB" dirty="0" err="1"/>
              <a:t>kterého</a:t>
            </a:r>
            <a:r>
              <a:rPr lang="en-GB" dirty="0"/>
              <a:t> </a:t>
            </a:r>
            <a:r>
              <a:rPr lang="en-GB" dirty="0" err="1"/>
              <a:t>pomalu</a:t>
            </a:r>
            <a:r>
              <a:rPr lang="en-GB" dirty="0"/>
              <a:t> </a:t>
            </a:r>
            <a:r>
              <a:rPr lang="en-GB" dirty="0" err="1"/>
              <a:t>uniká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948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0E014-F5D8-453A-9A82-87A55A71C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Florescence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58FFCE-8C43-4743-80BE-BF5E3A23B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57" y="1537383"/>
            <a:ext cx="2775752" cy="47952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5D8A8A-D3FD-4B00-B307-C069DE942F0E}"/>
              </a:ext>
            </a:extLst>
          </p:cNvPr>
          <p:cNvSpPr txBox="1"/>
          <p:nvPr/>
        </p:nvSpPr>
        <p:spPr>
          <a:xfrm>
            <a:off x="3932066" y="1690688"/>
            <a:ext cx="361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Předává energii okolním molekulám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4F9C531-E4F3-42EE-A79D-35C621D6E407}"/>
              </a:ext>
            </a:extLst>
          </p:cNvPr>
          <p:cNvCxnSpPr/>
          <p:nvPr/>
        </p:nvCxnSpPr>
        <p:spPr>
          <a:xfrm flipH="1">
            <a:off x="2385133" y="1961965"/>
            <a:ext cx="1467776" cy="603682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CFD53CB-B8B4-4BE9-9B96-4B1D3D1A0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093" y="971713"/>
            <a:ext cx="2827354" cy="53609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1DF2881-AE8D-4AC5-BDF4-ACB6F5D593A2}"/>
              </a:ext>
            </a:extLst>
          </p:cNvPr>
          <p:cNvSpPr txBox="1"/>
          <p:nvPr/>
        </p:nvSpPr>
        <p:spPr>
          <a:xfrm>
            <a:off x="4181475" y="2486025"/>
            <a:ext cx="39465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Tvar absorpčního spektra dán </a:t>
            </a:r>
            <a:r>
              <a:rPr lang="cs-CZ" dirty="0" err="1"/>
              <a:t>Franck-Condonovským</a:t>
            </a:r>
            <a:r>
              <a:rPr lang="cs-CZ" dirty="0"/>
              <a:t> překryvem mezi základním vibračním stavem dolního elektronického stavu a vibračními stavy v horním elektronickém stavu</a:t>
            </a:r>
            <a:endParaRPr lang="en-GB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AEF7D31-C538-4394-BB1F-9A18F75D0A10}"/>
              </a:ext>
            </a:extLst>
          </p:cNvPr>
          <p:cNvCxnSpPr>
            <a:cxnSpLocks/>
          </p:cNvCxnSpPr>
          <p:nvPr/>
        </p:nvCxnSpPr>
        <p:spPr>
          <a:xfrm>
            <a:off x="7777209" y="3016251"/>
            <a:ext cx="1144668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C5C7CC3-AA8D-47F2-9C0A-02AAE0F61622}"/>
              </a:ext>
            </a:extLst>
          </p:cNvPr>
          <p:cNvSpPr txBox="1"/>
          <p:nvPr/>
        </p:nvSpPr>
        <p:spPr>
          <a:xfrm>
            <a:off x="4305300" y="4200525"/>
            <a:ext cx="3714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 emitovaného světla naopak je profil dán překryvem mezi nejnižším vibračním stavem horního elektronického stavu a vibračními stavy v dolním elektronickém stavu.</a:t>
            </a:r>
            <a:endParaRPr lang="en-GB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2D928E9-B3DB-488B-805A-169A61AD2182}"/>
              </a:ext>
            </a:extLst>
          </p:cNvPr>
          <p:cNvCxnSpPr>
            <a:cxnSpLocks/>
          </p:cNvCxnSpPr>
          <p:nvPr/>
        </p:nvCxnSpPr>
        <p:spPr>
          <a:xfrm flipV="1">
            <a:off x="7777209" y="3133725"/>
            <a:ext cx="2347866" cy="1501776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11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4572E-8F08-4139-A82B-CFF0CD70F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82EF97-20A2-487E-A983-CC45D8BB580F}"/>
              </a:ext>
            </a:extLst>
          </p:cNvPr>
          <p:cNvSpPr txBox="1"/>
          <p:nvPr/>
        </p:nvSpPr>
        <p:spPr>
          <a:xfrm>
            <a:off x="942975" y="1600200"/>
            <a:ext cx="7172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 kapalinách mohou být absorpce a emise posunuté oproti plynné fázi kvůli působení okolních molekul.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1D7815-0920-4DB7-8BF4-C7E518F11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0" y="622502"/>
            <a:ext cx="2857500" cy="45271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F30495-3E9E-46AB-9FBA-97956EF38833}"/>
              </a:ext>
            </a:extLst>
          </p:cNvPr>
          <p:cNvSpPr txBox="1"/>
          <p:nvPr/>
        </p:nvSpPr>
        <p:spPr>
          <a:xfrm>
            <a:off x="942975" y="2752725"/>
            <a:ext cx="6905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 fluorescenci dochází na nižších frekvencích než mělo budící záření.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82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4D56D-BA23-49E8-BE06-ABD2864C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Fosforescence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A0D33E-FA94-446F-A092-5C0F7393A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572" y="1690688"/>
            <a:ext cx="2480927" cy="41746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7A0478-61C7-46B4-8259-812471D76DCF}"/>
              </a:ext>
            </a:extLst>
          </p:cNvPr>
          <p:cNvSpPr txBox="1"/>
          <p:nvPr/>
        </p:nvSpPr>
        <p:spPr>
          <a:xfrm>
            <a:off x="3429000" y="1895475"/>
            <a:ext cx="2181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Intersystem crossing (</a:t>
            </a:r>
            <a:r>
              <a:rPr lang="en-GB" dirty="0" err="1"/>
              <a:t>pravd</a:t>
            </a:r>
            <a:r>
              <a:rPr lang="cs-CZ" dirty="0" err="1"/>
              <a:t>ěpodobnější</a:t>
            </a:r>
            <a:r>
              <a:rPr lang="cs-CZ" dirty="0"/>
              <a:t> pro těžší atomy)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FF45D76-8982-4E63-B977-EFB1C51FC636}"/>
              </a:ext>
            </a:extLst>
          </p:cNvPr>
          <p:cNvCxnSpPr>
            <a:cxnSpLocks/>
          </p:cNvCxnSpPr>
          <p:nvPr/>
        </p:nvCxnSpPr>
        <p:spPr>
          <a:xfrm flipH="1">
            <a:off x="1828800" y="2214008"/>
            <a:ext cx="1519284" cy="462517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7F3E0F1-5B91-4110-B86E-16125DEBB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8206" y="1027906"/>
            <a:ext cx="2686052" cy="55440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7CDC2A-B2B9-451B-8DB6-505ED717599B}"/>
              </a:ext>
            </a:extLst>
          </p:cNvPr>
          <p:cNvSpPr txBox="1"/>
          <p:nvPr/>
        </p:nvSpPr>
        <p:spPr>
          <a:xfrm>
            <a:off x="3429000" y="3023592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Přechod ze Singlet stavu na triplet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9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BAB21-9A6D-469F-A893-27A60C782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Disociace excitovaného elektronického stavu na fragmenty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063704-817B-4B9F-9041-6CC2C1EFF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31" y="1585913"/>
            <a:ext cx="2830538" cy="50949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A15B1C-70A9-4854-B5C8-8FFBF8DE6569}"/>
              </a:ext>
            </a:extLst>
          </p:cNvPr>
          <p:cNvSpPr txBox="1"/>
          <p:nvPr/>
        </p:nvSpPr>
        <p:spPr>
          <a:xfrm>
            <a:off x="3990975" y="2381250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Odpovídá různé kinetické energii fragmentů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DF06378-2FB8-4A74-BA7B-D9E96482E765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2575633" y="2072698"/>
            <a:ext cx="1415342" cy="493218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888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4487F-C8EC-4F51-8123-50D0E437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Predisociace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9D23E3-DF1C-4F4F-9A71-A1154E906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4" y="1300334"/>
            <a:ext cx="3048002" cy="53431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6768C5-5410-4150-927C-EF0BC5C0B24F}"/>
              </a:ext>
            </a:extLst>
          </p:cNvPr>
          <p:cNvSpPr txBox="1"/>
          <p:nvPr/>
        </p:nvSpPr>
        <p:spPr>
          <a:xfrm>
            <a:off x="3629026" y="2705100"/>
            <a:ext cx="469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Disociující stav kříží excitovaný vázaný stav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313C2C-DFD0-435B-A3DF-5EC3B0ABBED8}"/>
              </a:ext>
            </a:extLst>
          </p:cNvPr>
          <p:cNvCxnSpPr>
            <a:cxnSpLocks/>
          </p:cNvCxnSpPr>
          <p:nvPr/>
        </p:nvCxnSpPr>
        <p:spPr>
          <a:xfrm flipH="1" flipV="1">
            <a:off x="2981325" y="2800350"/>
            <a:ext cx="685802" cy="89416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841B4BB-1B44-4F29-BA87-C6202902DBDC}"/>
              </a:ext>
            </a:extLst>
          </p:cNvPr>
          <p:cNvSpPr txBox="1"/>
          <p:nvPr/>
        </p:nvSpPr>
        <p:spPr>
          <a:xfrm>
            <a:off x="3981452" y="1625382"/>
            <a:ext cx="5267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Ztráta vibrační struktury, která se obnoví na vyšších frekvencích</a:t>
            </a:r>
            <a:endParaRPr lang="en-GB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1F1E94C-1079-4675-A883-44B7009CACBD}"/>
              </a:ext>
            </a:extLst>
          </p:cNvPr>
          <p:cNvCxnSpPr>
            <a:cxnSpLocks/>
          </p:cNvCxnSpPr>
          <p:nvPr/>
        </p:nvCxnSpPr>
        <p:spPr>
          <a:xfrm flipH="1">
            <a:off x="1190625" y="1981974"/>
            <a:ext cx="2781302" cy="643923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779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A981-4A34-421E-86ED-A4A5CDF4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8975" cy="1325563"/>
          </a:xfrm>
        </p:spPr>
        <p:txBody>
          <a:bodyPr/>
          <a:lstStyle/>
          <a:p>
            <a:r>
              <a:rPr lang="cs-CZ" dirty="0"/>
              <a:t>Rychlostní konstanty reakcí – chemická kinetika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81F6D3-2948-47F2-B4D6-846822749632}"/>
              </a:ext>
            </a:extLst>
          </p:cNvPr>
          <p:cNvSpPr txBox="1"/>
          <p:nvPr/>
        </p:nvSpPr>
        <p:spPr>
          <a:xfrm>
            <a:off x="2952750" y="2706874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reaction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262A7F-59C0-41E7-81FD-58CA17A1B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1991359"/>
            <a:ext cx="2647950" cy="45015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C7AB2D9-03DA-4D84-832C-F6AAD6F84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873" y="1910239"/>
            <a:ext cx="2190754" cy="3803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5A8B3AB-C843-4069-9EEC-419371428A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9420" y="3781794"/>
            <a:ext cx="1353760" cy="86640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C1CF0CC-FADC-4AAE-BE44-BF63E6C451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3180" y="2829108"/>
            <a:ext cx="3252882" cy="70559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24C1676-FD86-48B2-BF61-4263032930A1}"/>
              </a:ext>
            </a:extLst>
          </p:cNvPr>
          <p:cNvCxnSpPr>
            <a:cxnSpLocks/>
          </p:cNvCxnSpPr>
          <p:nvPr/>
        </p:nvCxnSpPr>
        <p:spPr>
          <a:xfrm>
            <a:off x="3638552" y="3181903"/>
            <a:ext cx="495298" cy="910489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63D9CA1-9673-4FE6-98AA-AA75AB7818D0}"/>
              </a:ext>
            </a:extLst>
          </p:cNvPr>
          <p:cNvSpPr txBox="1"/>
          <p:nvPr/>
        </p:nvSpPr>
        <p:spPr>
          <a:xfrm>
            <a:off x="5200650" y="4867275"/>
            <a:ext cx="56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Stochiometrické</a:t>
            </a:r>
            <a:r>
              <a:rPr lang="cs-CZ" dirty="0"/>
              <a:t> číslo</a:t>
            </a:r>
            <a:endParaRPr lang="en-GB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C517ACD-46CF-4938-B68C-29B16756FC43}"/>
              </a:ext>
            </a:extLst>
          </p:cNvPr>
          <p:cNvCxnSpPr>
            <a:cxnSpLocks/>
            <a:endCxn id="10" idx="2"/>
          </p:cNvCxnSpPr>
          <p:nvPr/>
        </p:nvCxnSpPr>
        <p:spPr>
          <a:xfrm flipH="1" flipV="1">
            <a:off x="4686300" y="4648200"/>
            <a:ext cx="534006" cy="377714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86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A981-4A34-421E-86ED-A4A5CDF4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8975" cy="1325563"/>
          </a:xfrm>
        </p:spPr>
        <p:txBody>
          <a:bodyPr/>
          <a:lstStyle/>
          <a:p>
            <a:r>
              <a:rPr lang="cs-CZ" dirty="0"/>
              <a:t>Rychlostní konstanty reakcí – chemická kinetika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81F6D3-2948-47F2-B4D6-846822749632}"/>
              </a:ext>
            </a:extLst>
          </p:cNvPr>
          <p:cNvSpPr txBox="1"/>
          <p:nvPr/>
        </p:nvSpPr>
        <p:spPr>
          <a:xfrm>
            <a:off x="2952750" y="2706874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reaction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262A7F-59C0-41E7-81FD-58CA17A1B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1991359"/>
            <a:ext cx="2647950" cy="45015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5A8B3AB-C843-4069-9EEC-419371428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9420" y="3781794"/>
            <a:ext cx="1353760" cy="866406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24C1676-FD86-48B2-BF61-4263032930A1}"/>
              </a:ext>
            </a:extLst>
          </p:cNvPr>
          <p:cNvCxnSpPr>
            <a:cxnSpLocks/>
          </p:cNvCxnSpPr>
          <p:nvPr/>
        </p:nvCxnSpPr>
        <p:spPr>
          <a:xfrm>
            <a:off x="3638552" y="3181903"/>
            <a:ext cx="495298" cy="910489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63D9CA1-9673-4FE6-98AA-AA75AB7818D0}"/>
              </a:ext>
            </a:extLst>
          </p:cNvPr>
          <p:cNvSpPr txBox="1"/>
          <p:nvPr/>
        </p:nvSpPr>
        <p:spPr>
          <a:xfrm>
            <a:off x="5200650" y="4867275"/>
            <a:ext cx="56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Stochiometrické</a:t>
            </a:r>
            <a:r>
              <a:rPr lang="cs-CZ" dirty="0"/>
              <a:t> číslo</a:t>
            </a:r>
            <a:endParaRPr lang="en-GB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C517ACD-46CF-4938-B68C-29B16756FC43}"/>
              </a:ext>
            </a:extLst>
          </p:cNvPr>
          <p:cNvCxnSpPr>
            <a:cxnSpLocks/>
            <a:endCxn id="10" idx="2"/>
          </p:cNvCxnSpPr>
          <p:nvPr/>
        </p:nvCxnSpPr>
        <p:spPr>
          <a:xfrm flipH="1" flipV="1">
            <a:off x="4686300" y="4648200"/>
            <a:ext cx="534006" cy="377714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E805FD5-4EDB-45E7-BDA8-39F421774C4F}"/>
              </a:ext>
            </a:extLst>
          </p:cNvPr>
          <p:cNvSpPr txBox="1"/>
          <p:nvPr/>
        </p:nvSpPr>
        <p:spPr>
          <a:xfrm>
            <a:off x="6096000" y="1991359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Například: 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7C7055-C83D-4417-899C-902AA995C8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7173" y="2003905"/>
            <a:ext cx="1494304" cy="4150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D4766CF-1390-4767-92AD-E3F49211FDAC}"/>
              </a:ext>
            </a:extLst>
          </p:cNvPr>
          <p:cNvSpPr txBox="1"/>
          <p:nvPr/>
        </p:nvSpPr>
        <p:spPr>
          <a:xfrm>
            <a:off x="7187173" y="3216083"/>
            <a:ext cx="357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Rychlostní konstanta reakce</a:t>
            </a:r>
            <a:endParaRPr lang="en-GB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8497CAD-EC95-4DAE-A34E-918A6094D654}"/>
              </a:ext>
            </a:extLst>
          </p:cNvPr>
          <p:cNvCxnSpPr>
            <a:cxnSpLocks/>
          </p:cNvCxnSpPr>
          <p:nvPr/>
        </p:nvCxnSpPr>
        <p:spPr>
          <a:xfrm flipH="1" flipV="1">
            <a:off x="7762875" y="2418991"/>
            <a:ext cx="219683" cy="738792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17F3D167-4206-408E-B11F-6E9A45234E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67202" y="3999852"/>
            <a:ext cx="1725956" cy="31283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24F996B-B9D5-4749-A6ED-B06FC1927A1F}"/>
              </a:ext>
            </a:extLst>
          </p:cNvPr>
          <p:cNvSpPr txBox="1"/>
          <p:nvPr/>
        </p:nvSpPr>
        <p:spPr>
          <a:xfrm>
            <a:off x="7872716" y="3943350"/>
            <a:ext cx="238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Obecně: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066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485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Florescence a Fosforescence, Chemická kinetika</vt:lpstr>
      <vt:lpstr>Florescence a Fosforescence</vt:lpstr>
      <vt:lpstr>Florescence</vt:lpstr>
      <vt:lpstr>Poznámky</vt:lpstr>
      <vt:lpstr>Fosforescence</vt:lpstr>
      <vt:lpstr>Disociace excitovaného elektronického stavu na fragmenty</vt:lpstr>
      <vt:lpstr>Predisociace</vt:lpstr>
      <vt:lpstr>Rychlostní konstanty reakcí – chemická kinetika</vt:lpstr>
      <vt:lpstr>Rychlostní konstanty reakcí – chemická kinetika</vt:lpstr>
      <vt:lpstr>Řád reakce</vt:lpstr>
      <vt:lpstr>Reakce prvního řádu</vt:lpstr>
      <vt:lpstr>Reakce druhého řádu</vt:lpstr>
      <vt:lpstr>PowerPoint Presentation</vt:lpstr>
      <vt:lpstr>Reakční rovnováha</vt:lpstr>
      <vt:lpstr>Teplotní závislost rychlostí reakce </vt:lpstr>
      <vt:lpstr>Arrheniova rovnice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Florescence a Fosforescence</dc:title>
  <dc:creator>Petr Dohnal</dc:creator>
  <cp:lastModifiedBy>Petr Dohnal</cp:lastModifiedBy>
  <cp:revision>29</cp:revision>
  <dcterms:created xsi:type="dcterms:W3CDTF">2021-04-05T11:25:54Z</dcterms:created>
  <dcterms:modified xsi:type="dcterms:W3CDTF">2021-04-05T20:06:07Z</dcterms:modified>
</cp:coreProperties>
</file>