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5" r:id="rId6"/>
    <p:sldId id="266" r:id="rId7"/>
    <p:sldId id="275" r:id="rId8"/>
    <p:sldId id="268" r:id="rId9"/>
    <p:sldId id="269" r:id="rId10"/>
    <p:sldId id="270" r:id="rId11"/>
    <p:sldId id="272" r:id="rId12"/>
    <p:sldId id="262" r:id="rId13"/>
    <p:sldId id="263" r:id="rId14"/>
    <p:sldId id="264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3690"/>
  </p:normalViewPr>
  <p:slideViewPr>
    <p:cSldViewPr snapToGrid="0" snapToObjects="1">
      <p:cViewPr>
        <p:scale>
          <a:sx n="86" d="100"/>
          <a:sy n="86" d="100"/>
        </p:scale>
        <p:origin x="152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076DD-5C9F-AD45-B8B5-D071C385D251}" type="datetimeFigureOut">
              <a:rPr lang="de-DE" smtClean="0"/>
              <a:t>29.03.21</a:t>
            </a:fld>
            <a:endParaRPr lang="de-DE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2BF61-E27C-9E44-BD5F-F6D14D671C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93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2BF61-E27C-9E44-BD5F-F6D14D671C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5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2BF61-E27C-9E44-BD5F-F6D14D671CC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22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Quelle: </a:t>
            </a:r>
            <a:r>
              <a:rPr lang="de-DE" sz="1200" i="1" dirty="0"/>
              <a:t>Königlich bayerisches Amts- und Intelligenzblatt für die Pfalz (1844). </a:t>
            </a:r>
            <a:r>
              <a:rPr lang="de-DE" sz="1200" dirty="0"/>
              <a:t>Verfügbar unter: https://</a:t>
            </a:r>
            <a:r>
              <a:rPr lang="de-DE" sz="1200" dirty="0" err="1"/>
              <a:t>books.google.de</a:t>
            </a:r>
            <a:r>
              <a:rPr lang="de-DE" sz="1200" dirty="0"/>
              <a:t>/</a:t>
            </a:r>
            <a:r>
              <a:rPr lang="de-DE" sz="1200" dirty="0" err="1"/>
              <a:t>books?id</a:t>
            </a:r>
            <a:r>
              <a:rPr lang="de-DE" sz="1200" dirty="0"/>
              <a:t>=</a:t>
            </a:r>
            <a:r>
              <a:rPr lang="de-DE" sz="1200" dirty="0" err="1"/>
              <a:t>GjpFAAAAcAAJ&amp;printsec</a:t>
            </a:r>
            <a:r>
              <a:rPr lang="de-DE" sz="1200" dirty="0"/>
              <a:t>=</a:t>
            </a:r>
            <a:r>
              <a:rPr lang="de-DE" sz="1200" dirty="0" err="1"/>
              <a:t>frontcover&amp;hl</a:t>
            </a:r>
            <a:r>
              <a:rPr lang="de-DE" sz="1200" dirty="0"/>
              <a:t>=</a:t>
            </a:r>
            <a:r>
              <a:rPr lang="de-DE" sz="1200" dirty="0" err="1"/>
              <a:t>cs&amp;source</a:t>
            </a:r>
            <a:r>
              <a:rPr lang="de-DE" sz="1200" dirty="0"/>
              <a:t>=</a:t>
            </a:r>
            <a:r>
              <a:rPr lang="de-DE" sz="1200" dirty="0" err="1"/>
              <a:t>gbs_ge_summary_r&amp;cad</a:t>
            </a:r>
            <a:r>
              <a:rPr lang="de-DE" sz="1200" dirty="0"/>
              <a:t>=0#v=</a:t>
            </a:r>
            <a:r>
              <a:rPr lang="de-DE" sz="1200" dirty="0" err="1"/>
              <a:t>onepage&amp;q&amp;f</a:t>
            </a:r>
            <a:r>
              <a:rPr lang="de-DE" sz="1200" dirty="0"/>
              <a:t>=</a:t>
            </a:r>
            <a:r>
              <a:rPr lang="de-DE" sz="1200" dirty="0" err="1"/>
              <a:t>false</a:t>
            </a:r>
            <a:endParaRPr lang="de-DE" sz="1200" i="1" dirty="0"/>
          </a:p>
          <a:p>
            <a:endParaRPr lang="de-D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2BF61-E27C-9E44-BD5F-F6D14D671CC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43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EB8-5EB8-1F49-9CA6-15017C195C0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FBD6-7BF1-D147-84F4-D045C8248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44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EB8-5EB8-1F49-9CA6-15017C195C0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FBD6-7BF1-D147-84F4-D045C8248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74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EB8-5EB8-1F49-9CA6-15017C195C0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FBD6-7BF1-D147-84F4-D045C8248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61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EB8-5EB8-1F49-9CA6-15017C195C0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FBD6-7BF1-D147-84F4-D045C8248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19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EB8-5EB8-1F49-9CA6-15017C195C0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FBD6-7BF1-D147-84F4-D045C8248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8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EB8-5EB8-1F49-9CA6-15017C195C0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FBD6-7BF1-D147-84F4-D045C8248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77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EB8-5EB8-1F49-9CA6-15017C195C0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FBD6-7BF1-D147-84F4-D045C8248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55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EB8-5EB8-1F49-9CA6-15017C195C0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FBD6-7BF1-D147-84F4-D045C8248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05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EB8-5EB8-1F49-9CA6-15017C195C0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FBD6-7BF1-D147-84F4-D045C8248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29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EB8-5EB8-1F49-9CA6-15017C195C0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FBD6-7BF1-D147-84F4-D045C8248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71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EB8-5EB8-1F49-9CA6-15017C195C0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FBD6-7BF1-D147-84F4-D045C8248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83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BEB8-5EB8-1F49-9CA6-15017C195C0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FBD6-7BF1-D147-84F4-D045C8248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31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54C4DD-0F12-B141-ADD1-3638A7A51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965199"/>
            <a:ext cx="6766078" cy="4927601"/>
          </a:xfrm>
        </p:spPr>
        <p:txBody>
          <a:bodyPr anchor="ctr">
            <a:normAutofit/>
          </a:bodyPr>
          <a:lstStyle/>
          <a:p>
            <a:r>
              <a:rPr lang="de-DE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Deutsche Sprache </a:t>
            </a:r>
            <a:br>
              <a:rPr lang="de-DE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 </a:t>
            </a:r>
            <a:br>
              <a:rPr lang="de-DE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19. Jahrhundert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8556A8-5B72-BA41-8A86-AB1FE935E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8729" y="965198"/>
            <a:ext cx="2707937" cy="4927602"/>
          </a:xfrm>
        </p:spPr>
        <p:txBody>
          <a:bodyPr anchor="ctr">
            <a:normAutofit/>
          </a:bodyPr>
          <a:lstStyle/>
          <a:p>
            <a:pPr algn="l"/>
            <a:r>
              <a:rPr lang="cs-CZ" sz="2000">
                <a:solidFill>
                  <a:schemeClr val="accent1"/>
                </a:solidFill>
              </a:rPr>
              <a:t>Anna Botková; B ČJ-NJ 3. </a:t>
            </a:r>
            <a:r>
              <a:rPr lang="de-DE" sz="2000">
                <a:solidFill>
                  <a:schemeClr val="accent1"/>
                </a:solidFill>
              </a:rPr>
              <a:t>Studienjahr</a:t>
            </a:r>
          </a:p>
        </p:txBody>
      </p:sp>
      <p:cxnSp>
        <p:nvCxnSpPr>
          <p:cNvPr id="22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7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2C175-A33E-D04D-A392-850A8D9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910EE485-228A-7440-882C-018F38998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2"/>
          <a:stretch/>
        </p:blipFill>
        <p:spPr>
          <a:xfrm>
            <a:off x="102951" y="64779"/>
            <a:ext cx="11598902" cy="669657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2CD61FA-32AA-6C49-9234-309C64373A3A}"/>
              </a:ext>
            </a:extLst>
          </p:cNvPr>
          <p:cNvSpPr/>
          <p:nvPr/>
        </p:nvSpPr>
        <p:spPr>
          <a:xfrm>
            <a:off x="89210" y="0"/>
            <a:ext cx="2319453" cy="5575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6CF5E37-49DE-484E-A0E1-25A942E8B5E7}"/>
              </a:ext>
            </a:extLst>
          </p:cNvPr>
          <p:cNvSpPr txBox="1"/>
          <p:nvPr/>
        </p:nvSpPr>
        <p:spPr>
          <a:xfrm>
            <a:off x="5350212" y="6065527"/>
            <a:ext cx="6738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HEINE, Heinrich. Deutschland. Ein </a:t>
            </a:r>
            <a:r>
              <a:rPr lang="de-DE" sz="1200" dirty="0" err="1"/>
              <a:t>Wintermährchen</a:t>
            </a:r>
            <a:r>
              <a:rPr lang="de-DE" sz="1200" dirty="0"/>
              <a:t>. In: </a:t>
            </a:r>
            <a:r>
              <a:rPr lang="de-DE" sz="1200" dirty="0" err="1"/>
              <a:t>Ders</a:t>
            </a:r>
            <a:r>
              <a:rPr lang="de-DE" sz="1200" dirty="0"/>
              <a:t>.: </a:t>
            </a:r>
            <a:r>
              <a:rPr lang="de-DE" sz="1200" i="1" dirty="0"/>
              <a:t>Neue Gedichte</a:t>
            </a:r>
            <a:r>
              <a:rPr lang="de-DE" sz="1200" dirty="0"/>
              <a:t>, 1. Auflage. Hamburg, 1844. Verfügbar unter: https://</a:t>
            </a:r>
            <a:r>
              <a:rPr lang="de-DE" sz="1200" dirty="0" err="1"/>
              <a:t>www.deutschestextarchiv.de</a:t>
            </a:r>
            <a:r>
              <a:rPr lang="de-DE" sz="1200" dirty="0"/>
              <a:t>/</a:t>
            </a:r>
            <a:r>
              <a:rPr lang="de-DE" sz="1200" dirty="0" err="1"/>
              <a:t>book</a:t>
            </a:r>
            <a:r>
              <a:rPr lang="de-DE" sz="1200" dirty="0"/>
              <a:t>/</a:t>
            </a:r>
            <a:r>
              <a:rPr lang="de-DE" sz="1200" dirty="0" err="1"/>
              <a:t>view</a:t>
            </a:r>
            <a:r>
              <a:rPr lang="de-DE" sz="1200" dirty="0"/>
              <a:t>/heine_wintermaehrchen1_1844?p=22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111D408-591D-9C4E-A85E-898BB69479E8}"/>
              </a:ext>
            </a:extLst>
          </p:cNvPr>
          <p:cNvSpPr/>
          <p:nvPr/>
        </p:nvSpPr>
        <p:spPr>
          <a:xfrm>
            <a:off x="6177776" y="96645"/>
            <a:ext cx="5717675" cy="56685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rstenec 9">
            <a:extLst>
              <a:ext uri="{FF2B5EF4-FFF2-40B4-BE49-F238E27FC236}">
                <a16:creationId xmlns:a16="http://schemas.microsoft.com/office/drawing/2014/main" id="{F06C1530-C07A-7049-9788-46FB25679397}"/>
              </a:ext>
            </a:extLst>
          </p:cNvPr>
          <p:cNvSpPr/>
          <p:nvPr/>
        </p:nvSpPr>
        <p:spPr>
          <a:xfrm>
            <a:off x="3135753" y="3997725"/>
            <a:ext cx="372235" cy="456593"/>
          </a:xfrm>
          <a:prstGeom prst="donut">
            <a:avLst>
              <a:gd name="adj" fmla="val 595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Prstenec 10">
            <a:extLst>
              <a:ext uri="{FF2B5EF4-FFF2-40B4-BE49-F238E27FC236}">
                <a16:creationId xmlns:a16="http://schemas.microsoft.com/office/drawing/2014/main" id="{AC6ADC01-4596-F243-8481-5600C1898298}"/>
              </a:ext>
            </a:extLst>
          </p:cNvPr>
          <p:cNvSpPr/>
          <p:nvPr/>
        </p:nvSpPr>
        <p:spPr>
          <a:xfrm>
            <a:off x="1378983" y="3997725"/>
            <a:ext cx="372235" cy="456593"/>
          </a:xfrm>
          <a:prstGeom prst="donut">
            <a:avLst>
              <a:gd name="adj" fmla="val 595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Prstenec 11">
            <a:extLst>
              <a:ext uri="{FF2B5EF4-FFF2-40B4-BE49-F238E27FC236}">
                <a16:creationId xmlns:a16="http://schemas.microsoft.com/office/drawing/2014/main" id="{37511E3B-0312-CE47-B574-C6C028617D63}"/>
              </a:ext>
            </a:extLst>
          </p:cNvPr>
          <p:cNvSpPr/>
          <p:nvPr/>
        </p:nvSpPr>
        <p:spPr>
          <a:xfrm>
            <a:off x="1331381" y="4631833"/>
            <a:ext cx="372235" cy="456593"/>
          </a:xfrm>
          <a:prstGeom prst="donut">
            <a:avLst>
              <a:gd name="adj" fmla="val 595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Prstenec 12">
            <a:extLst>
              <a:ext uri="{FF2B5EF4-FFF2-40B4-BE49-F238E27FC236}">
                <a16:creationId xmlns:a16="http://schemas.microsoft.com/office/drawing/2014/main" id="{D661F9F5-D5FC-ED43-8FA0-07A161F0041B}"/>
              </a:ext>
            </a:extLst>
          </p:cNvPr>
          <p:cNvSpPr/>
          <p:nvPr/>
        </p:nvSpPr>
        <p:spPr>
          <a:xfrm>
            <a:off x="1145263" y="523736"/>
            <a:ext cx="372235" cy="456593"/>
          </a:xfrm>
          <a:prstGeom prst="donut">
            <a:avLst>
              <a:gd name="adj" fmla="val 595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Prstenec 13">
            <a:extLst>
              <a:ext uri="{FF2B5EF4-FFF2-40B4-BE49-F238E27FC236}">
                <a16:creationId xmlns:a16="http://schemas.microsoft.com/office/drawing/2014/main" id="{4AC52EAC-D759-E447-B4DA-7DDD81E18C43}"/>
              </a:ext>
            </a:extLst>
          </p:cNvPr>
          <p:cNvSpPr/>
          <p:nvPr/>
        </p:nvSpPr>
        <p:spPr>
          <a:xfrm>
            <a:off x="3821030" y="1991034"/>
            <a:ext cx="840911" cy="610555"/>
          </a:xfrm>
          <a:prstGeom prst="donut">
            <a:avLst>
              <a:gd name="adj" fmla="val 6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086CFAE-5027-CD43-8C05-B8B0C05C2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14" y="0"/>
            <a:ext cx="10461171" cy="6858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A5226A7-A9B6-D24C-A2C7-0B8B01EE20A1}"/>
              </a:ext>
            </a:extLst>
          </p:cNvPr>
          <p:cNvSpPr/>
          <p:nvPr/>
        </p:nvSpPr>
        <p:spPr>
          <a:xfrm>
            <a:off x="6177776" y="96644"/>
            <a:ext cx="5823178" cy="65717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Prstenec 5">
            <a:extLst>
              <a:ext uri="{FF2B5EF4-FFF2-40B4-BE49-F238E27FC236}">
                <a16:creationId xmlns:a16="http://schemas.microsoft.com/office/drawing/2014/main" id="{9EB452C9-18E5-5446-B897-77243CACEE91}"/>
              </a:ext>
            </a:extLst>
          </p:cNvPr>
          <p:cNvSpPr/>
          <p:nvPr/>
        </p:nvSpPr>
        <p:spPr>
          <a:xfrm>
            <a:off x="2974869" y="407894"/>
            <a:ext cx="1119459" cy="588394"/>
          </a:xfrm>
          <a:prstGeom prst="donut">
            <a:avLst>
              <a:gd name="adj" fmla="val 6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Prstenec 6">
            <a:extLst>
              <a:ext uri="{FF2B5EF4-FFF2-40B4-BE49-F238E27FC236}">
                <a16:creationId xmlns:a16="http://schemas.microsoft.com/office/drawing/2014/main" id="{074D86E1-3598-2C48-9F66-3281FE82C108}"/>
              </a:ext>
            </a:extLst>
          </p:cNvPr>
          <p:cNvSpPr/>
          <p:nvPr/>
        </p:nvSpPr>
        <p:spPr>
          <a:xfrm>
            <a:off x="1882682" y="1851091"/>
            <a:ext cx="372235" cy="456593"/>
          </a:xfrm>
          <a:prstGeom prst="donut">
            <a:avLst>
              <a:gd name="adj" fmla="val 595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Prstenec 7">
            <a:extLst>
              <a:ext uri="{FF2B5EF4-FFF2-40B4-BE49-F238E27FC236}">
                <a16:creationId xmlns:a16="http://schemas.microsoft.com/office/drawing/2014/main" id="{146EC8E7-E1F9-0F46-B1CB-ACF6DC147B23}"/>
              </a:ext>
            </a:extLst>
          </p:cNvPr>
          <p:cNvSpPr/>
          <p:nvPr/>
        </p:nvSpPr>
        <p:spPr>
          <a:xfrm>
            <a:off x="2402137" y="2459433"/>
            <a:ext cx="956526" cy="588394"/>
          </a:xfrm>
          <a:prstGeom prst="donut">
            <a:avLst>
              <a:gd name="adj" fmla="val 6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Prstenec 8">
            <a:extLst>
              <a:ext uri="{FF2B5EF4-FFF2-40B4-BE49-F238E27FC236}">
                <a16:creationId xmlns:a16="http://schemas.microsoft.com/office/drawing/2014/main" id="{E1E841FB-ED71-5E49-B1F4-009980C048BD}"/>
              </a:ext>
            </a:extLst>
          </p:cNvPr>
          <p:cNvSpPr/>
          <p:nvPr/>
        </p:nvSpPr>
        <p:spPr>
          <a:xfrm>
            <a:off x="2899950" y="1851091"/>
            <a:ext cx="372235" cy="456593"/>
          </a:xfrm>
          <a:prstGeom prst="donut">
            <a:avLst>
              <a:gd name="adj" fmla="val 595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 autoUpdateAnimBg="0"/>
      <p:bldP spid="8" grpId="0" animBg="1"/>
      <p:bldP spid="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C8BBE7-EFD5-4C42-9DCF-D0FDC0A7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de-DE" sz="4000">
                <a:solidFill>
                  <a:srgbClr val="FFFFFF"/>
                </a:solidFill>
              </a:rPr>
              <a:t>Kontaktgeschichte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C51171-4FF0-2E4C-8287-8EBDB7DD9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000000"/>
                </a:solidFill>
              </a:rPr>
              <a:t>Kontakt zur Nachbarsprachen:</a:t>
            </a:r>
          </a:p>
          <a:p>
            <a:pPr>
              <a:buSzPct val="65000"/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000000"/>
                </a:solidFill>
              </a:rPr>
              <a:t>Frankreich: </a:t>
            </a:r>
            <a:r>
              <a:rPr lang="de-DE" sz="2000" i="1" dirty="0">
                <a:solidFill>
                  <a:srgbClr val="000000"/>
                </a:solidFill>
              </a:rPr>
              <a:t>Persiflage, Alfred de Musset, Tambour</a:t>
            </a: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r>
              <a:rPr lang="de-DE" sz="2000" dirty="0">
                <a:solidFill>
                  <a:srgbClr val="000000"/>
                </a:solidFill>
              </a:rPr>
              <a:t>Binnensprachlicher Kontakt: </a:t>
            </a:r>
          </a:p>
          <a:p>
            <a:pPr>
              <a:buSzPct val="65000"/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000000"/>
                </a:solidFill>
              </a:rPr>
              <a:t>zu der Literatursprache: </a:t>
            </a:r>
            <a:r>
              <a:rPr lang="de-DE" sz="2000" i="1" dirty="0">
                <a:solidFill>
                  <a:srgbClr val="000000"/>
                </a:solidFill>
              </a:rPr>
              <a:t>Vater Rhein, Mondenglanze </a:t>
            </a:r>
          </a:p>
          <a:p>
            <a:pPr>
              <a:buSzPct val="65000"/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000000"/>
                </a:solidFill>
              </a:rPr>
              <a:t>zu den Umgangssprachen: </a:t>
            </a:r>
            <a:r>
              <a:rPr lang="de-DE" sz="2000" i="1" dirty="0">
                <a:solidFill>
                  <a:srgbClr val="000000"/>
                </a:solidFill>
              </a:rPr>
              <a:t>Kerl</a:t>
            </a:r>
          </a:p>
        </p:txBody>
      </p:sp>
    </p:spTree>
    <p:extLst>
      <p:ext uri="{BB962C8B-B14F-4D97-AF65-F5344CB8AC3E}">
        <p14:creationId xmlns:p14="http://schemas.microsoft.com/office/powerpoint/2010/main" val="398535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FD2B935-4EE0-C341-8461-684F0108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de-DE" sz="4000">
                <a:solidFill>
                  <a:srgbClr val="FFFFFF"/>
                </a:solidFill>
              </a:rPr>
              <a:t>Sprachbewusstsein</a:t>
            </a:r>
          </a:p>
        </p:txBody>
      </p:sp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313EC2CD-FC4D-6C4C-B317-8D21E1321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1" y="3585235"/>
            <a:ext cx="4954693" cy="172228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38B4AE-818D-ED4C-9C80-8CFFBD01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r>
              <a:rPr lang="de-DE" sz="1900" dirty="0">
                <a:solidFill>
                  <a:srgbClr val="000000"/>
                </a:solidFill>
              </a:rPr>
              <a:t>Nachdenken über Sprache</a:t>
            </a:r>
            <a:endParaRPr lang="de-DE" sz="19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de-DE" sz="19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228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FD0DA57-1E84-8A45-A78D-C548DCFF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de-DE" sz="4000">
                <a:solidFill>
                  <a:srgbClr val="FFFFFF"/>
                </a:solidFill>
              </a:rPr>
              <a:t>Gebrauchsgeschichte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FFC17C-269C-2D4F-A0C8-1FB5ECF39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r>
              <a:rPr lang="de-DE" sz="1900" dirty="0">
                <a:solidFill>
                  <a:srgbClr val="000000"/>
                </a:solidFill>
              </a:rPr>
              <a:t>Das Offizielle</a:t>
            </a:r>
          </a:p>
          <a:p>
            <a:pPr>
              <a:buSzPct val="65000"/>
              <a:buFont typeface="Courier New" panose="02070309020205020404" pitchFamily="49" charset="0"/>
              <a:buChar char="o"/>
            </a:pPr>
            <a:r>
              <a:rPr lang="de-DE" sz="1900" dirty="0">
                <a:solidFill>
                  <a:srgbClr val="000000"/>
                </a:solidFill>
              </a:rPr>
              <a:t>politische Restauration</a:t>
            </a:r>
          </a:p>
          <a:p>
            <a:pPr>
              <a:buSzPct val="65000"/>
              <a:buFont typeface="Courier New" panose="02070309020205020404" pitchFamily="49" charset="0"/>
              <a:buChar char="o"/>
            </a:pPr>
            <a:r>
              <a:rPr lang="de-DE" sz="1900" dirty="0">
                <a:solidFill>
                  <a:srgbClr val="000000"/>
                </a:solidFill>
              </a:rPr>
              <a:t>Biedermeier</a:t>
            </a:r>
          </a:p>
          <a:p>
            <a:endParaRPr lang="de-DE" sz="1900" dirty="0">
              <a:solidFill>
                <a:srgbClr val="000000"/>
              </a:solidFill>
            </a:endParaRPr>
          </a:p>
          <a:p>
            <a:r>
              <a:rPr lang="de-DE" sz="1900" dirty="0">
                <a:solidFill>
                  <a:srgbClr val="000000"/>
                </a:solidFill>
              </a:rPr>
              <a:t>Das Verbotene</a:t>
            </a:r>
          </a:p>
          <a:p>
            <a:pPr>
              <a:buSzPct val="65000"/>
              <a:buFont typeface="Courier New" panose="02070309020205020404" pitchFamily="49" charset="0"/>
              <a:buChar char="o"/>
            </a:pPr>
            <a:r>
              <a:rPr lang="de-DE" sz="1900" dirty="0">
                <a:solidFill>
                  <a:srgbClr val="000000"/>
                </a:solidFill>
              </a:rPr>
              <a:t>1819 Karlsbader Beschlüsse </a:t>
            </a:r>
            <a:r>
              <a:rPr lang="de-DE" sz="1900" dirty="0">
                <a:solidFill>
                  <a:srgbClr val="000000"/>
                </a:solidFill>
                <a:sym typeface="Wingdings" pitchFamily="2" charset="2"/>
              </a:rPr>
              <a:t> die Zensur der Presse</a:t>
            </a:r>
            <a:endParaRPr lang="de-DE" sz="1900" dirty="0">
              <a:solidFill>
                <a:srgbClr val="000000"/>
              </a:solidFill>
            </a:endParaRPr>
          </a:p>
          <a:p>
            <a:pPr>
              <a:buSzPct val="65000"/>
              <a:buFont typeface="Courier New" panose="02070309020205020404" pitchFamily="49" charset="0"/>
              <a:buChar char="o"/>
            </a:pPr>
            <a:r>
              <a:rPr lang="de-DE" sz="1900" dirty="0">
                <a:solidFill>
                  <a:srgbClr val="000000"/>
                </a:solidFill>
              </a:rPr>
              <a:t>1835 Beschluss des Deutschen Bundestages</a:t>
            </a:r>
          </a:p>
          <a:p>
            <a:endParaRPr lang="de-DE" sz="1900" dirty="0">
              <a:solidFill>
                <a:srgbClr val="000000"/>
              </a:solidFill>
            </a:endParaRP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DE156CAF-B1E8-3D4C-A49C-1E57B680A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424" y="2447282"/>
            <a:ext cx="3265952" cy="39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5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149DB7-3021-E448-BB53-7A0A765E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de-DE" sz="6000" dirty="0">
                <a:solidFill>
                  <a:srgbClr val="FFFFFF"/>
                </a:solidFill>
              </a:rPr>
              <a:t>Vielen Dank für Ihre Aufmerksamkeit</a:t>
            </a:r>
            <a:endParaRPr lang="de-DE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455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8085142-5ED4-584C-8DED-60A85241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FFFF"/>
                </a:solidFill>
              </a:rPr>
              <a:t>Quellen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954F87-1D73-2A4F-AFFC-E634D33CB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561" y="1940313"/>
            <a:ext cx="6505155" cy="3327723"/>
          </a:xfrm>
        </p:spPr>
        <p:txBody>
          <a:bodyPr anchor="t">
            <a:normAutofit fontScale="40000" lnSpcReduction="20000"/>
          </a:bodyPr>
          <a:lstStyle/>
          <a:p>
            <a:r>
              <a:rPr lang="de-DE" dirty="0"/>
              <a:t>POLENZ, Peter von. </a:t>
            </a:r>
            <a:r>
              <a:rPr lang="de-DE" i="1" dirty="0"/>
              <a:t>Deutsche Sprachgeschichte vom Spätmittelalter bis zur Gegenwart</a:t>
            </a:r>
            <a:r>
              <a:rPr lang="de-DE" dirty="0"/>
              <a:t>. Bd. 3. 19. und 20. Jahrhundert. Berlin; New York: de </a:t>
            </a:r>
            <a:r>
              <a:rPr lang="de-DE" dirty="0" err="1"/>
              <a:t>Gruyter</a:t>
            </a:r>
            <a:r>
              <a:rPr lang="de-DE" dirty="0"/>
              <a:t>, 1999. ISBN 3-11-014344-5. Verfügbar unter: https://</a:t>
            </a:r>
            <a:r>
              <a:rPr lang="de-DE" dirty="0" err="1"/>
              <a:t>books.google.cz</a:t>
            </a:r>
            <a:r>
              <a:rPr lang="de-DE" dirty="0"/>
              <a:t>/</a:t>
            </a:r>
            <a:r>
              <a:rPr lang="de-DE" dirty="0" err="1"/>
              <a:t>books?id</a:t>
            </a:r>
            <a:r>
              <a:rPr lang="de-DE" dirty="0"/>
              <a:t>=uiYw6JswcMoC&amp;printsec=</a:t>
            </a:r>
            <a:r>
              <a:rPr lang="de-DE" dirty="0" err="1"/>
              <a:t>frontcover&amp;hl</a:t>
            </a:r>
            <a:r>
              <a:rPr lang="de-DE" dirty="0"/>
              <a:t>=</a:t>
            </a:r>
            <a:r>
              <a:rPr lang="de-DE" dirty="0" err="1"/>
              <a:t>cs#v</a:t>
            </a:r>
            <a:r>
              <a:rPr lang="de-DE" dirty="0"/>
              <a:t>=</a:t>
            </a:r>
            <a:r>
              <a:rPr lang="de-DE" dirty="0" err="1"/>
              <a:t>onepage&amp;q&amp;f</a:t>
            </a:r>
            <a:r>
              <a:rPr lang="de-DE" dirty="0"/>
              <a:t>=</a:t>
            </a:r>
            <a:r>
              <a:rPr lang="de-DE" dirty="0" err="1"/>
              <a:t>false</a:t>
            </a:r>
            <a:endParaRPr lang="cs-CZ" dirty="0"/>
          </a:p>
          <a:p>
            <a:r>
              <a:rPr lang="de-DE" dirty="0"/>
              <a:t>POLENZ, Peter von. </a:t>
            </a:r>
            <a:r>
              <a:rPr lang="de-DE" i="1" dirty="0"/>
              <a:t>Geschichte der deutschen Sprache</a:t>
            </a:r>
            <a:r>
              <a:rPr lang="de-DE" dirty="0"/>
              <a:t>. 10. Auflage. Walter de </a:t>
            </a:r>
            <a:r>
              <a:rPr lang="de-DE" dirty="0" err="1"/>
              <a:t>Gruyter</a:t>
            </a:r>
            <a:r>
              <a:rPr lang="de-DE" dirty="0"/>
              <a:t>, 2009. ISBN 978-3-11-017507-3. S. 123–125. Verfügbar unter: https://</a:t>
            </a:r>
            <a:r>
              <a:rPr lang="de-DE" dirty="0" err="1"/>
              <a:t>books.google.cz</a:t>
            </a:r>
            <a:r>
              <a:rPr lang="de-DE" dirty="0"/>
              <a:t>/</a:t>
            </a:r>
            <a:r>
              <a:rPr lang="de-DE" dirty="0" err="1"/>
              <a:t>books?id</a:t>
            </a:r>
            <a:r>
              <a:rPr lang="de-DE" dirty="0"/>
              <a:t>=9eB7dLkwp0IC&amp;printsec=</a:t>
            </a:r>
            <a:r>
              <a:rPr lang="de-DE" dirty="0" err="1"/>
              <a:t>frontcover&amp;hl</a:t>
            </a:r>
            <a:r>
              <a:rPr lang="de-DE" dirty="0"/>
              <a:t>=</a:t>
            </a:r>
            <a:r>
              <a:rPr lang="de-DE" dirty="0" err="1"/>
              <a:t>cs&amp;source</a:t>
            </a:r>
            <a:r>
              <a:rPr lang="de-DE" dirty="0"/>
              <a:t>=</a:t>
            </a:r>
            <a:r>
              <a:rPr lang="de-DE" dirty="0" err="1"/>
              <a:t>gbs_ge_summary_r&amp;cad</a:t>
            </a:r>
            <a:r>
              <a:rPr lang="de-DE" dirty="0"/>
              <a:t>=0#v=</a:t>
            </a:r>
            <a:r>
              <a:rPr lang="de-DE" dirty="0" err="1"/>
              <a:t>onepage&amp;q&amp;f</a:t>
            </a:r>
            <a:r>
              <a:rPr lang="de-DE" dirty="0"/>
              <a:t>=</a:t>
            </a:r>
            <a:r>
              <a:rPr lang="de-DE" dirty="0" err="1"/>
              <a:t>false</a:t>
            </a:r>
            <a:endParaRPr lang="cs-CZ" dirty="0"/>
          </a:p>
          <a:p>
            <a:r>
              <a:rPr lang="cs-CZ" dirty="0"/>
              <a:t>SCHILDT, Joachim. </a:t>
            </a:r>
            <a:r>
              <a:rPr lang="de-DE" dirty="0"/>
              <a:t>Entwicklungstendenzen der deutschen Sprache im 19. Jahrhundert</a:t>
            </a:r>
            <a:r>
              <a:rPr lang="cs-CZ" dirty="0"/>
              <a:t>. In: </a:t>
            </a:r>
            <a:r>
              <a:rPr lang="cs-CZ" i="1" dirty="0"/>
              <a:t>Sborník prací Filozofické fakulty brněnské univerzity: </a:t>
            </a:r>
            <a:r>
              <a:rPr lang="de-DE" i="1" dirty="0"/>
              <a:t>Brünner Beiträge zur Germanistik und Nordistik V</a:t>
            </a:r>
            <a:r>
              <a:rPr lang="cs-CZ" dirty="0"/>
              <a:t>. Brno, 1986. S. 68–77. </a:t>
            </a:r>
            <a:r>
              <a:rPr lang="de-DE" dirty="0"/>
              <a:t>Verfügbar unter: https://</a:t>
            </a:r>
            <a:r>
              <a:rPr lang="de-DE" dirty="0" err="1"/>
              <a:t>digilib.phil.muni.cz</a:t>
            </a:r>
            <a:r>
              <a:rPr lang="de-DE" dirty="0"/>
              <a:t>/</a:t>
            </a:r>
            <a:r>
              <a:rPr lang="de-DE" dirty="0" err="1"/>
              <a:t>bitstream</a:t>
            </a:r>
            <a:r>
              <a:rPr lang="de-DE" dirty="0"/>
              <a:t>/handle/11222.digilib/105237/1_BrunnerBeitratgeGermanistikNordistik_05-1986-1_6.pdf?sequence=1</a:t>
            </a:r>
          </a:p>
          <a:p>
            <a:r>
              <a:rPr lang="de-DE" dirty="0"/>
              <a:t>HEINE, Heinrich. Deutschland. Ein </a:t>
            </a:r>
            <a:r>
              <a:rPr lang="de-DE" dirty="0" err="1"/>
              <a:t>Wintermährchen</a:t>
            </a:r>
            <a:r>
              <a:rPr lang="de-DE" dirty="0"/>
              <a:t>. In: </a:t>
            </a:r>
            <a:r>
              <a:rPr lang="de-DE" dirty="0" err="1"/>
              <a:t>Ders</a:t>
            </a:r>
            <a:r>
              <a:rPr lang="de-DE" dirty="0"/>
              <a:t>.: </a:t>
            </a:r>
            <a:r>
              <a:rPr lang="de-DE" i="1" dirty="0"/>
              <a:t>Neue Gedichte</a:t>
            </a:r>
            <a:r>
              <a:rPr lang="de-DE" dirty="0"/>
              <a:t>, 1. Auflage. Hamburg, 1844. S. 298–303. Verfügbar unter: https://</a:t>
            </a:r>
            <a:r>
              <a:rPr lang="de-DE" dirty="0" err="1"/>
              <a:t>www.deutschestextarchiv.de</a:t>
            </a:r>
            <a:r>
              <a:rPr lang="de-DE" dirty="0"/>
              <a:t>/</a:t>
            </a:r>
            <a:r>
              <a:rPr lang="de-DE" dirty="0" err="1"/>
              <a:t>book</a:t>
            </a:r>
            <a:r>
              <a:rPr lang="de-DE" dirty="0"/>
              <a:t>/</a:t>
            </a:r>
            <a:r>
              <a:rPr lang="de-DE" dirty="0" err="1"/>
              <a:t>view</a:t>
            </a:r>
            <a:r>
              <a:rPr lang="de-DE" dirty="0"/>
              <a:t>/heine_wintermaehrchen1_1844?p=22</a:t>
            </a:r>
          </a:p>
          <a:p>
            <a:r>
              <a:rPr lang="de-DE" i="1" dirty="0"/>
              <a:t>Königlich bayerisches Amts- und Intelligenzblatt für die Pfalz (1844). </a:t>
            </a:r>
            <a:r>
              <a:rPr lang="de-DE" dirty="0"/>
              <a:t>Verfügbar unter: https://</a:t>
            </a:r>
            <a:r>
              <a:rPr lang="de-DE" dirty="0" err="1"/>
              <a:t>books.google.de</a:t>
            </a:r>
            <a:r>
              <a:rPr lang="de-DE" dirty="0"/>
              <a:t>/</a:t>
            </a:r>
            <a:r>
              <a:rPr lang="de-DE" dirty="0" err="1"/>
              <a:t>books?id</a:t>
            </a:r>
            <a:r>
              <a:rPr lang="de-DE" dirty="0"/>
              <a:t>=</a:t>
            </a:r>
            <a:r>
              <a:rPr lang="de-DE" dirty="0" err="1"/>
              <a:t>GjpFAAAAcAAJ&amp;printsec</a:t>
            </a:r>
            <a:r>
              <a:rPr lang="de-DE" dirty="0"/>
              <a:t>=</a:t>
            </a:r>
            <a:r>
              <a:rPr lang="de-DE" dirty="0" err="1"/>
              <a:t>frontcover&amp;hl</a:t>
            </a:r>
            <a:r>
              <a:rPr lang="de-DE" dirty="0"/>
              <a:t>=</a:t>
            </a:r>
            <a:r>
              <a:rPr lang="de-DE" dirty="0" err="1"/>
              <a:t>cs&amp;source</a:t>
            </a:r>
            <a:r>
              <a:rPr lang="de-DE" dirty="0"/>
              <a:t>=</a:t>
            </a:r>
            <a:r>
              <a:rPr lang="de-DE" dirty="0" err="1"/>
              <a:t>gbs_ge_summary_r&amp;cad</a:t>
            </a:r>
            <a:r>
              <a:rPr lang="de-DE" dirty="0"/>
              <a:t>=0#v=</a:t>
            </a:r>
            <a:r>
              <a:rPr lang="de-DE" dirty="0" err="1"/>
              <a:t>onepage&amp;q&amp;f</a:t>
            </a:r>
            <a:r>
              <a:rPr lang="de-DE" dirty="0"/>
              <a:t>=</a:t>
            </a:r>
            <a:r>
              <a:rPr lang="de-DE" dirty="0" err="1"/>
              <a:t>false</a:t>
            </a:r>
            <a:endParaRPr lang="de-DE" dirty="0"/>
          </a:p>
          <a:p>
            <a:endParaRPr lang="de-D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11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B4549-E607-6E4F-B8BB-B43D346E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D5A688-A803-8A4C-8BFB-4EFF70B4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405"/>
            <a:ext cx="10515600" cy="4351338"/>
          </a:xfrm>
        </p:spPr>
        <p:txBody>
          <a:bodyPr/>
          <a:lstStyle/>
          <a:p>
            <a:r>
              <a:rPr lang="de-DE" dirty="0"/>
              <a:t>Sprachentwicklung wurde stark durch Veränderungen der Sozial- und Bevölkerungsstruktur bestimmt.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Können Sie sich an einige erinnern?</a:t>
            </a:r>
          </a:p>
        </p:txBody>
      </p:sp>
      <p:pic>
        <p:nvPicPr>
          <p:cNvPr id="5" name="Grafický objekt 4" descr="Odznak, otazník se souvislou výplní">
            <a:extLst>
              <a:ext uri="{FF2B5EF4-FFF2-40B4-BE49-F238E27FC236}">
                <a16:creationId xmlns:a16="http://schemas.microsoft.com/office/drawing/2014/main" id="{7F1FE00F-FE22-F74B-B1B6-F00FE3E90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946396"/>
            <a:ext cx="1549355" cy="1549355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E772C7B-67E5-BE4F-85B1-4354C41F737E}"/>
              </a:ext>
            </a:extLst>
          </p:cNvPr>
          <p:cNvCxnSpPr>
            <a:cxnSpLocks/>
          </p:cNvCxnSpPr>
          <p:nvPr/>
        </p:nvCxnSpPr>
        <p:spPr>
          <a:xfrm>
            <a:off x="2387555" y="5422039"/>
            <a:ext cx="8730211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AF40ABD-9C85-1B40-BD6C-218DD5D57870}"/>
              </a:ext>
            </a:extLst>
          </p:cNvPr>
          <p:cNvCxnSpPr/>
          <p:nvPr/>
        </p:nvCxnSpPr>
        <p:spPr>
          <a:xfrm>
            <a:off x="2387555" y="5179443"/>
            <a:ext cx="0" cy="4478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02FA2478-88A5-0B47-81D0-7C865950FEA2}"/>
              </a:ext>
            </a:extLst>
          </p:cNvPr>
          <p:cNvCxnSpPr/>
          <p:nvPr/>
        </p:nvCxnSpPr>
        <p:spPr>
          <a:xfrm>
            <a:off x="11117766" y="5198104"/>
            <a:ext cx="0" cy="4478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DAD6E58-3580-2842-8CA8-A7136988DE70}"/>
              </a:ext>
            </a:extLst>
          </p:cNvPr>
          <p:cNvSpPr txBox="1"/>
          <p:nvPr/>
        </p:nvSpPr>
        <p:spPr>
          <a:xfrm>
            <a:off x="2061183" y="57647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1800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6F89597-CD9E-6D49-B11D-5FA2BBD729CF}"/>
              </a:ext>
            </a:extLst>
          </p:cNvPr>
          <p:cNvSpPr txBox="1"/>
          <p:nvPr/>
        </p:nvSpPr>
        <p:spPr>
          <a:xfrm>
            <a:off x="10701057" y="57647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1899</a:t>
            </a: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811EA5C2-3268-9C44-A9A1-2BE5ACEAD09E}"/>
              </a:ext>
            </a:extLst>
          </p:cNvPr>
          <p:cNvCxnSpPr>
            <a:cxnSpLocks/>
          </p:cNvCxnSpPr>
          <p:nvPr/>
        </p:nvCxnSpPr>
        <p:spPr>
          <a:xfrm>
            <a:off x="8065990" y="5179443"/>
            <a:ext cx="0" cy="447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0563460-88C9-3E48-8D54-AF2976586A35}"/>
              </a:ext>
            </a:extLst>
          </p:cNvPr>
          <p:cNvSpPr txBox="1"/>
          <p:nvPr/>
        </p:nvSpPr>
        <p:spPr>
          <a:xfrm>
            <a:off x="7814085" y="57633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1871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2AEED31B-8D15-C146-B29E-3A140AACF5D1}"/>
              </a:ext>
            </a:extLst>
          </p:cNvPr>
          <p:cNvCxnSpPr>
            <a:cxnSpLocks/>
          </p:cNvCxnSpPr>
          <p:nvPr/>
        </p:nvCxnSpPr>
        <p:spPr>
          <a:xfrm>
            <a:off x="3596841" y="5179443"/>
            <a:ext cx="0" cy="447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C1637B2-CB1B-384A-AC48-3AEC0252D8C8}"/>
              </a:ext>
            </a:extLst>
          </p:cNvPr>
          <p:cNvSpPr txBox="1"/>
          <p:nvPr/>
        </p:nvSpPr>
        <p:spPr>
          <a:xfrm>
            <a:off x="3267480" y="57700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1815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F60F474-54C2-D14A-B3DD-5A696B9CAF48}"/>
              </a:ext>
            </a:extLst>
          </p:cNvPr>
          <p:cNvSpPr txBox="1"/>
          <p:nvPr/>
        </p:nvSpPr>
        <p:spPr>
          <a:xfrm>
            <a:off x="6034955" y="57706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1848</a:t>
            </a: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EE741BB6-AB0A-BC41-8E50-A311689A41E5}"/>
              </a:ext>
            </a:extLst>
          </p:cNvPr>
          <p:cNvCxnSpPr>
            <a:cxnSpLocks/>
          </p:cNvCxnSpPr>
          <p:nvPr/>
        </p:nvCxnSpPr>
        <p:spPr>
          <a:xfrm>
            <a:off x="6320772" y="5233270"/>
            <a:ext cx="0" cy="447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0024C2CB-D117-8D48-94B2-9916D8121873}"/>
              </a:ext>
            </a:extLst>
          </p:cNvPr>
          <p:cNvCxnSpPr>
            <a:cxnSpLocks/>
          </p:cNvCxnSpPr>
          <p:nvPr/>
        </p:nvCxnSpPr>
        <p:spPr>
          <a:xfrm>
            <a:off x="5244213" y="5198104"/>
            <a:ext cx="0" cy="447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D3BC7D5-BD00-FD4E-ABAE-566937B37622}"/>
              </a:ext>
            </a:extLst>
          </p:cNvPr>
          <p:cNvSpPr txBox="1"/>
          <p:nvPr/>
        </p:nvSpPr>
        <p:spPr>
          <a:xfrm>
            <a:off x="4917841" y="57700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1835</a:t>
            </a:r>
          </a:p>
        </p:txBody>
      </p:sp>
    </p:spTree>
    <p:extLst>
      <p:ext uri="{BB962C8B-B14F-4D97-AF65-F5344CB8AC3E}">
        <p14:creationId xmlns:p14="http://schemas.microsoft.com/office/powerpoint/2010/main" val="12414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03482-3F02-2149-B652-6FF49FB5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Spracheentwicklung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EC17C46-E4BC-B24B-833A-C0026492B404}"/>
              </a:ext>
            </a:extLst>
          </p:cNvPr>
          <p:cNvSpPr/>
          <p:nvPr/>
        </p:nvSpPr>
        <p:spPr>
          <a:xfrm>
            <a:off x="838200" y="1690688"/>
            <a:ext cx="2939716" cy="896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die industrielle Revolution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A53432D-4E7E-8144-9D0F-3951DDF362EF}"/>
              </a:ext>
            </a:extLst>
          </p:cNvPr>
          <p:cNvSpPr/>
          <p:nvPr/>
        </p:nvSpPr>
        <p:spPr>
          <a:xfrm>
            <a:off x="4519863" y="1690688"/>
            <a:ext cx="3152273" cy="854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Umsiedlung in die Städten</a:t>
            </a:r>
          </a:p>
        </p:txBody>
      </p: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5C7A869E-2FEA-8449-B247-2C7BE552761D}"/>
              </a:ext>
            </a:extLst>
          </p:cNvPr>
          <p:cNvCxnSpPr/>
          <p:nvPr/>
        </p:nvCxnSpPr>
        <p:spPr>
          <a:xfrm>
            <a:off x="2308058" y="2586789"/>
            <a:ext cx="0" cy="757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7F0CAE1-D50D-0F47-818E-A27901CD8432}"/>
              </a:ext>
            </a:extLst>
          </p:cNvPr>
          <p:cNvSpPr/>
          <p:nvPr/>
        </p:nvSpPr>
        <p:spPr>
          <a:xfrm>
            <a:off x="1018689" y="3402056"/>
            <a:ext cx="2687035" cy="173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de-DE" dirty="0"/>
              <a:t>Neurungen an vielen Gebieten</a:t>
            </a:r>
          </a:p>
          <a:p>
            <a:pPr marL="285750" indent="-285750" algn="ctr">
              <a:buFontTx/>
              <a:buChar char="-"/>
            </a:pPr>
            <a:r>
              <a:rPr lang="de-DE" dirty="0"/>
              <a:t>neue Fachwortschatz</a:t>
            </a:r>
          </a:p>
          <a:p>
            <a:pPr algn="ctr"/>
            <a:endParaRPr lang="cs-CZ" dirty="0"/>
          </a:p>
        </p:txBody>
      </p: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93357C21-2744-5B47-B71E-12E15B8CA3E1}"/>
              </a:ext>
            </a:extLst>
          </p:cNvPr>
          <p:cNvCxnSpPr>
            <a:stCxn id="9" idx="2"/>
          </p:cNvCxnSpPr>
          <p:nvPr/>
        </p:nvCxnSpPr>
        <p:spPr>
          <a:xfrm flipH="1">
            <a:off x="6091987" y="2544930"/>
            <a:ext cx="4013" cy="104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F8C019E7-28EB-194D-A0AE-38B83784DFA6}"/>
              </a:ext>
            </a:extLst>
          </p:cNvPr>
          <p:cNvSpPr/>
          <p:nvPr/>
        </p:nvSpPr>
        <p:spPr>
          <a:xfrm>
            <a:off x="4975062" y="3591678"/>
            <a:ext cx="2049381" cy="2556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de-DE" dirty="0"/>
              <a:t>Pendler</a:t>
            </a:r>
          </a:p>
          <a:p>
            <a:pPr marL="285750" indent="-285750" algn="ctr">
              <a:buFontTx/>
              <a:buChar char="-"/>
            </a:pPr>
            <a:r>
              <a:rPr lang="de-DE" dirty="0"/>
              <a:t>Dorf vs. Stadt</a:t>
            </a:r>
          </a:p>
          <a:p>
            <a:pPr marL="285750" indent="-285750" algn="ctr">
              <a:buFontTx/>
              <a:buChar char="-"/>
            </a:pPr>
            <a:r>
              <a:rPr lang="de-DE" dirty="0"/>
              <a:t>neue kulturelle Angebot</a:t>
            </a:r>
          </a:p>
          <a:p>
            <a:pPr marL="285750" indent="-285750" algn="ctr">
              <a:buFontTx/>
              <a:buChar char="-"/>
            </a:pPr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3B42D23B-A3A7-A14B-A2F2-31049173DB58}"/>
              </a:ext>
            </a:extLst>
          </p:cNvPr>
          <p:cNvSpPr/>
          <p:nvPr/>
        </p:nvSpPr>
        <p:spPr>
          <a:xfrm>
            <a:off x="8482263" y="1690688"/>
            <a:ext cx="2177716" cy="854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politische Szene</a:t>
            </a:r>
          </a:p>
        </p:txBody>
      </p:sp>
      <p:cxnSp>
        <p:nvCxnSpPr>
          <p:cNvPr id="18" name="Přímá spojovací šipka 17">
            <a:extLst>
              <a:ext uri="{FF2B5EF4-FFF2-40B4-BE49-F238E27FC236}">
                <a16:creationId xmlns:a16="http://schemas.microsoft.com/office/drawing/2014/main" id="{77C81C72-12D8-A345-A16A-1AE6981BDC19}"/>
              </a:ext>
            </a:extLst>
          </p:cNvPr>
          <p:cNvCxnSpPr>
            <a:stCxn id="16" idx="2"/>
          </p:cNvCxnSpPr>
          <p:nvPr/>
        </p:nvCxnSpPr>
        <p:spPr>
          <a:xfrm>
            <a:off x="9571121" y="2544930"/>
            <a:ext cx="0" cy="679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8B056EB4-E04A-1247-938B-C8C8DE4F1B95}"/>
              </a:ext>
            </a:extLst>
          </p:cNvPr>
          <p:cNvSpPr/>
          <p:nvPr/>
        </p:nvSpPr>
        <p:spPr>
          <a:xfrm>
            <a:off x="8293781" y="3224463"/>
            <a:ext cx="2871537" cy="3296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de-DE" dirty="0"/>
              <a:t>1815 Wiener Kongress</a:t>
            </a:r>
          </a:p>
          <a:p>
            <a:pPr marL="285750" indent="-285750" algn="ctr">
              <a:buFontTx/>
              <a:buChar char="-"/>
            </a:pPr>
            <a:r>
              <a:rPr lang="de-DE" dirty="0"/>
              <a:t>Deutsche Bund</a:t>
            </a:r>
          </a:p>
          <a:p>
            <a:pPr marL="285750" indent="-285750" algn="ctr">
              <a:buFontTx/>
              <a:buChar char="-"/>
            </a:pPr>
            <a:r>
              <a:rPr lang="de-DE" dirty="0"/>
              <a:t>Karlsbader Beschlüsse</a:t>
            </a:r>
          </a:p>
          <a:p>
            <a:pPr marL="285750" indent="-285750" algn="ctr">
              <a:buFontTx/>
              <a:buChar char="-"/>
            </a:pPr>
            <a:r>
              <a:rPr lang="de-DE" dirty="0"/>
              <a:t>1848 Revolution</a:t>
            </a:r>
          </a:p>
          <a:p>
            <a:pPr marL="285750" indent="-285750" algn="ctr">
              <a:buFontTx/>
              <a:buChar char="-"/>
            </a:pPr>
            <a:r>
              <a:rPr lang="de-DE" dirty="0"/>
              <a:t>Kampf gegen kapitalistische Ausbeutung der Arbeiter</a:t>
            </a:r>
          </a:p>
        </p:txBody>
      </p:sp>
    </p:spTree>
    <p:extLst>
      <p:ext uri="{BB962C8B-B14F-4D97-AF65-F5344CB8AC3E}">
        <p14:creationId xmlns:p14="http://schemas.microsoft.com/office/powerpoint/2010/main" val="32869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86312E6-89EF-9A4B-BC1C-E956CB19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FFFF"/>
                </a:solidFill>
              </a:rPr>
              <a:t>Systemgeschichte (allgemein)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CC86DA-AB10-C746-8E7B-62A0D5301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r>
              <a:rPr lang="de-DE" sz="1900" dirty="0">
                <a:solidFill>
                  <a:srgbClr val="000000"/>
                </a:solidFill>
              </a:rPr>
              <a:t>In 1788 J. </a:t>
            </a:r>
            <a:r>
              <a:rPr lang="de-DE" sz="1900" dirty="0" err="1">
                <a:solidFill>
                  <a:srgbClr val="000000"/>
                </a:solidFill>
              </a:rPr>
              <a:t>Ch</a:t>
            </a:r>
            <a:r>
              <a:rPr lang="de-DE" sz="1900" dirty="0">
                <a:solidFill>
                  <a:srgbClr val="000000"/>
                </a:solidFill>
              </a:rPr>
              <a:t>. Adelung – Verfassung der orthographischen Regeln (NICHT kodifiziert)</a:t>
            </a:r>
          </a:p>
          <a:p>
            <a:r>
              <a:rPr lang="de-DE" sz="1900" dirty="0">
                <a:solidFill>
                  <a:srgbClr val="000000"/>
                </a:solidFill>
              </a:rPr>
              <a:t>Schwankungen betreffen schriftliche Sprache:</a:t>
            </a:r>
          </a:p>
          <a:p>
            <a:pPr>
              <a:buSzPct val="65000"/>
              <a:buFont typeface="Courier New" panose="02070309020205020404" pitchFamily="49" charset="0"/>
              <a:buChar char="o"/>
            </a:pPr>
            <a:r>
              <a:rPr lang="de-DE" sz="1900" dirty="0">
                <a:solidFill>
                  <a:srgbClr val="000000"/>
                </a:solidFill>
              </a:rPr>
              <a:t>die Länge der Vokalen</a:t>
            </a:r>
          </a:p>
          <a:p>
            <a:pPr>
              <a:buSzPct val="65000"/>
              <a:buFont typeface="Courier New" panose="02070309020205020404" pitchFamily="49" charset="0"/>
              <a:buChar char="o"/>
            </a:pPr>
            <a:r>
              <a:rPr lang="de-DE" sz="1900" dirty="0">
                <a:solidFill>
                  <a:srgbClr val="000000"/>
                </a:solidFill>
              </a:rPr>
              <a:t>Schreibung von /ei/ </a:t>
            </a:r>
            <a:r>
              <a:rPr lang="de-DE" sz="1900" dirty="0">
                <a:solidFill>
                  <a:srgbClr val="000000"/>
                </a:solidFill>
                <a:sym typeface="Wingdings" pitchFamily="2" charset="2"/>
              </a:rPr>
              <a:t> /</a:t>
            </a:r>
            <a:r>
              <a:rPr lang="de-DE" sz="1900" dirty="0" err="1">
                <a:solidFill>
                  <a:srgbClr val="000000"/>
                </a:solidFill>
                <a:sym typeface="Wingdings" pitchFamily="2" charset="2"/>
              </a:rPr>
              <a:t>ey</a:t>
            </a:r>
            <a:r>
              <a:rPr lang="de-DE" sz="1900" dirty="0">
                <a:solidFill>
                  <a:srgbClr val="000000"/>
                </a:solidFill>
                <a:sym typeface="Wingdings" pitchFamily="2" charset="2"/>
              </a:rPr>
              <a:t>/ oder /</a:t>
            </a:r>
            <a:r>
              <a:rPr lang="de-DE" sz="1900" dirty="0" err="1">
                <a:solidFill>
                  <a:srgbClr val="000000"/>
                </a:solidFill>
                <a:sym typeface="Wingdings" pitchFamily="2" charset="2"/>
              </a:rPr>
              <a:t>eÿ</a:t>
            </a:r>
            <a:r>
              <a:rPr lang="de-DE" sz="1900" dirty="0">
                <a:solidFill>
                  <a:srgbClr val="000000"/>
                </a:solidFill>
                <a:sym typeface="Wingdings" pitchFamily="2" charset="2"/>
              </a:rPr>
              <a:t>/</a:t>
            </a:r>
            <a:endParaRPr lang="de-DE" sz="1900" dirty="0">
              <a:solidFill>
                <a:srgbClr val="000000"/>
              </a:solidFill>
            </a:endParaRPr>
          </a:p>
          <a:p>
            <a:pPr>
              <a:buSzPct val="65000"/>
              <a:buFont typeface="Courier New" panose="02070309020205020404" pitchFamily="49" charset="0"/>
              <a:buChar char="o"/>
            </a:pPr>
            <a:r>
              <a:rPr lang="de-DE" sz="1900" dirty="0">
                <a:solidFill>
                  <a:srgbClr val="000000"/>
                </a:solidFill>
              </a:rPr>
              <a:t>s-Schreibung</a:t>
            </a:r>
          </a:p>
          <a:p>
            <a:pPr>
              <a:buSzPct val="65000"/>
              <a:buFont typeface="Courier New" panose="02070309020205020404" pitchFamily="49" charset="0"/>
              <a:buChar char="o"/>
            </a:pPr>
            <a:r>
              <a:rPr lang="de-DE" sz="1900" dirty="0">
                <a:solidFill>
                  <a:srgbClr val="000000"/>
                </a:solidFill>
              </a:rPr>
              <a:t>Großbuchstaben</a:t>
            </a:r>
          </a:p>
          <a:p>
            <a:pPr>
              <a:buSzPct val="65000"/>
              <a:buFont typeface="Courier New" panose="02070309020205020404" pitchFamily="49" charset="0"/>
              <a:buChar char="o"/>
            </a:pPr>
            <a:r>
              <a:rPr lang="de-DE" sz="1900" dirty="0">
                <a:solidFill>
                  <a:srgbClr val="000000"/>
                </a:solidFill>
              </a:rPr>
              <a:t>bleibt </a:t>
            </a:r>
            <a:r>
              <a:rPr lang="de-DE" sz="1900" dirty="0" err="1">
                <a:solidFill>
                  <a:srgbClr val="000000"/>
                </a:solidFill>
              </a:rPr>
              <a:t>th</a:t>
            </a:r>
            <a:r>
              <a:rPr lang="de-DE" sz="1900" dirty="0">
                <a:solidFill>
                  <a:srgbClr val="000000"/>
                </a:solidFill>
              </a:rPr>
              <a:t>-Schreibung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D30DCE-67C3-6F43-8FF1-0BBFD5C98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2688"/>
          <a:stretch/>
        </p:blipFill>
        <p:spPr>
          <a:xfrm>
            <a:off x="7914903" y="2837712"/>
            <a:ext cx="198364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9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326ACF8-FD07-9742-BDA2-37A7F192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FFFF"/>
                </a:solidFill>
              </a:rPr>
              <a:t>Systemgeschichte (allgemein)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1D24AC-9556-1F47-AA0F-94DB5D2AB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rgbClr val="000000"/>
                </a:solidFill>
              </a:rPr>
              <a:t>Untersuchung der Sprache: Jacob Ludwig Karl Grimm: </a:t>
            </a:r>
            <a:r>
              <a:rPr lang="de-DE" sz="2000" i="1">
                <a:solidFill>
                  <a:srgbClr val="000000"/>
                </a:solidFill>
              </a:rPr>
              <a:t>Deutsche Grammatik </a:t>
            </a:r>
            <a:r>
              <a:rPr lang="de-DE" sz="2000">
                <a:solidFill>
                  <a:srgbClr val="000000"/>
                </a:solidFill>
              </a:rPr>
              <a:t>(1819)</a:t>
            </a:r>
          </a:p>
          <a:p>
            <a:r>
              <a:rPr lang="de-DE" sz="2000" b="1">
                <a:solidFill>
                  <a:srgbClr val="000000"/>
                </a:solidFill>
              </a:rPr>
              <a:t>I. Orthographie Konferenz </a:t>
            </a:r>
            <a:r>
              <a:rPr lang="de-DE" sz="2000">
                <a:solidFill>
                  <a:srgbClr val="000000"/>
                </a:solidFill>
              </a:rPr>
              <a:t>im Jahr 1876 in Berlin </a:t>
            </a:r>
            <a:r>
              <a:rPr lang="de-DE" sz="2000">
                <a:solidFill>
                  <a:srgbClr val="000000"/>
                </a:solidFill>
                <a:sym typeface="Wingdings" pitchFamily="2" charset="2"/>
              </a:rPr>
              <a:t> als Vorlagen: </a:t>
            </a:r>
            <a:r>
              <a:rPr lang="de-DE" sz="2000" i="1">
                <a:solidFill>
                  <a:srgbClr val="000000"/>
                </a:solidFill>
              </a:rPr>
              <a:t>Regeln und Wörterverzeichnis für die deutsche Orthographie </a:t>
            </a:r>
            <a:r>
              <a:rPr lang="de-DE" sz="2000">
                <a:solidFill>
                  <a:srgbClr val="000000"/>
                </a:solidFill>
              </a:rPr>
              <a:t>(Raumer, 1875) und </a:t>
            </a:r>
            <a:r>
              <a:rPr lang="de-DE" sz="2000" i="1">
                <a:solidFill>
                  <a:srgbClr val="000000"/>
                </a:solidFill>
              </a:rPr>
              <a:t>Die deutsche Rechtschreibung. Abhandlungen, Regeln und Wörterverzeichnis </a:t>
            </a:r>
            <a:r>
              <a:rPr lang="de-DE" sz="2000">
                <a:solidFill>
                  <a:srgbClr val="000000"/>
                </a:solidFill>
              </a:rPr>
              <a:t>(Duden, 1872)</a:t>
            </a:r>
          </a:p>
          <a:p>
            <a:r>
              <a:rPr lang="de-DE" sz="2000">
                <a:solidFill>
                  <a:srgbClr val="000000"/>
                </a:solidFill>
              </a:rPr>
              <a:t>ABER Enttäuschung </a:t>
            </a:r>
            <a:r>
              <a:rPr lang="de-DE" sz="2000">
                <a:solidFill>
                  <a:srgbClr val="000000"/>
                </a:solidFill>
                <a:sym typeface="Wingdings" pitchFamily="2" charset="2"/>
              </a:rPr>
              <a:t> weiterhin kein Konsens</a:t>
            </a:r>
          </a:p>
          <a:p>
            <a:r>
              <a:rPr lang="de-DE" sz="2000">
                <a:solidFill>
                  <a:srgbClr val="000000"/>
                </a:solidFill>
                <a:sym typeface="Wingdings" pitchFamily="2" charset="2"/>
              </a:rPr>
              <a:t>1880 Konrad Duden: </a:t>
            </a:r>
            <a:r>
              <a:rPr lang="de-DE" sz="2000" i="1">
                <a:solidFill>
                  <a:srgbClr val="000000"/>
                </a:solidFill>
                <a:sym typeface="Wingdings" pitchFamily="2" charset="2"/>
              </a:rPr>
              <a:t>Vollständiges Orthographisches Wörterbuch der deutschen Sprache</a:t>
            </a:r>
          </a:p>
          <a:p>
            <a:r>
              <a:rPr lang="de-DE" sz="2000">
                <a:solidFill>
                  <a:srgbClr val="000000"/>
                </a:solidFill>
                <a:sym typeface="Wingdings" pitchFamily="2" charset="2"/>
              </a:rPr>
              <a:t>1898 Theodor Siebs: </a:t>
            </a:r>
            <a:r>
              <a:rPr lang="de-DE" sz="2000" i="1">
                <a:solidFill>
                  <a:srgbClr val="000000"/>
                </a:solidFill>
              </a:rPr>
              <a:t>Deutsche</a:t>
            </a:r>
            <a:r>
              <a:rPr lang="cs-CZ" sz="2000" i="1">
                <a:solidFill>
                  <a:srgbClr val="000000"/>
                </a:solidFill>
              </a:rPr>
              <a:t> </a:t>
            </a:r>
            <a:r>
              <a:rPr lang="de-DE" sz="2000" i="1">
                <a:solidFill>
                  <a:srgbClr val="000000"/>
                </a:solidFill>
              </a:rPr>
              <a:t>Bühnenaussprache</a:t>
            </a:r>
            <a:endParaRPr lang="de-DE" sz="2000">
              <a:solidFill>
                <a:srgbClr val="000000"/>
              </a:solidFill>
            </a:endParaRPr>
          </a:p>
          <a:p>
            <a:endParaRPr lang="de-DE" sz="2000">
              <a:solidFill>
                <a:srgbClr val="000000"/>
              </a:solidFill>
            </a:endParaRPr>
          </a:p>
          <a:p>
            <a:endParaRPr lang="de-DE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6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A801DAF-A6CF-D14C-A219-0401B7E59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81" y="321731"/>
            <a:ext cx="3569423" cy="571107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D32AFA5-2793-A544-900E-332F741C9657}"/>
              </a:ext>
            </a:extLst>
          </p:cNvPr>
          <p:cNvSpPr txBox="1"/>
          <p:nvPr/>
        </p:nvSpPr>
        <p:spPr>
          <a:xfrm>
            <a:off x="288881" y="6136228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Grimm: </a:t>
            </a:r>
            <a:r>
              <a:rPr lang="de-DE" i="1" dirty="0"/>
              <a:t>Deutsche Grammatik</a:t>
            </a:r>
            <a:endParaRPr lang="de-DE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44B16DD-C2C0-9242-BE6F-C92B911DC784}"/>
              </a:ext>
            </a:extLst>
          </p:cNvPr>
          <p:cNvSpPr txBox="1"/>
          <p:nvPr/>
        </p:nvSpPr>
        <p:spPr>
          <a:xfrm>
            <a:off x="8336968" y="6320894"/>
            <a:ext cx="346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Siebs: </a:t>
            </a:r>
            <a:r>
              <a:rPr lang="de-DE" i="1" dirty="0"/>
              <a:t>Deutsche Bühnenaussprache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B57D330-1037-9D4D-8771-3CECD584F007}"/>
              </a:ext>
            </a:extLst>
          </p:cNvPr>
          <p:cNvSpPr txBox="1"/>
          <p:nvPr/>
        </p:nvSpPr>
        <p:spPr>
          <a:xfrm>
            <a:off x="4281103" y="5859229"/>
            <a:ext cx="3466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Duden:</a:t>
            </a:r>
          </a:p>
          <a:p>
            <a:r>
              <a:rPr lang="de-DE" i="1" dirty="0"/>
              <a:t>Vollständiges Orthographisches Wörterbuch der deutschen Sprache</a:t>
            </a:r>
            <a:r>
              <a:rPr lang="cs-CZ" dirty="0"/>
              <a:t> </a:t>
            </a:r>
            <a:endParaRPr lang="de-DE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3129C18D-009F-E447-8D0C-3E96ADA86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967" y="321731"/>
            <a:ext cx="3787337" cy="5310978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139BC6DC-B31F-C740-8113-2ABB92C85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968" y="321731"/>
            <a:ext cx="3566151" cy="58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3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5503F03-69A7-C24E-B13F-4961D1446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3312727"/>
            <a:ext cx="6739136" cy="23879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de-DE" sz="6600" dirty="0">
                <a:solidFill>
                  <a:srgbClr val="FFFFFF"/>
                </a:solidFill>
              </a:rPr>
              <a:t>Heinrich Heine</a:t>
            </a:r>
            <a:br>
              <a:rPr lang="de-DE" sz="6600" dirty="0">
                <a:solidFill>
                  <a:srgbClr val="FFFFFF"/>
                </a:solidFill>
              </a:rPr>
            </a:br>
            <a:r>
              <a:rPr lang="de-DE" sz="6600" i="1" dirty="0">
                <a:solidFill>
                  <a:srgbClr val="FFFFFF"/>
                </a:solidFill>
              </a:rPr>
              <a:t>Deutschland. </a:t>
            </a:r>
            <a:br>
              <a:rPr lang="de-DE" sz="6600" i="1" dirty="0">
                <a:solidFill>
                  <a:srgbClr val="FFFFFF"/>
                </a:solidFill>
              </a:rPr>
            </a:br>
            <a:r>
              <a:rPr lang="de-DE" sz="6600" i="1" dirty="0">
                <a:solidFill>
                  <a:srgbClr val="FFFFFF"/>
                </a:solidFill>
              </a:rPr>
              <a:t>Ein Wintermärchen</a:t>
            </a:r>
            <a:br>
              <a:rPr lang="de-DE" sz="6600" dirty="0">
                <a:solidFill>
                  <a:srgbClr val="FFFFFF"/>
                </a:solidFill>
              </a:rPr>
            </a:br>
            <a:br>
              <a:rPr lang="de-DE" sz="6600" dirty="0">
                <a:solidFill>
                  <a:srgbClr val="FFFFFF"/>
                </a:solidFill>
              </a:rPr>
            </a:br>
            <a:r>
              <a:rPr lang="de-DE" sz="6600" dirty="0">
                <a:solidFill>
                  <a:srgbClr val="FFFFFF"/>
                </a:solidFill>
              </a:rPr>
              <a:t>Caput V.</a:t>
            </a:r>
            <a:endParaRPr lang="de-DE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980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898E98A-2A0E-F348-9540-8BF32E007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46" y="0"/>
            <a:ext cx="11809908" cy="6858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6BF37BD-E8B1-514C-BE4A-BEF60F04F754}"/>
              </a:ext>
            </a:extLst>
          </p:cNvPr>
          <p:cNvSpPr/>
          <p:nvPr/>
        </p:nvSpPr>
        <p:spPr>
          <a:xfrm>
            <a:off x="89210" y="0"/>
            <a:ext cx="2319453" cy="5575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1C4221A-890E-B446-A6F5-B04C82D9632B}"/>
              </a:ext>
            </a:extLst>
          </p:cNvPr>
          <p:cNvSpPr/>
          <p:nvPr/>
        </p:nvSpPr>
        <p:spPr>
          <a:xfrm>
            <a:off x="9783337" y="96644"/>
            <a:ext cx="2319453" cy="5575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0CE3B11-2D49-C74A-B5F6-6638A3D74EA6}"/>
              </a:ext>
            </a:extLst>
          </p:cNvPr>
          <p:cNvSpPr/>
          <p:nvPr/>
        </p:nvSpPr>
        <p:spPr>
          <a:xfrm>
            <a:off x="6177776" y="96644"/>
            <a:ext cx="5823178" cy="65717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Prstenec 7">
            <a:extLst>
              <a:ext uri="{FF2B5EF4-FFF2-40B4-BE49-F238E27FC236}">
                <a16:creationId xmlns:a16="http://schemas.microsoft.com/office/drawing/2014/main" id="{914631F3-F3C9-0541-A796-FCC26456272E}"/>
              </a:ext>
            </a:extLst>
          </p:cNvPr>
          <p:cNvSpPr/>
          <p:nvPr/>
        </p:nvSpPr>
        <p:spPr>
          <a:xfrm>
            <a:off x="998033" y="3150219"/>
            <a:ext cx="501806" cy="557561"/>
          </a:xfrm>
          <a:prstGeom prst="donut">
            <a:avLst>
              <a:gd name="adj" fmla="val 595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2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916C108-2D49-7846-BC1E-996EFFC2D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11" r="700"/>
          <a:stretch/>
        </p:blipFill>
        <p:spPr>
          <a:xfrm>
            <a:off x="159935" y="164633"/>
            <a:ext cx="11872129" cy="652873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F6DB396-0940-FA41-B49F-80DFD18E5937}"/>
              </a:ext>
            </a:extLst>
          </p:cNvPr>
          <p:cNvSpPr/>
          <p:nvPr/>
        </p:nvSpPr>
        <p:spPr>
          <a:xfrm>
            <a:off x="89210" y="1"/>
            <a:ext cx="323311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6C062CD-9ECE-F04A-AFBE-3D04A2416213}"/>
              </a:ext>
            </a:extLst>
          </p:cNvPr>
          <p:cNvSpPr/>
          <p:nvPr/>
        </p:nvSpPr>
        <p:spPr>
          <a:xfrm>
            <a:off x="6177776" y="96644"/>
            <a:ext cx="5823178" cy="65717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Prstenec 6">
            <a:extLst>
              <a:ext uri="{FF2B5EF4-FFF2-40B4-BE49-F238E27FC236}">
                <a16:creationId xmlns:a16="http://schemas.microsoft.com/office/drawing/2014/main" id="{53E52E01-7794-C448-95FC-F9B67E21A213}"/>
              </a:ext>
            </a:extLst>
          </p:cNvPr>
          <p:cNvSpPr/>
          <p:nvPr/>
        </p:nvSpPr>
        <p:spPr>
          <a:xfrm>
            <a:off x="712283" y="692769"/>
            <a:ext cx="501806" cy="557561"/>
          </a:xfrm>
          <a:prstGeom prst="donut">
            <a:avLst>
              <a:gd name="adj" fmla="val 595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Prstenec 7">
            <a:extLst>
              <a:ext uri="{FF2B5EF4-FFF2-40B4-BE49-F238E27FC236}">
                <a16:creationId xmlns:a16="http://schemas.microsoft.com/office/drawing/2014/main" id="{01121B7D-C91F-3947-96AF-2AC793F77381}"/>
              </a:ext>
            </a:extLst>
          </p:cNvPr>
          <p:cNvSpPr/>
          <p:nvPr/>
        </p:nvSpPr>
        <p:spPr>
          <a:xfrm>
            <a:off x="3194127" y="4251309"/>
            <a:ext cx="501806" cy="557561"/>
          </a:xfrm>
          <a:prstGeom prst="donut">
            <a:avLst>
              <a:gd name="adj" fmla="val 595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Prstenec 1">
            <a:extLst>
              <a:ext uri="{FF2B5EF4-FFF2-40B4-BE49-F238E27FC236}">
                <a16:creationId xmlns:a16="http://schemas.microsoft.com/office/drawing/2014/main" id="{B56266C5-857E-3943-A921-7CFD72A60C1B}"/>
              </a:ext>
            </a:extLst>
          </p:cNvPr>
          <p:cNvSpPr/>
          <p:nvPr/>
        </p:nvSpPr>
        <p:spPr>
          <a:xfrm>
            <a:off x="1588958" y="3994191"/>
            <a:ext cx="944380" cy="535898"/>
          </a:xfrm>
          <a:prstGeom prst="donut">
            <a:avLst>
              <a:gd name="adj" fmla="val 6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Prstenec 9">
            <a:extLst>
              <a:ext uri="{FF2B5EF4-FFF2-40B4-BE49-F238E27FC236}">
                <a16:creationId xmlns:a16="http://schemas.microsoft.com/office/drawing/2014/main" id="{924AE9F4-B336-8C4F-94ED-15EC7C91EB9D}"/>
              </a:ext>
            </a:extLst>
          </p:cNvPr>
          <p:cNvSpPr/>
          <p:nvPr/>
        </p:nvSpPr>
        <p:spPr>
          <a:xfrm>
            <a:off x="2437901" y="5600637"/>
            <a:ext cx="944380" cy="535898"/>
          </a:xfrm>
          <a:prstGeom prst="donut">
            <a:avLst>
              <a:gd name="adj" fmla="val 6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3039</TotalTime>
  <Words>735</Words>
  <Application>Microsoft Macintosh PowerPoint</Application>
  <PresentationFormat>Širokoúhlá obrazovka</PresentationFormat>
  <Paragraphs>75</Paragraphs>
  <Slides>16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Motiv Office</vt:lpstr>
      <vt:lpstr>Deutsche Sprache  im  19. Jahrhundert</vt:lpstr>
      <vt:lpstr>Wichtig</vt:lpstr>
      <vt:lpstr>Spracheentwicklung</vt:lpstr>
      <vt:lpstr>Systemgeschichte (allgemein)</vt:lpstr>
      <vt:lpstr>Systemgeschichte (allgemein)</vt:lpstr>
      <vt:lpstr>Prezentace aplikace PowerPoint</vt:lpstr>
      <vt:lpstr>Heinrich Heine Deutschland.  Ein Wintermärchen  Caput V.</vt:lpstr>
      <vt:lpstr>Prezentace aplikace PowerPoint</vt:lpstr>
      <vt:lpstr>Prezentace aplikace PowerPoint</vt:lpstr>
      <vt:lpstr>Prezentace aplikace PowerPoint</vt:lpstr>
      <vt:lpstr>Prezentace aplikace PowerPoint</vt:lpstr>
      <vt:lpstr>Kontaktgeschichte</vt:lpstr>
      <vt:lpstr>Sprachbewusstsein</vt:lpstr>
      <vt:lpstr>Gebrauchsgeschichte</vt:lpstr>
      <vt:lpstr>Vielen Dank für Ihre Aufmerksamkeit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Sprache im 19. Jahrhundert</dc:title>
  <dc:creator>Anna Botková</dc:creator>
  <cp:lastModifiedBy>Anna Botková</cp:lastModifiedBy>
  <cp:revision>57</cp:revision>
  <dcterms:created xsi:type="dcterms:W3CDTF">2021-03-15T15:43:55Z</dcterms:created>
  <dcterms:modified xsi:type="dcterms:W3CDTF">2021-03-30T14:56:49Z</dcterms:modified>
</cp:coreProperties>
</file>