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oabsolvent.cz/Rady/Clanek/7-0-13" TargetMode="External"/><Relationship Id="rId2" Type="http://schemas.openxmlformats.org/officeDocument/2006/relationships/hyperlink" Target="https://www.msmt.cz/search.php?s%5Bsort%5D=date&amp;query=%C5%A0V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zspodborany.cz/upload/files/dokumenty/vp-zv-duha-192018.pdf" TargetMode="External"/><Relationship Id="rId4" Type="http://schemas.openxmlformats.org/officeDocument/2006/relationships/hyperlink" Target="https://cs.wikipedia.org/wiki/%C5%A0koln%C3%AD_vzd%C4%9Bl%C3%A1vac%C3%AD_progra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10036786" cy="2677648"/>
          </a:xfrm>
        </p:spPr>
        <p:txBody>
          <a:bodyPr/>
          <a:lstStyle/>
          <a:p>
            <a:r>
              <a:rPr lang="cs-CZ" dirty="0"/>
              <a:t>Školní vzdělávací program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Ježek, palkoska, Hanuš, pochyba, lovecký, Hrůša</a:t>
            </a:r>
          </a:p>
        </p:txBody>
      </p:sp>
    </p:spTree>
    <p:extLst>
      <p:ext uri="{BB962C8B-B14F-4D97-AF65-F5344CB8AC3E}">
        <p14:creationId xmlns:p14="http://schemas.microsoft.com/office/powerpoint/2010/main" val="1002634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4091D54B-59AB-4A5E-8E9E-0421BD66D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547CE62E-FFFD-4A1F-BA78-C3B89C36FC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3" name="Freeform 5">
              <a:extLst>
                <a:ext uri="{FF2B5EF4-FFF2-40B4-BE49-F238E27FC236}">
                  <a16:creationId xmlns:a16="http://schemas.microsoft.com/office/drawing/2014/main" id="{AE51FD27-6B6A-4D21-BF22-245DA9BD0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B8144315-1C5A-4185-A952-25D98D303D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7" name="Freeform 5">
            <a:extLst>
              <a:ext uri="{FF2B5EF4-FFF2-40B4-BE49-F238E27FC236}">
                <a16:creationId xmlns:a16="http://schemas.microsoft.com/office/drawing/2014/main" id="{11CAC6F2-0806-417B-BF5D-5AEF6195F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4723B02-0AAB-4F6E-BA41-8ED99D559D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470B5B9-5049-463A-8B93-95BAC1305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0773" y="1113062"/>
            <a:ext cx="3382297" cy="3281957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000" b="0" i="0" kern="120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Děkujeme za pozornost</a:t>
            </a:r>
          </a:p>
        </p:txBody>
      </p:sp>
      <p:pic>
        <p:nvPicPr>
          <p:cNvPr id="1026" name="Picture 2" descr="Medailon Heleny Zmatlíkové | Klub knihomolů">
            <a:extLst>
              <a:ext uri="{FF2B5EF4-FFF2-40B4-BE49-F238E27FC236}">
                <a16:creationId xmlns:a16="http://schemas.microsoft.com/office/drawing/2014/main" id="{2A4D5AD6-8207-4352-8D22-34D6F0FEEFB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7677" y="1113063"/>
            <a:ext cx="6255078" cy="4628758"/>
          </a:xfrm>
          <a:prstGeom prst="roundRect">
            <a:avLst>
              <a:gd name="adj" fmla="val 1858"/>
            </a:avLst>
          </a:prstGeom>
          <a:noFill/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1579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https://www.msmt.cz/search.php?s%5Bsort%5D=date&amp;query=%C5%A0VP</a:t>
            </a:r>
            <a:endParaRPr lang="cs-CZ" dirty="0"/>
          </a:p>
          <a:p>
            <a:r>
              <a:rPr lang="cs-CZ" dirty="0">
                <a:hlinkClick r:id="rId3"/>
              </a:rPr>
              <a:t>https://www.infoabsolvent.cz/Rady/Clanek/7-0-13</a:t>
            </a:r>
            <a:endParaRPr lang="cs-CZ" dirty="0"/>
          </a:p>
          <a:p>
            <a:r>
              <a:rPr lang="cs-CZ" dirty="0">
                <a:hlinkClick r:id="rId4"/>
              </a:rPr>
              <a:t>https://cs.wikipedia.org/wiki/%C5%A0koln%C3%AD_vzd%C4%9Bl%C3%A1vac%C3%AD_program</a:t>
            </a:r>
            <a:endParaRPr lang="cs-CZ" dirty="0"/>
          </a:p>
          <a:p>
            <a:endParaRPr lang="cs-CZ" dirty="0"/>
          </a:p>
          <a:p>
            <a:r>
              <a:rPr lang="cs-CZ">
                <a:hlinkClick r:id="rId5"/>
              </a:rPr>
              <a:t>https://www.zspodborany.cz/upload/files/dokumenty/vp-zv-duha-192018.pdf</a:t>
            </a:r>
            <a:endParaRPr lang="cs-CZ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6298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ŠVP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kutikulární dokument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Každá škola v České republice ho tvoří sama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Vytváří ho pedagogický personál školy, schvaluje a vydává ředitel školy</a:t>
            </a:r>
          </a:p>
          <a:p>
            <a:endParaRPr lang="cs-CZ" dirty="0"/>
          </a:p>
          <a:p>
            <a:r>
              <a:rPr lang="cs-CZ" dirty="0"/>
              <a:t>Je to veřejně přístupný dokument.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9673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ŠVP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Řídí se Školským zákonem č. 561/2004 Sb.</a:t>
            </a:r>
          </a:p>
          <a:p>
            <a:pPr lvl="1"/>
            <a:r>
              <a:rPr lang="cs-CZ" dirty="0"/>
              <a:t>Zákon o předškolním, základním, středním, vyšším odborném, a jiném vzdělání (školský zákon)</a:t>
            </a:r>
          </a:p>
          <a:p>
            <a:r>
              <a:rPr lang="cs-CZ" dirty="0"/>
              <a:t>ŠVP vychází z RVP (Rámcový vzdělávací program)</a:t>
            </a:r>
          </a:p>
        </p:txBody>
      </p:sp>
      <p:pic>
        <p:nvPicPr>
          <p:cNvPr id="1026" name="Picture 2" descr="Právní a veřejnosprávní aspekty vzdělávacích programů v základním školstv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084" y="4094832"/>
            <a:ext cx="5124418" cy="2763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96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Skladba ŠVP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Identifikační údaje:</a:t>
            </a:r>
          </a:p>
          <a:p>
            <a:pPr lvl="1">
              <a:buFontTx/>
              <a:buChar char="-"/>
            </a:pPr>
            <a:r>
              <a:rPr lang="cs-CZ" dirty="0"/>
              <a:t>Název ŠVP </a:t>
            </a:r>
          </a:p>
          <a:p>
            <a:pPr lvl="1">
              <a:buFontTx/>
              <a:buChar char="-"/>
            </a:pPr>
            <a:r>
              <a:rPr lang="cs-CZ" dirty="0"/>
              <a:t>Překladatel</a:t>
            </a:r>
          </a:p>
          <a:p>
            <a:pPr lvl="1">
              <a:buFontTx/>
              <a:buChar char="-"/>
            </a:pPr>
            <a:r>
              <a:rPr lang="cs-CZ" dirty="0"/>
              <a:t>Koordinátoři</a:t>
            </a:r>
          </a:p>
          <a:p>
            <a:pPr lvl="1">
              <a:buFontTx/>
              <a:buChar char="-"/>
            </a:pPr>
            <a:r>
              <a:rPr lang="cs-CZ" dirty="0"/>
              <a:t>Adresa školy</a:t>
            </a:r>
          </a:p>
          <a:p>
            <a:pPr lvl="1">
              <a:buFontTx/>
              <a:buChar char="-"/>
            </a:pPr>
            <a:r>
              <a:rPr lang="cs-CZ" dirty="0"/>
              <a:t>Kontakty</a:t>
            </a:r>
          </a:p>
          <a:p>
            <a:pPr lvl="1">
              <a:buFontTx/>
              <a:buChar char="-"/>
            </a:pPr>
            <a:r>
              <a:rPr lang="cs-CZ" dirty="0"/>
              <a:t>IČO</a:t>
            </a:r>
          </a:p>
          <a:p>
            <a:pPr lvl="1">
              <a:buFontTx/>
              <a:buChar char="-"/>
            </a:pPr>
            <a:r>
              <a:rPr lang="cs-CZ" dirty="0"/>
              <a:t>Zřizovatel školy</a:t>
            </a:r>
          </a:p>
          <a:p>
            <a:pPr lvl="1">
              <a:buFontTx/>
              <a:buChar char="-"/>
            </a:pPr>
            <a:r>
              <a:rPr lang="cs-CZ" dirty="0"/>
              <a:t>Platnost dokumentu</a:t>
            </a:r>
          </a:p>
          <a:p>
            <a:pPr lvl="1">
              <a:buFontTx/>
              <a:buChar char="-"/>
            </a:pPr>
            <a:endParaRPr lang="cs-CZ" dirty="0"/>
          </a:p>
          <a:p>
            <a:pPr lvl="1">
              <a:buFontTx/>
              <a:buChar char="-"/>
            </a:pPr>
            <a:endParaRPr lang="cs-CZ" dirty="0"/>
          </a:p>
          <a:p>
            <a:pPr lvl="1">
              <a:buFontTx/>
              <a:buChar char="-"/>
            </a:pPr>
            <a:endParaRPr lang="cs-CZ" dirty="0"/>
          </a:p>
          <a:p>
            <a:pPr lvl="1">
              <a:buFontTx/>
              <a:buChar char="-"/>
            </a:pPr>
            <a:endParaRPr lang="cs-CZ" dirty="0"/>
          </a:p>
          <a:p>
            <a:pPr lvl="1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6255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Skladba ŠVP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45107" y="2667894"/>
            <a:ext cx="8825659" cy="3938968"/>
          </a:xfrm>
        </p:spPr>
        <p:txBody>
          <a:bodyPr>
            <a:normAutofit/>
          </a:bodyPr>
          <a:lstStyle/>
          <a:p>
            <a:r>
              <a:rPr lang="cs-CZ" dirty="0"/>
              <a:t>Charakteristika školy:</a:t>
            </a:r>
          </a:p>
          <a:p>
            <a:pPr lvl="1">
              <a:buFontTx/>
              <a:buChar char="-"/>
            </a:pPr>
            <a:r>
              <a:rPr lang="cs-CZ" dirty="0"/>
              <a:t>Úplnost a velikost školy</a:t>
            </a:r>
          </a:p>
          <a:p>
            <a:pPr lvl="1">
              <a:buFontTx/>
              <a:buChar char="-"/>
            </a:pPr>
            <a:r>
              <a:rPr lang="cs-CZ" dirty="0"/>
              <a:t>Charakteristika pedagogického sboru</a:t>
            </a:r>
          </a:p>
          <a:p>
            <a:pPr lvl="1">
              <a:buFontTx/>
              <a:buChar char="-"/>
            </a:pPr>
            <a:r>
              <a:rPr lang="cs-CZ" dirty="0"/>
              <a:t>Dlouhodobé projekty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sz="18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14745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Skladba ŠVP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Charakteristika ŠVP</a:t>
            </a:r>
          </a:p>
          <a:p>
            <a:pPr lvl="1">
              <a:buFontTx/>
              <a:buChar char="-"/>
            </a:pPr>
            <a:r>
              <a:rPr lang="cs-CZ" dirty="0"/>
              <a:t>Zaměření školy</a:t>
            </a:r>
          </a:p>
          <a:p>
            <a:pPr lvl="1">
              <a:buFontTx/>
              <a:buChar char="-"/>
            </a:pPr>
            <a:r>
              <a:rPr lang="cs-CZ" dirty="0"/>
              <a:t>Výchovné a vzdělávací strategie </a:t>
            </a:r>
          </a:p>
          <a:p>
            <a:pPr lvl="1">
              <a:buFontTx/>
              <a:buChar char="-"/>
            </a:pPr>
            <a:r>
              <a:rPr lang="cs-CZ" dirty="0"/>
              <a:t>Zabezpečení výuky žáků se speciálními vzdělávacími potřebami</a:t>
            </a:r>
          </a:p>
          <a:p>
            <a:pPr lvl="1">
              <a:buFontTx/>
              <a:buChar char="-"/>
            </a:pPr>
            <a:r>
              <a:rPr lang="cs-CZ" dirty="0"/>
              <a:t>Zabezpečení výuky žáků nadaných a mimořádně nadaných</a:t>
            </a:r>
          </a:p>
          <a:p>
            <a:pPr lvl="1">
              <a:buFontTx/>
              <a:buChar char="-"/>
            </a:pPr>
            <a:r>
              <a:rPr lang="cs-CZ" dirty="0"/>
              <a:t>Začlenění průřezových témat</a:t>
            </a:r>
          </a:p>
          <a:p>
            <a:pPr lvl="1">
              <a:buFontTx/>
              <a:buChar char="-"/>
            </a:pPr>
            <a:endParaRPr lang="cs-CZ" dirty="0"/>
          </a:p>
          <a:p>
            <a:pPr lvl="1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8597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Skladba ŠVP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Učební plán:</a:t>
            </a:r>
          </a:p>
          <a:p>
            <a:pPr lvl="1">
              <a:buFontTx/>
              <a:buChar char="-"/>
            </a:pPr>
            <a:r>
              <a:rPr lang="cs-CZ" dirty="0"/>
              <a:t>Tabulace učebního plánu(1.  a 2. stupeň)</a:t>
            </a:r>
          </a:p>
          <a:p>
            <a:pPr lvl="1">
              <a:buFontTx/>
              <a:buChar char="-"/>
            </a:pPr>
            <a:r>
              <a:rPr lang="cs-CZ" dirty="0"/>
              <a:t>Poznámky k učebními plánu </a:t>
            </a:r>
          </a:p>
          <a:p>
            <a:pPr lvl="1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0223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Skladba ŠVP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Učební osnovy:</a:t>
            </a:r>
          </a:p>
          <a:p>
            <a:pPr lvl="1">
              <a:buFontTx/>
              <a:buChar char="-"/>
            </a:pPr>
            <a:r>
              <a:rPr lang="cs-CZ" dirty="0"/>
              <a:t>Jazyk a jazyková komunikace</a:t>
            </a:r>
          </a:p>
          <a:p>
            <a:pPr lvl="1">
              <a:buFontTx/>
              <a:buChar char="-"/>
            </a:pPr>
            <a:r>
              <a:rPr lang="cs-CZ" dirty="0"/>
              <a:t>Matematika a její aplikace</a:t>
            </a:r>
          </a:p>
          <a:p>
            <a:pPr lvl="1">
              <a:buFontTx/>
              <a:buChar char="-"/>
            </a:pPr>
            <a:r>
              <a:rPr lang="cs-CZ" dirty="0"/>
              <a:t>Informační a komunikační technologie </a:t>
            </a:r>
          </a:p>
          <a:p>
            <a:pPr lvl="1">
              <a:buFontTx/>
              <a:buChar char="-"/>
            </a:pPr>
            <a:r>
              <a:rPr lang="cs-CZ" dirty="0"/>
              <a:t>Člověk a jeho svět</a:t>
            </a:r>
          </a:p>
          <a:p>
            <a:pPr lvl="1">
              <a:buFontTx/>
              <a:buChar char="-"/>
            </a:pPr>
            <a:r>
              <a:rPr lang="cs-CZ" dirty="0"/>
              <a:t>Člověk a společnost</a:t>
            </a:r>
          </a:p>
          <a:p>
            <a:pPr lvl="1">
              <a:buFontTx/>
              <a:buChar char="-"/>
            </a:pPr>
            <a:r>
              <a:rPr lang="cs-CZ" dirty="0"/>
              <a:t>Člověk a příroda</a:t>
            </a:r>
          </a:p>
          <a:p>
            <a:pPr lvl="1">
              <a:buFontTx/>
              <a:buChar char="-"/>
            </a:pPr>
            <a:r>
              <a:rPr lang="cs-CZ" dirty="0"/>
              <a:t>Umění a kultura</a:t>
            </a:r>
          </a:p>
          <a:p>
            <a:pPr lvl="1">
              <a:buFontTx/>
              <a:buChar char="-"/>
            </a:pPr>
            <a:r>
              <a:rPr lang="cs-CZ" dirty="0"/>
              <a:t>Člověk a zdraví</a:t>
            </a:r>
          </a:p>
          <a:p>
            <a:pPr lvl="1">
              <a:buFontTx/>
              <a:buChar char="-"/>
            </a:pPr>
            <a:r>
              <a:rPr lang="cs-CZ" dirty="0"/>
              <a:t>Člověk a svět práce</a:t>
            </a:r>
          </a:p>
          <a:p>
            <a:pPr lvl="1">
              <a:buFontTx/>
              <a:buChar char="-"/>
            </a:pPr>
            <a:r>
              <a:rPr lang="cs-CZ" dirty="0"/>
              <a:t>Volitelné předměty</a:t>
            </a:r>
          </a:p>
        </p:txBody>
      </p:sp>
    </p:spTree>
    <p:extLst>
      <p:ext uri="{BB962C8B-B14F-4D97-AF65-F5344CB8AC3E}">
        <p14:creationId xmlns:p14="http://schemas.microsoft.com/office/powerpoint/2010/main" val="775140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Skladba ŠVP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Hodnocení žáků:</a:t>
            </a:r>
          </a:p>
          <a:p>
            <a:pPr lvl="1">
              <a:buFontTx/>
              <a:buChar char="-"/>
            </a:pPr>
            <a:r>
              <a:rPr lang="cs-CZ" dirty="0"/>
              <a:t>Pravidla pro hodnocení žáků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02365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tový efekt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80</TotalTime>
  <Words>296</Words>
  <Application>Microsoft Office PowerPoint</Application>
  <PresentationFormat>Širokoúhlá obrazovka</PresentationFormat>
  <Paragraphs>69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Iontový efekt</vt:lpstr>
      <vt:lpstr>Školní vzdělávací program</vt:lpstr>
      <vt:lpstr>ŠVP</vt:lpstr>
      <vt:lpstr>ŠVP</vt:lpstr>
      <vt:lpstr>Skladba ŠVP</vt:lpstr>
      <vt:lpstr>Skladba ŠVP</vt:lpstr>
      <vt:lpstr>Skladba ŠVP</vt:lpstr>
      <vt:lpstr>Skladba ŠVP</vt:lpstr>
      <vt:lpstr>Skladba ŠVP</vt:lpstr>
      <vt:lpstr>Skladba ŠVP</vt:lpstr>
      <vt:lpstr>Děkujeme za pozornost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Školní vzdělávací program</dc:title>
  <dc:creator>Ondřej Hanuš</dc:creator>
  <cp:lastModifiedBy>Lovecký Adam</cp:lastModifiedBy>
  <cp:revision>11</cp:revision>
  <dcterms:created xsi:type="dcterms:W3CDTF">2021-03-31T08:06:09Z</dcterms:created>
  <dcterms:modified xsi:type="dcterms:W3CDTF">2021-03-31T19:21:40Z</dcterms:modified>
</cp:coreProperties>
</file>