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1" r:id="rId9"/>
    <p:sldId id="265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/>
    <p:restoredTop sz="95595"/>
  </p:normalViewPr>
  <p:slideViewPr>
    <p:cSldViewPr snapToGrid="0" snapToObjects="1">
      <p:cViewPr varScale="1">
        <p:scale>
          <a:sx n="95" d="100"/>
          <a:sy n="95" d="100"/>
        </p:scale>
        <p:origin x="200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B9D0280-FD8D-5D42-A004-418E3E51D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2AC76A-E533-5D45-AA33-6398BBC96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8512-8EB6-B84B-AC0B-0AC46D346580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B7D02F-35C3-B847-BA52-0EA073727B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7BBF1F-50ED-7849-8625-433FAA4EC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C9A9D-D7C9-634A-83FC-7041EDADF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41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757C7-C250-EC43-B19F-5198430C985F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8759-8D7D-704A-9D31-C6AA111A4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9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2EACD-EDEC-0545-AD74-41B3F34E1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Rámcový vzdělávací program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841BB6-AE7D-2241-96A2-DA06FF554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Vypracovali: </a:t>
            </a:r>
            <a:r>
              <a:rPr lang="cs-CZ" dirty="0" err="1"/>
              <a:t>Martišová</a:t>
            </a:r>
            <a:r>
              <a:rPr lang="cs-CZ" dirty="0"/>
              <a:t> T., </a:t>
            </a:r>
            <a:r>
              <a:rPr lang="cs-CZ" dirty="0" err="1"/>
              <a:t>Smirnov</a:t>
            </a:r>
            <a:r>
              <a:rPr lang="cs-CZ" dirty="0"/>
              <a:t> E.</a:t>
            </a:r>
          </a:p>
        </p:txBody>
      </p:sp>
      <p:pic>
        <p:nvPicPr>
          <p:cNvPr id="1028" name="Picture 4" descr="MŠMT (@msmtcr) | Twitter">
            <a:extLst>
              <a:ext uri="{FF2B5EF4-FFF2-40B4-BE49-F238E27FC236}">
                <a16:creationId xmlns:a16="http://schemas.microsoft.com/office/drawing/2014/main" id="{9D27B394-F3FC-8542-ADE2-510FF2B8D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032" y="770020"/>
            <a:ext cx="3035968" cy="535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05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996950-F52A-604D-A725-7AD099E9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RVP pro předškolní vzdělávání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F977E87-6446-2C47-8615-81F7F236D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95835"/>
            <a:ext cx="7315200" cy="5688913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Koncepce předškolního vzdělávání je založena na dvou hlavních úkolech. Prvním z úkolů je vhodné doplnění rodinné výchovy a vytvoření dobrých předpokladů pro pokračování ve vzdělávání. Druhým úkolem je diagnostika ve vztahu k dětem se speciálními vzdělávacími potřebami</a:t>
            </a:r>
          </a:p>
          <a:p>
            <a:r>
              <a:rPr lang="cs-CZ" dirty="0">
                <a:solidFill>
                  <a:schemeClr val="tx1"/>
                </a:solidFill>
              </a:rPr>
              <a:t>Cílem předškolního vzdělávání je především připravit dítě na budoucí život a nároky, které na něj budou v budoucnu kladeny. V tomto věku jsou také vytvářeny základy klíčových kompetencí, které jsou dalším vzděláváním prohlubovány. Jsou to kompetence k učení, k řešení problémů, kompetence komunikativní, sociální, činností a občanské</a:t>
            </a:r>
          </a:p>
          <a:p>
            <a:r>
              <a:rPr lang="cs-CZ" dirty="0">
                <a:solidFill>
                  <a:schemeClr val="tx1"/>
                </a:solidFill>
              </a:rPr>
              <a:t>Dítě ukončující předškolní vzdělávání by mělo být schopné aktivního přístupu, aktivně pozoruje, zkoumá, ptá se, a získané vědomosti a schopnosti uplatnit v praktických situacích a v dalším učení</a:t>
            </a:r>
          </a:p>
        </p:txBody>
      </p:sp>
    </p:spTree>
    <p:extLst>
      <p:ext uri="{BB962C8B-B14F-4D97-AF65-F5344CB8AC3E}">
        <p14:creationId xmlns:p14="http://schemas.microsoft.com/office/powerpoint/2010/main" val="381935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216AB-D9D4-A64D-ADC8-8761FF140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 pro základní vzdělávání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712EC-F128-B24D-A0D5-30D4DC69D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Úkolem prvního stupně je přechod žáků z rodinné výchovy a předškolního vzdělávání do povinného, pravidelného a systematického vzdělávání</a:t>
            </a:r>
          </a:p>
          <a:p>
            <a:r>
              <a:rPr lang="cs-CZ" dirty="0">
                <a:solidFill>
                  <a:schemeClr val="tx1"/>
                </a:solidFill>
              </a:rPr>
              <a:t>Úkolem druhého stupně je získání vědomostí, dovedností a návyků, které vedou k uvážlivému a kultivovanému chování, k zodpovědnému rozhodování a respektování práv a povinností občana státu a Evropské unie</a:t>
            </a:r>
          </a:p>
          <a:p>
            <a:r>
              <a:rPr lang="cs-CZ" dirty="0">
                <a:solidFill>
                  <a:schemeClr val="tx1"/>
                </a:solidFill>
              </a:rPr>
              <a:t>Základní vzdělání má za úkol poskytnout základ všeobecného vzdělání a postupný rozvoj klíčových kompetencí. Za klíčové jsou považovány kompetence k učení, k řešení problémů, kompetence komunikativní, sociální, personální, občanské a pracovní</a:t>
            </a:r>
          </a:p>
          <a:p>
            <a:r>
              <a:rPr lang="cs-CZ" dirty="0">
                <a:solidFill>
                  <a:schemeClr val="tx1"/>
                </a:solidFill>
              </a:rPr>
              <a:t>Dítě ukončující tuto etapu vzdělávání by mělo otevřeně komunikovat, tvořivě a logicky myslet a řešit problémy, spolupracovat a respektovat druhé, uplatňovat svá práva a plnit povinnosti, být odpovědné za zdraví své i druhých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6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14B76-4DC5-7A41-BCD7-D2B7FCE6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 pro gymnázia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AE7B9-F434-E94F-8105-B0FF59EE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Cílem gymnaziálního vzdělávání je připravit dítě na vysokoškolské vzdělávání a další typy terciárního vzdělávání, profesní specializaci a občanský život pomocí rozvoje klíčových kompetencí a všeobecného rozhledu</a:t>
            </a:r>
          </a:p>
          <a:p>
            <a:r>
              <a:rPr lang="cs-CZ" dirty="0">
                <a:solidFill>
                  <a:schemeClr val="tx1"/>
                </a:solidFill>
              </a:rPr>
              <a:t>V této etapě by si měl žák osvojit kompetence k učení, k řešení problémů, kompetence komunikativní, sociální, personální, občanské a kompetence k podnikavosti. Třetí a čtvrtý ročník by měl poskytnout variabilitu vzdělávací nabídky, což umožní uspokojit vzdělávací potřeby a zájmy žáků</a:t>
            </a:r>
          </a:p>
          <a:p>
            <a:r>
              <a:rPr lang="cs-CZ" dirty="0">
                <a:solidFill>
                  <a:schemeClr val="tx1"/>
                </a:solidFill>
              </a:rPr>
              <a:t>Žák ukončující tuto etapu vzdělávání umí plánovat a organizovat své pracovní činnosti a učení, efektivně využít různé strategie učení, získat, zpracovat a využít v praxi poznatky a informace, rozpoznat problém a uplatnit různé metody k jeho řešení, efektivně využívat dostupné prostředky komunikace, vyjadřovat se jasně a srozumitelně v mluvených a psaných projevech, přizpůsobit se měnícím se životním a pracovním podmínkám a podle svých možností a schopností je aktivně ovlivňovat, zodpovědně se rozhodnout o dalším vzdělávání a profesním zaměření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63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972ED-0C5C-1740-8433-366967C6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 pro obor vzdělání, základní škola, speciální potřeby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DF7B0-5EF6-3547-958F-22B4CC868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 Vymezuje podmínky pro speciální vzdělávání žáků s různým stupněm mentálního postižení</a:t>
            </a:r>
          </a:p>
          <a:p>
            <a:r>
              <a:rPr lang="cs-CZ" dirty="0">
                <a:solidFill>
                  <a:schemeClr val="tx1"/>
                </a:solidFill>
              </a:rPr>
              <a:t>V rámci vzdělávání je kladen důraz především na kompetence komunikativní, sociální, personální a pracovní. Žák na konci vzdělávání dosahuje úrovně klíčových kompetencí v rámci svých schopností a možností</a:t>
            </a:r>
          </a:p>
          <a:p>
            <a:r>
              <a:rPr lang="cs-CZ" dirty="0">
                <a:solidFill>
                  <a:schemeClr val="tx1"/>
                </a:solidFill>
              </a:rPr>
              <a:t>Vzdělávací oblasti pro základní školy speciální jsou stejné, jako vzdělávací oblasti základních škol</a:t>
            </a:r>
          </a:p>
          <a:p>
            <a:r>
              <a:rPr lang="cs-CZ" dirty="0">
                <a:solidFill>
                  <a:schemeClr val="tx1"/>
                </a:solidFill>
              </a:rPr>
              <a:t>Vzdělávání v speciální základní škole respektuje opoždění psychomotorického vývoje žáků s mentálním postižením, z toho důvodu RVP obsahuje formy speciálního vzdělávání žáků</a:t>
            </a:r>
          </a:p>
          <a:p>
            <a:r>
              <a:rPr lang="cs-CZ" dirty="0">
                <a:solidFill>
                  <a:schemeClr val="tx1"/>
                </a:solidFill>
              </a:rPr>
              <a:t> Speciální vzdělávání je zajišťováno v základní škole speciální, formou individuální nebo skupinové integrace ve třídách základní školy, nebo v rámci jiného způsobu plnění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63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CEFCACE-BE87-2545-A8A3-09E560AF1DC3}"/>
              </a:ext>
            </a:extLst>
          </p:cNvPr>
          <p:cNvSpPr txBox="1"/>
          <p:nvPr/>
        </p:nvSpPr>
        <p:spPr>
          <a:xfrm>
            <a:off x="1465728" y="2659559"/>
            <a:ext cx="9493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68201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F43BF-CAB6-B24B-9AD2-35964B79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Rámcový vzdělávací program</a:t>
            </a:r>
            <a:r>
              <a:rPr lang="cs-CZ" sz="2400" dirty="0">
                <a:solidFill>
                  <a:schemeClr val="tx1"/>
                </a:solidFill>
              </a:rPr>
              <a:t> definuje ve školství v České republice nejvyšší úroveň vzdělávání spolu s projektem Národní program pro rozvoj vzdělávání (tzv. Bílá Kniha). V roce 2004 MŠMT schválilo nové principy v politice pro vzdělávání žáků od 3 do 19 let. Toto rozhodnutí změnilo systém </a:t>
            </a:r>
            <a:r>
              <a:rPr lang="cs-CZ" sz="2400" dirty="0" err="1">
                <a:solidFill>
                  <a:schemeClr val="tx1"/>
                </a:solidFill>
              </a:rPr>
              <a:t>kurikulárních</a:t>
            </a:r>
            <a:r>
              <a:rPr lang="cs-CZ" sz="2400" dirty="0">
                <a:solidFill>
                  <a:schemeClr val="tx1"/>
                </a:solidFill>
              </a:rPr>
              <a:t> dokumentů, které jsou nyní vytvářeny na dvou úrovních, a to na úrovni státní a na úrovni školské</a:t>
            </a:r>
          </a:p>
        </p:txBody>
      </p:sp>
    </p:spTree>
    <p:extLst>
      <p:ext uri="{BB962C8B-B14F-4D97-AF65-F5344CB8AC3E}">
        <p14:creationId xmlns:p14="http://schemas.microsoft.com/office/powerpoint/2010/main" val="276688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BABFEA3F-54BC-C545-BC12-9394F11B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Systém </a:t>
            </a:r>
            <a:r>
              <a:rPr lang="cs-CZ" b="1" dirty="0" err="1"/>
              <a:t>kurikulárních</a:t>
            </a:r>
            <a:r>
              <a:rPr lang="cs-CZ" b="1" dirty="0"/>
              <a:t> dokumentů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E20FC2-BF8C-8C41-9D35-C26DBD29A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RVP vycházejí z nové strategie vzdělávání, která zdůrazňuje klíčové kompetence, vzdělávací obsah a uplatnění získaných vědomostí v praktickém životě. Vychází z koncepce celoživotního učení a umožňují propojování vzdělávacího obsahu a volbu různých vzdělávacích postupů vhodných pro individuální potřeby žáků</a:t>
            </a:r>
          </a:p>
        </p:txBody>
      </p:sp>
    </p:spTree>
    <p:extLst>
      <p:ext uri="{BB962C8B-B14F-4D97-AF65-F5344CB8AC3E}">
        <p14:creationId xmlns:p14="http://schemas.microsoft.com/office/powerpoint/2010/main" val="295485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E356F-C5DA-7848-9907-B1016514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RVP </a:t>
            </a:r>
            <a:br>
              <a:rPr lang="cs-CZ" b="1" cap="all" dirty="0"/>
            </a:br>
            <a:r>
              <a:rPr lang="cs-CZ" b="1" cap="all" dirty="0"/>
              <a:t>STANOVÍ ZEJMÉNA: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DEBF1C-93F5-2E43-BBFB-45C358E253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06906" y="855573"/>
            <a:ext cx="7315200" cy="5137710"/>
          </a:xfrm>
        </p:spPr>
        <p:txBody>
          <a:bodyPr>
            <a:normAutofit/>
          </a:bodyPr>
          <a:lstStyle/>
          <a:p>
            <a:pPr fontAlgn="base"/>
            <a:r>
              <a:rPr lang="cs-CZ" sz="2200" dirty="0">
                <a:solidFill>
                  <a:schemeClr val="tx1"/>
                </a:solidFill>
              </a:rPr>
              <a:t>konkrétní cíle, formy, délku a povinný obsah vzdělávání, a to všeobecného a odborného podle zaměření daného oboru vzdělání, jeho organizační uspořádání, profesní profil, podmínky průběhu a ukončování vzdělávání a zásady pro tvorbu školních vzdělávacích programů</a:t>
            </a:r>
          </a:p>
          <a:p>
            <a:pPr fontAlgn="base"/>
            <a:r>
              <a:rPr lang="cs-CZ" sz="2200" dirty="0">
                <a:solidFill>
                  <a:schemeClr val="tx1"/>
                </a:solidFill>
              </a:rPr>
              <a:t>podmínky pro vzdělávání žáků se speciálními vzdělávacími potřebami a nezbytné materiální, personální a organizační podmínky a podmínky bezpečnosti a ochrany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66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58A69CA-956C-5A4E-B2FB-BEF6F21B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all" dirty="0"/>
              <a:t>RVP MUSÍ ODPOVÍDAT NEJNOVĚJŠÍM POZNATKŮM: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94FCA4-190A-1245-8606-84B7232C7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sz="2400" dirty="0">
                <a:solidFill>
                  <a:schemeClr val="tx1"/>
                </a:solidFill>
              </a:rPr>
              <a:t>vědních disciplín, jejichž základy a praktické využití má vzdělávání zprostředkovat</a:t>
            </a:r>
          </a:p>
          <a:p>
            <a:pPr fontAlgn="base"/>
            <a:r>
              <a:rPr lang="cs-CZ" sz="2400" dirty="0">
                <a:solidFill>
                  <a:schemeClr val="tx1"/>
                </a:solidFill>
              </a:rPr>
              <a:t>pedagogiky a psychologie o účinných metodách a organizačním uspořádání vzdělávání přiměřeně věku a rozvoji vzdělávaného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10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5">
            <a:extLst>
              <a:ext uri="{FF2B5EF4-FFF2-40B4-BE49-F238E27FC236}">
                <a16:creationId xmlns:a16="http://schemas.microsoft.com/office/drawing/2014/main" id="{CA350175-D5D7-A946-8C42-401308FD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Základní rozdělení RVP je: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17" name="Zástupný obsah 16">
            <a:extLst>
              <a:ext uri="{FF2B5EF4-FFF2-40B4-BE49-F238E27FC236}">
                <a16:creationId xmlns:a16="http://schemas.microsoft.com/office/drawing/2014/main" id="{DF81647B-A245-C849-8CDE-37C5BFC65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RVP pro předškolní vzdělávání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základní vzdělávání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gymnázia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odborné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37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E3AE8-C05F-1447-BA1A-A999D659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Další speciálně zaměřené RVP 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33BC5A-189C-D645-9324-829292C2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RVP pro gymnázia se sportovní přípravou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gymnázia s rozšířenou jazykovou přípravou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obor vzdělání základní škola speciální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základní umělecké školy</a:t>
            </a:r>
          </a:p>
          <a:p>
            <a:r>
              <a:rPr lang="cs-CZ" sz="2400" dirty="0">
                <a:solidFill>
                  <a:schemeClr val="tx1"/>
                </a:solidFill>
              </a:rPr>
              <a:t>RVP pro speciální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30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F7A55FA-53FE-9149-A2AD-3AA2228FA1F1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881" y="1092668"/>
            <a:ext cx="8504237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0B0DD68-E7FA-F54A-A0BB-AD26C210D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Srovnání základních typů RVP:</a:t>
            </a:r>
          </a:p>
        </p:txBody>
      </p:sp>
    </p:spTree>
    <p:extLst>
      <p:ext uri="{BB962C8B-B14F-4D97-AF65-F5344CB8AC3E}">
        <p14:creationId xmlns:p14="http://schemas.microsoft.com/office/powerpoint/2010/main" val="641316734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74</TotalTime>
  <Words>838</Words>
  <Application>Microsoft Macintosh PowerPoint</Application>
  <PresentationFormat>Širokoúhlá obrazovka</PresentationFormat>
  <Paragraphs>43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 2</vt:lpstr>
      <vt:lpstr>Rámeček</vt:lpstr>
      <vt:lpstr>Rámcový vzdělávací program</vt:lpstr>
      <vt:lpstr>Prezentace aplikace PowerPoint</vt:lpstr>
      <vt:lpstr>Systém kurikulárních dokumentů</vt:lpstr>
      <vt:lpstr>RVP  STANOVÍ ZEJMÉNA: </vt:lpstr>
      <vt:lpstr>RVP MUSÍ ODPOVÍDAT NEJNOVĚJŠÍM POZNATKŮM: </vt:lpstr>
      <vt:lpstr>Základní rozdělení RVP je: </vt:lpstr>
      <vt:lpstr>Další speciálně zaměřené RVP  </vt:lpstr>
      <vt:lpstr>Prezentace aplikace PowerPoint</vt:lpstr>
      <vt:lpstr>Srovnání základních typů RVP:</vt:lpstr>
      <vt:lpstr>RVP pro předškolní vzdělávání  </vt:lpstr>
      <vt:lpstr>RVP pro základní vzdělávání</vt:lpstr>
      <vt:lpstr>RVP pro gymnázia  </vt:lpstr>
      <vt:lpstr>RVP pro obor vzdělání, základní škola, speciální potřeby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Rámcový vzdělávací program</dc:title>
  <dc:creator>Evgenii Smirnov</dc:creator>
  <cp:lastModifiedBy>Evgenii Smirnov</cp:lastModifiedBy>
  <cp:revision>8</cp:revision>
  <dcterms:created xsi:type="dcterms:W3CDTF">2021-04-01T05:49:48Z</dcterms:created>
  <dcterms:modified xsi:type="dcterms:W3CDTF">2021-04-01T07:04:12Z</dcterms:modified>
</cp:coreProperties>
</file>