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84" r:id="rId4"/>
    <p:sldId id="285" r:id="rId5"/>
    <p:sldId id="286" r:id="rId6"/>
    <p:sldId id="273" r:id="rId7"/>
    <p:sldId id="274" r:id="rId8"/>
    <p:sldId id="275" r:id="rId9"/>
    <p:sldId id="276" r:id="rId10"/>
    <p:sldId id="280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83" r:id="rId28"/>
  </p:sldIdLst>
  <p:sldSz cx="12192000" cy="6858000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customXml" Target="../customXml/item2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9605EA-63BA-456F-8D3D-1679369FEF1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396BD-5F62-456F-833B-6B9D898EB6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639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F14B7-A3D5-4B19-A633-2243BE584A6B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C2E4D-4FDD-4C39-8D42-6B31E5E766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327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6988" y="754063"/>
            <a:ext cx="6615112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66751" y="4714876"/>
            <a:ext cx="5335588" cy="4467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34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01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760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25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619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6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651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9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67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06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591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1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768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0762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75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35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15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8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80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48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7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14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6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1178-4276-4821-ACF6-1156268C210D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F2FB9-D265-4263-BA8B-D0D36963CC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28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D21BA-05D4-4633-833A-9C28C52003F9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24.02.2021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C9E4-63B5-4DE5-9289-3AE2596DB32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15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e.fhs.cuni.cz/course/view.php?id=61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.fhs.cuni.cz/KFHS-1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kosmas.cz/knihy/279304/metody-vyzkumu-ve-spolecenskych-vedach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Strategie kvalitativního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Hedvika Novotná</a:t>
            </a:r>
          </a:p>
          <a:p>
            <a:r>
              <a:rPr lang="cs-CZ" smtClean="0"/>
              <a:t>SKE </a:t>
            </a:r>
            <a:r>
              <a:rPr lang="cs-CZ" smtClean="0"/>
              <a:t>2020/21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24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59855" y="397933"/>
            <a:ext cx="9450945" cy="1143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/>
              <a:t>Kvalitativní strategie – definice…</a:t>
            </a:r>
            <a:endParaRPr lang="cs-CZ" b="1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759855" y="1811867"/>
            <a:ext cx="9295372" cy="4385733"/>
          </a:xfrm>
          <a:ln/>
        </p:spPr>
        <p:txBody>
          <a:bodyPr>
            <a:normAutofit fontScale="92500" lnSpcReduction="10000"/>
          </a:bodyPr>
          <a:lstStyle/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i="1" dirty="0" smtClean="0"/>
              <a:t>Co se píše v učebnicích a co si z toho vzít…</a:t>
            </a:r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 smtClean="0"/>
              <a:t>Definice</a:t>
            </a:r>
            <a:r>
              <a:rPr lang="cs-CZ" altLang="cs-CZ" dirty="0"/>
              <a:t>: jakýkoli výzkum, jehož výsledků se nedosahuje pomocí statistických procedur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Netáže se po četnosti jevů ani po síle vztahů mezi proměnnými</a:t>
            </a:r>
            <a:endParaRPr lang="cs-CZ" altLang="cs-CZ" dirty="0"/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dirty="0"/>
              <a:t>Cíl: </a:t>
            </a:r>
            <a:r>
              <a:rPr lang="cs-CZ" altLang="cs-CZ" b="1" dirty="0"/>
              <a:t>zjistit pokud možno veškeré jevy, které se vyskytují ve vybrané skupině/terénu, a tyto jevy pak interpretovat; tj. nalézat v souvislosti se sledovaným jevem nějaké struktury, vazby, pravidelnosti, k němu se vážící vědění a praxe, strategie…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Detailně zkoumá povahu jevu, často z perspektivy aktérů (= </a:t>
            </a:r>
            <a:r>
              <a:rPr lang="cs-CZ" dirty="0" err="1"/>
              <a:t>emická</a:t>
            </a:r>
            <a:r>
              <a:rPr lang="cs-CZ" dirty="0"/>
              <a:t> perspektiva)</a:t>
            </a:r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Podstatou je </a:t>
            </a:r>
            <a:r>
              <a:rPr lang="cs-CZ" b="1" dirty="0"/>
              <a:t>induktivní</a:t>
            </a:r>
            <a:r>
              <a:rPr lang="cs-CZ" dirty="0"/>
              <a:t> postup (konkrétní </a:t>
            </a:r>
            <a:r>
              <a:rPr lang="cs-CZ" dirty="0">
                <a:cs typeface="Arial" charset="0"/>
              </a:rPr>
              <a:t>→ obecné)</a:t>
            </a:r>
          </a:p>
          <a:p>
            <a:pPr lvl="1"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cs typeface="Arial" charset="0"/>
              </a:rPr>
              <a:t>Vyhýbá se přijatým předpokladům (neověřuje teorie)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547137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kvalitativní strategie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dirty="0" smtClean="0"/>
              <a:t>V principu jde o to zjistit, </a:t>
            </a:r>
            <a:r>
              <a:rPr lang="cs-CZ" b="1" dirty="0" smtClean="0"/>
              <a:t>CO lidé (resp. někteří lidé či jiné subjekty, tj. KDO) dělají a/nebo JAK tomu, co dělají, rozumějí. </a:t>
            </a:r>
            <a:r>
              <a:rPr lang="cs-CZ" dirty="0" smtClean="0"/>
              <a:t>Přičemž ideálně toto všechno zjistíme tam, </a:t>
            </a:r>
            <a:r>
              <a:rPr lang="cs-CZ" b="1" dirty="0" smtClean="0"/>
              <a:t>KDE se to děje</a:t>
            </a:r>
            <a:r>
              <a:rPr lang="cs-CZ" dirty="0" smtClean="0"/>
              <a:t> a v momentě, </a:t>
            </a:r>
            <a:r>
              <a:rPr lang="cs-CZ" b="1" dirty="0" smtClean="0"/>
              <a:t>KDY se to děje </a:t>
            </a:r>
            <a:r>
              <a:rPr lang="cs-CZ" sz="2400" dirty="0" smtClean="0"/>
              <a:t>(tj. nikoli třeba v laboratoři)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dirty="0" smtClean="0"/>
              <a:t>Z řady těchto jednotlivých zjištění (= data) jsou pak vyvozovány závěry = </a:t>
            </a:r>
            <a:r>
              <a:rPr lang="cs-CZ" b="1" dirty="0" smtClean="0"/>
              <a:t>porozumění</a:t>
            </a:r>
            <a:r>
              <a:rPr lang="cs-CZ" dirty="0" smtClean="0"/>
              <a:t> (sociální) realitě = </a:t>
            </a:r>
            <a:r>
              <a:rPr lang="cs-CZ" b="1" dirty="0" smtClean="0"/>
              <a:t>PROČ </a:t>
            </a:r>
            <a:r>
              <a:rPr lang="cs-CZ" dirty="0" smtClean="0"/>
              <a:t> tomu tak je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dirty="0" smtClean="0"/>
              <a:t>Povaha závěrů: popis </a:t>
            </a:r>
            <a:r>
              <a:rPr lang="cs-CZ" b="1" dirty="0" smtClean="0"/>
              <a:t>(CO / KDO / JAK / KDE / KDY) </a:t>
            </a:r>
            <a:r>
              <a:rPr lang="cs-CZ" dirty="0" smtClean="0"/>
              <a:t>a interpretace </a:t>
            </a:r>
            <a:r>
              <a:rPr lang="cs-CZ" b="1" dirty="0" smtClean="0"/>
              <a:t>(PROČ)</a:t>
            </a:r>
            <a:r>
              <a:rPr lang="cs-CZ" dirty="0" smtClean="0"/>
              <a:t> 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cs-CZ" sz="2400" dirty="0" smtClean="0"/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sz="1800" dirty="0" smtClean="0"/>
              <a:t>Pozn.: zjištění CO / KDO / JAK / KDE / KDY z přímého výzkumu v přirozeném prostředí lze nahradit (např. historický kontext ve výzkumech týkajících se minulosti), ovšem vysvětlení PROČ je vyjma specifických případů (např. zcela neznámý terén v kombinaci s dosud zcela neakcentovaným tématem výzkumu) nepominutelné</a:t>
            </a:r>
          </a:p>
        </p:txBody>
      </p:sp>
    </p:spTree>
    <p:extLst>
      <p:ext uri="{BB962C8B-B14F-4D97-AF65-F5344CB8AC3E}">
        <p14:creationId xmlns:p14="http://schemas.microsoft.com/office/powerpoint/2010/main" val="325197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Induktivní charakter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Primárním východiskem pro porozumění (sociální) realitě nejsou (</a:t>
            </a:r>
            <a:r>
              <a:rPr lang="cs-CZ" sz="2200" dirty="0" err="1" smtClean="0"/>
              <a:t>sociálněvědní</a:t>
            </a:r>
            <a:r>
              <a:rPr lang="cs-CZ" sz="2200" dirty="0" smtClean="0"/>
              <a:t>) teorie, nýbrž data, tedy to, co v procesu výzkumu o (sociální) realitě zjišťujeme, jak ji poznáváme</a:t>
            </a:r>
          </a:p>
          <a:p>
            <a:pPr marL="228600" lvl="2">
              <a:spcBef>
                <a:spcPts val="1000"/>
              </a:spcBef>
            </a:pPr>
            <a:r>
              <a:rPr lang="cs-CZ" sz="2200" dirty="0"/>
              <a:t>Cílem kvalitativních strategií výzkumu je identifikovat řadu velmi drobných detailů, nuancí a variací sledovaného jevu, jak je pozorovatelný tam, kde se odehrává, a navzájem je porovnávat, tedy sledovat nejen podobnosti, ale i odlišnosti, a ze všech těchto sledování a srovnávání vytvářet </a:t>
            </a:r>
            <a:r>
              <a:rPr lang="cs-CZ" sz="2200" dirty="0" smtClean="0"/>
              <a:t>závěry</a:t>
            </a:r>
          </a:p>
          <a:p>
            <a:pPr marL="0" indent="0">
              <a:buNone/>
            </a:pPr>
            <a:r>
              <a:rPr lang="cs-CZ" sz="2200" b="1" dirty="0" smtClean="0"/>
              <a:t>=</a:t>
            </a:r>
            <a:r>
              <a:rPr lang="cs-CZ" sz="2200" dirty="0" smtClean="0"/>
              <a:t> </a:t>
            </a:r>
            <a:r>
              <a:rPr lang="cs-CZ" sz="2200" b="1" dirty="0"/>
              <a:t>z řady jednotlivých konkrétních jevů pozorovaných v procesu výzkumu vyvozujeme </a:t>
            </a:r>
            <a:r>
              <a:rPr lang="cs-CZ" sz="2200" b="1" dirty="0" smtClean="0"/>
              <a:t>v diskuzi se (</a:t>
            </a:r>
            <a:r>
              <a:rPr lang="cs-CZ" sz="2200" b="1" dirty="0" err="1" smtClean="0"/>
              <a:t>sociálněvědními</a:t>
            </a:r>
            <a:r>
              <a:rPr lang="cs-CZ" sz="2200" b="1" dirty="0" smtClean="0"/>
              <a:t>) teoriemi závěry, které mají do jisté míry obecnější platnost</a:t>
            </a:r>
            <a:r>
              <a:rPr lang="cs-CZ" sz="2200" dirty="0" smtClean="0"/>
              <a:t> (viz dále)</a:t>
            </a:r>
          </a:p>
          <a:p>
            <a:pPr marL="685800" lvl="2">
              <a:spcBef>
                <a:spcPts val="1000"/>
              </a:spcBef>
            </a:pPr>
            <a:r>
              <a:rPr lang="cs-CZ" dirty="0" smtClean="0"/>
              <a:t>jeden slon etnografie /či jinak vytvořených dat – pozn. H.N./ </a:t>
            </a:r>
            <a:r>
              <a:rPr lang="cs-CZ" dirty="0"/>
              <a:t>+ jeden králík teorie = </a:t>
            </a:r>
            <a:r>
              <a:rPr lang="cs-CZ" dirty="0" smtClean="0"/>
              <a:t>výsledná směs </a:t>
            </a:r>
            <a:r>
              <a:rPr lang="cs-CZ" dirty="0"/>
              <a:t>s chutí </a:t>
            </a:r>
            <a:r>
              <a:rPr lang="cs-CZ" dirty="0" smtClean="0"/>
              <a:t>králíka </a:t>
            </a:r>
            <a:r>
              <a:rPr lang="cs-CZ" dirty="0"/>
              <a:t>(</a:t>
            </a:r>
            <a:r>
              <a:rPr lang="cs-CZ" dirty="0" err="1"/>
              <a:t>Lienhardt</a:t>
            </a:r>
            <a:r>
              <a:rPr lang="cs-CZ" dirty="0"/>
              <a:t> </a:t>
            </a:r>
            <a:r>
              <a:rPr lang="cs-CZ" dirty="0" smtClean="0"/>
              <a:t>podle </a:t>
            </a:r>
            <a:r>
              <a:rPr lang="cs-CZ" dirty="0" err="1" smtClean="0"/>
              <a:t>Eriksen</a:t>
            </a:r>
            <a:r>
              <a:rPr lang="cs-CZ" dirty="0" smtClean="0"/>
              <a:t> 2008)</a:t>
            </a:r>
            <a:endParaRPr lang="cs-CZ" dirty="0"/>
          </a:p>
          <a:p>
            <a:r>
              <a:rPr lang="cs-CZ" sz="1800" dirty="0" smtClean="0"/>
              <a:t>Induktivní charakter výzkumu tedy předznamenává povahu celého výzkumného procesu (od jeho plánování přes realizaci po výsledný produkt = výzkumnou zprávu) = INTERAKTIVNÍ charakter výzkumu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23025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Interaktivní charakter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=</a:t>
            </a:r>
            <a:r>
              <a:rPr lang="cs-CZ" b="1" dirty="0"/>
              <a:t> proces výzkumu je v každém okamžiku přizpůsobován tomu, co aktuálně zjišťujeme a jak se </a:t>
            </a:r>
            <a:r>
              <a:rPr lang="cs-CZ" b="1" dirty="0" smtClean="0"/>
              <a:t>v celém </a:t>
            </a:r>
            <a:r>
              <a:rPr lang="cs-CZ" b="1" dirty="0"/>
              <a:t>procesu výzkumu nacházíme</a:t>
            </a:r>
          </a:p>
          <a:p>
            <a:r>
              <a:rPr lang="cs-CZ" dirty="0"/>
              <a:t>Neexistuje žádný „ideální“ model kvalitativního </a:t>
            </a:r>
            <a:r>
              <a:rPr lang="cs-CZ" dirty="0" smtClean="0"/>
              <a:t>výzkumu</a:t>
            </a:r>
          </a:p>
          <a:p>
            <a:pPr lvl="1"/>
            <a:r>
              <a:rPr lang="cs-CZ" dirty="0" smtClean="0"/>
              <a:t>každý </a:t>
            </a:r>
            <a:r>
              <a:rPr lang="cs-CZ" dirty="0"/>
              <a:t>jednotlivý výzkumný projekt je designován a realizován v přímé souvislosti s tím, CO / KDO / JAK / KDE / KDY se </a:t>
            </a:r>
            <a:r>
              <a:rPr lang="cs-CZ" dirty="0" smtClean="0"/>
              <a:t>děje, ale také, </a:t>
            </a:r>
            <a:r>
              <a:rPr lang="cs-CZ" b="1" dirty="0"/>
              <a:t>KÝM </a:t>
            </a:r>
            <a:r>
              <a:rPr lang="cs-CZ" dirty="0"/>
              <a:t>je to či ono zkoumáno </a:t>
            </a:r>
            <a:r>
              <a:rPr lang="cs-CZ" dirty="0" smtClean="0"/>
              <a:t>a </a:t>
            </a:r>
            <a:r>
              <a:rPr lang="cs-CZ" b="1" dirty="0" smtClean="0"/>
              <a:t>KAM </a:t>
            </a:r>
            <a:r>
              <a:rPr lang="cs-CZ" dirty="0" smtClean="0"/>
              <a:t>resp.</a:t>
            </a:r>
            <a:r>
              <a:rPr lang="cs-CZ" b="1" dirty="0" smtClean="0"/>
              <a:t> KUDY</a:t>
            </a:r>
            <a:r>
              <a:rPr lang="cs-CZ" dirty="0" smtClean="0"/>
              <a:t> se výzkum ubírá. </a:t>
            </a:r>
            <a:r>
              <a:rPr lang="cs-CZ" dirty="0"/>
              <a:t>Tzn. kvalitativní výzkum je neustále dotvářen a přetvářen</a:t>
            </a:r>
          </a:p>
          <a:p>
            <a:pPr lvl="2"/>
            <a:r>
              <a:rPr lang="cs-CZ" dirty="0"/>
              <a:t>Pokud tomu tak není, tj. pokud vše „běží podle plánu“, může být něco </a:t>
            </a:r>
            <a:r>
              <a:rPr lang="cs-CZ" dirty="0" smtClean="0"/>
              <a:t>špatně</a:t>
            </a:r>
          </a:p>
          <a:p>
            <a:r>
              <a:rPr lang="cs-CZ" dirty="0"/>
              <a:t>Hovoříme tedy spíše o „</a:t>
            </a:r>
            <a:r>
              <a:rPr lang="cs-CZ" b="1" dirty="0"/>
              <a:t>PROCESU výzkumu</a:t>
            </a:r>
            <a:r>
              <a:rPr lang="cs-CZ" dirty="0"/>
              <a:t>“ než o  jen „výzkumu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/>
              <a:t> </a:t>
            </a:r>
            <a:r>
              <a:rPr lang="cs-CZ" dirty="0" smtClean="0"/>
              <a:t>Účastníky = aktéry </a:t>
            </a:r>
            <a:r>
              <a:rPr lang="cs-CZ" dirty="0"/>
              <a:t>takového procesu výzkumu jsou:</a:t>
            </a:r>
          </a:p>
          <a:p>
            <a:pPr lvl="1"/>
            <a:r>
              <a:rPr lang="cs-CZ" b="1" dirty="0"/>
              <a:t>Subjekty výzkumu</a:t>
            </a:r>
            <a:r>
              <a:rPr lang="cs-CZ" dirty="0"/>
              <a:t>, tj. </a:t>
            </a:r>
            <a:r>
              <a:rPr lang="cs-CZ" dirty="0" smtClean="0"/>
              <a:t>ti aktéři, </a:t>
            </a:r>
            <a:r>
              <a:rPr lang="cs-CZ" dirty="0"/>
              <a:t>kteří jsou primárně v centru našeho </a:t>
            </a:r>
            <a:r>
              <a:rPr lang="cs-CZ" dirty="0" smtClean="0"/>
              <a:t>zájmu a o nichž chceme vytvářet závěry</a:t>
            </a:r>
          </a:p>
          <a:p>
            <a:pPr lvl="2"/>
            <a:r>
              <a:rPr lang="cs-CZ" dirty="0" smtClean="0"/>
              <a:t>pozn.: subjekty výzkumu mohou být aktéři lidští i ne-lidští (tj. i věci, prostředí, fauna a flóra, pachy, zvuky…)</a:t>
            </a:r>
            <a:endParaRPr lang="cs-CZ" dirty="0"/>
          </a:p>
          <a:p>
            <a:pPr lvl="1"/>
            <a:r>
              <a:rPr lang="cs-CZ" dirty="0" smtClean="0"/>
              <a:t>Subjekty, které </a:t>
            </a:r>
            <a:r>
              <a:rPr lang="cs-CZ" dirty="0"/>
              <a:t>sice nejsou primárně v centru našeho zájmu, ale jsou součástí </a:t>
            </a:r>
            <a:r>
              <a:rPr lang="cs-CZ" dirty="0" smtClean="0"/>
              <a:t>terénu, v němž výzkum provádíme, a více či méně (zjevně či skrytě) jej ovlivňují či mohou ovlivňovat</a:t>
            </a:r>
          </a:p>
          <a:p>
            <a:pPr lvl="1"/>
            <a:r>
              <a:rPr lang="cs-CZ" b="1" dirty="0" smtClean="0"/>
              <a:t>Výzkumník sám</a:t>
            </a:r>
            <a:endParaRPr lang="cs-CZ" dirty="0"/>
          </a:p>
          <a:p>
            <a:pPr lvl="1"/>
            <a:r>
              <a:rPr lang="cs-CZ" b="1" dirty="0"/>
              <a:t>Další kontexty </a:t>
            </a:r>
            <a:r>
              <a:rPr lang="cs-CZ" dirty="0"/>
              <a:t>= </a:t>
            </a:r>
            <a:r>
              <a:rPr lang="cs-CZ" dirty="0" smtClean="0"/>
              <a:t>KONTEXTUALITA A SITUOVANOST</a:t>
            </a:r>
          </a:p>
          <a:p>
            <a:r>
              <a:rPr lang="cs-CZ" dirty="0"/>
              <a:t>proces výzkumu je vždy </a:t>
            </a:r>
            <a:r>
              <a:rPr lang="cs-CZ" dirty="0" smtClean="0"/>
              <a:t>výsledkem mnoha různých vztahů (viz vše dále) 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13843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Idiografický přístup → </a:t>
            </a:r>
            <a:r>
              <a:rPr lang="cs-CZ" dirty="0" err="1" smtClean="0"/>
              <a:t>kontextualita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Idiografický přístup = </a:t>
            </a:r>
            <a:r>
              <a:rPr lang="cs-CZ" b="1" dirty="0"/>
              <a:t>důraz na specifičnost/jedinečnost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Každý jev se vyskytuje v mnoha variacích a projevech v různých souvislostech, může se různě proměňovat, přetvářet. Nelze mu tedy porozumět, kdybychom jej sledovali izolovaně </a:t>
            </a:r>
            <a:r>
              <a:rPr lang="cs-CZ" dirty="0"/>
              <a:t>(princip laboratoře) </a:t>
            </a:r>
            <a:r>
              <a:rPr lang="cs-CZ" dirty="0" smtClean="0"/>
              <a:t>či předem redukovat faktory, které by jej mohly ovlivňovat (princip kvantitativní strategie obecně)</a:t>
            </a:r>
          </a:p>
          <a:p>
            <a:r>
              <a:rPr lang="cs-CZ" b="1" dirty="0" smtClean="0"/>
              <a:t>Sledovaný jev je nahlížen ve všech souvislostech a kontextech</a:t>
            </a:r>
          </a:p>
          <a:p>
            <a:pPr lvl="1"/>
            <a:r>
              <a:rPr lang="cs-CZ" dirty="0" smtClean="0"/>
              <a:t>klademe otevřené výzkumné otázky (</a:t>
            </a:r>
            <a:r>
              <a:rPr lang="cs-CZ" dirty="0"/>
              <a:t>CO / KDO / JAK / KDE / </a:t>
            </a:r>
            <a:r>
              <a:rPr lang="cs-CZ" dirty="0" smtClean="0"/>
              <a:t>KDY / PROČ</a:t>
            </a:r>
            <a:r>
              <a:rPr lang="cs-CZ" dirty="0"/>
              <a:t>) </a:t>
            </a:r>
            <a:endParaRPr lang="cs-CZ" dirty="0" smtClean="0"/>
          </a:p>
          <a:p>
            <a:pPr lvl="1"/>
            <a:r>
              <a:rPr lang="cs-CZ" dirty="0" smtClean="0"/>
              <a:t>v procesu výzkumu si všímáme všeho, co se v terénu objevuje (tj. nejen toho, co má zjevnou souvislost s námi sledovaným jevem)</a:t>
            </a:r>
          </a:p>
          <a:p>
            <a:pPr lvl="1"/>
            <a:r>
              <a:rPr lang="cs-CZ" dirty="0" smtClean="0"/>
              <a:t>zohledňujeme tyto kontexty v analýze a interpretaci dat</a:t>
            </a:r>
          </a:p>
          <a:p>
            <a:r>
              <a:rPr lang="cs-CZ" dirty="0" smtClean="0"/>
              <a:t>Princip trychtýře (</a:t>
            </a:r>
            <a:r>
              <a:rPr lang="cs-CZ" dirty="0" err="1" smtClean="0"/>
              <a:t>Spradley</a:t>
            </a:r>
            <a:r>
              <a:rPr lang="cs-CZ" dirty="0" smtClean="0"/>
              <a:t> 1980)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sledujeme vše, co se v terénu děje = zjišťujeme povahu terénu + nevíme, co vše může být důležité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postupně zaměřujeme svou pozornost na sledovaný jev (ať už předem vybraný, či vyvstanuvší během výzkumu) </a:t>
            </a:r>
          </a:p>
          <a:p>
            <a:pPr lvl="2"/>
            <a:r>
              <a:rPr lang="cs-CZ" dirty="0" smtClean="0"/>
              <a:t>sledujeme souvislosti sledovaného jevu s dalšími jevy a jeho </a:t>
            </a:r>
            <a:r>
              <a:rPr lang="cs-CZ" dirty="0" err="1" smtClean="0"/>
              <a:t>zavztažení</a:t>
            </a:r>
            <a:r>
              <a:rPr lang="cs-CZ" dirty="0" smtClean="0"/>
              <a:t> do kontextu terénu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ověřujeme, zda naše dosavadní závěry opravdu odpovídají tomu, co se v terénu děje</a:t>
            </a:r>
          </a:p>
          <a:p>
            <a:r>
              <a:rPr lang="cs-CZ" dirty="0" smtClean="0"/>
              <a:t>Ve výzkumné zprávě se nevěnujeme pouze sledovanému jevu, ba dokonce ani pouze sledovanému jevu a jeho souvislostem, ale vždy </a:t>
            </a:r>
            <a:r>
              <a:rPr lang="cs-CZ" b="1" dirty="0" smtClean="0"/>
              <a:t>sledovanému jevu a jeho souvislostem v kontextu sledovaného terénu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princip: nic není samozřejmé</a:t>
            </a:r>
          </a:p>
          <a:p>
            <a:pPr lvl="1"/>
            <a:r>
              <a:rPr lang="cs-CZ" dirty="0" smtClean="0"/>
              <a:t>součástí závěrečné zprávy je vždy i popis terénu</a:t>
            </a:r>
          </a:p>
        </p:txBody>
      </p:sp>
    </p:spTree>
    <p:extLst>
      <p:ext uri="{BB962C8B-B14F-4D97-AF65-F5344CB8AC3E}">
        <p14:creationId xmlns:p14="http://schemas.microsoft.com/office/powerpoint/2010/main" val="2835545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Situovanost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Data, s nimiž výzkumník v kvalitativním výzkumu pracuje, obvykle neexistují sama o sobě, ale výzkumník se na jejich podobě aktivně podílí</a:t>
            </a:r>
          </a:p>
          <a:p>
            <a:pPr lvl="1"/>
            <a:r>
              <a:rPr lang="cs-CZ" dirty="0" smtClean="0"/>
              <a:t>výzkumník data utváří/tvoří/konstruuje (spíše než „sbírá“)</a:t>
            </a:r>
          </a:p>
          <a:p>
            <a:pPr lvl="2"/>
            <a:r>
              <a:rPr lang="cs-CZ" dirty="0" smtClean="0"/>
              <a:t>Výzkumník data vytváří v procesu výzkumu tím, že provádí pozorování, vede rozhovory, vybírá terén či vzorek atd.</a:t>
            </a:r>
          </a:p>
          <a:p>
            <a:pPr lvl="2"/>
            <a:r>
              <a:rPr lang="cs-CZ" dirty="0" smtClean="0"/>
              <a:t>Platí to i při výzkumech založených na sekundárních datech – i zde je výběr (heuristika) dat a vyhodnocení možností jejich využití (kritika) v rukou výzkumníka</a:t>
            </a:r>
          </a:p>
          <a:p>
            <a:pPr lvl="2"/>
            <a:r>
              <a:rPr lang="cs-CZ" b="1" dirty="0" smtClean="0"/>
              <a:t>Podoba dat je nutně ovlivněna procesem jejich vzniku</a:t>
            </a:r>
          </a:p>
          <a:p>
            <a:r>
              <a:rPr lang="cs-CZ" dirty="0"/>
              <a:t>Součástí procesu výzkumu jsou nejen aktéři/terén výzkumu a výzkumník samotný, ale i to, jaké teoretické zázemí výzkumník používá, kdy, proč, pro koho a v jakém kontextu výzkum provádí, a konečně i, kým je samotný </a:t>
            </a:r>
            <a:r>
              <a:rPr lang="cs-CZ" dirty="0" smtClean="0"/>
              <a:t>výzkumník</a:t>
            </a:r>
          </a:p>
          <a:p>
            <a:pPr marL="0" indent="0">
              <a:buNone/>
            </a:pPr>
            <a:r>
              <a:rPr lang="cs-CZ" b="1" dirty="0" smtClean="0"/>
              <a:t>= kvalitativní </a:t>
            </a:r>
            <a:r>
              <a:rPr lang="cs-CZ" b="1" dirty="0"/>
              <a:t>výzkum je výsledkem všech těchto </a:t>
            </a:r>
            <a:r>
              <a:rPr lang="cs-CZ" b="1" dirty="0" smtClean="0"/>
              <a:t>faktorů, je SITUOVANÝ</a:t>
            </a:r>
          </a:p>
        </p:txBody>
      </p:sp>
    </p:spTree>
    <p:extLst>
      <p:ext uri="{BB962C8B-B14F-4D97-AF65-F5344CB8AC3E}">
        <p14:creationId xmlns:p14="http://schemas.microsoft.com/office/powerpoint/2010/main" val="74299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 kvalitu výzkumu ručí výzkumník. </a:t>
            </a:r>
          </a:p>
          <a:p>
            <a:pPr lvl="1"/>
            <a:r>
              <a:rPr lang="cs-CZ" sz="2000" dirty="0" smtClean="0"/>
              <a:t>Výzkumník je zodpovědný svému terénu, svým informátorům, bez nichž by výzkum nebyl možný</a:t>
            </a:r>
          </a:p>
          <a:p>
            <a:pPr lvl="1"/>
            <a:r>
              <a:rPr lang="cs-CZ" sz="2000" dirty="0" smtClean="0"/>
              <a:t>Výzkumník je zodpovědný společnosti, která jeho výzkum (byť třeba nepřímo) financuje či přinejmenším jej umožňuje</a:t>
            </a:r>
          </a:p>
          <a:p>
            <a:pPr lvl="1"/>
            <a:r>
              <a:rPr lang="cs-CZ" sz="2000" dirty="0" smtClean="0"/>
              <a:t>Výzkumník je zodpovědný vědě a vědeckému poznání</a:t>
            </a:r>
          </a:p>
          <a:p>
            <a:r>
              <a:rPr lang="cs-CZ" dirty="0" smtClean="0"/>
              <a:t>Vše, co se v procesu výzkumu děje, musí výzkumník REFLEKTOVAT </a:t>
            </a:r>
          </a:p>
          <a:p>
            <a:pPr lvl="1"/>
            <a:r>
              <a:rPr lang="cs-CZ" b="1" dirty="0"/>
              <a:t>Subjektivní </a:t>
            </a:r>
            <a:r>
              <a:rPr lang="cs-CZ" b="1" dirty="0" smtClean="0"/>
              <a:t>reflexivita</a:t>
            </a:r>
          </a:p>
          <a:p>
            <a:pPr marL="914400" lvl="2" indent="0">
              <a:buNone/>
            </a:pPr>
            <a:r>
              <a:rPr lang="cs-CZ" dirty="0" smtClean="0"/>
              <a:t>= reflexe sebe sama v procesu výzkumu, vliv výzkumníka na terén (= REAKTIVITA) a terénu na výzkumníka</a:t>
            </a:r>
            <a:endParaRPr lang="cs-CZ" dirty="0"/>
          </a:p>
          <a:p>
            <a:pPr lvl="1"/>
            <a:r>
              <a:rPr lang="cs-CZ" b="1" dirty="0"/>
              <a:t>Epistemologická </a:t>
            </a:r>
            <a:r>
              <a:rPr lang="cs-CZ" b="1" dirty="0" smtClean="0"/>
              <a:t>reflexivita</a:t>
            </a:r>
          </a:p>
          <a:p>
            <a:pPr marL="914400" lvl="2" indent="0">
              <a:buNone/>
            </a:pPr>
            <a:r>
              <a:rPr lang="cs-CZ" dirty="0" smtClean="0"/>
              <a:t>= reflexe používaného teoretického zázemí i samotných metodologických postupů</a:t>
            </a:r>
          </a:p>
          <a:p>
            <a:r>
              <a:rPr lang="cs-CZ" dirty="0" smtClean="0"/>
              <a:t>Na základě průběžné reflexe je výzkumník schopen a ochoten v každém okamžiku výzkum přetvářet, pozměňovat, přizpůsobovat (viz INTERAKTIVNÍ charakter)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846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Transparentnost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„</a:t>
            </a:r>
            <a:r>
              <a:rPr lang="en-US" dirty="0" err="1"/>
              <a:t>Psaní</a:t>
            </a:r>
            <a:r>
              <a:rPr lang="en-US" dirty="0"/>
              <a:t> a </a:t>
            </a:r>
            <a:r>
              <a:rPr lang="en-US" dirty="0" err="1"/>
              <a:t>čtení</a:t>
            </a:r>
            <a:r>
              <a:rPr lang="en-US" dirty="0"/>
              <a:t> </a:t>
            </a:r>
            <a:r>
              <a:rPr lang="en-US" dirty="0" err="1"/>
              <a:t>etnografie</a:t>
            </a:r>
            <a:r>
              <a:rPr lang="en-US" dirty="0"/>
              <a:t> je </a:t>
            </a:r>
            <a:r>
              <a:rPr lang="en-US" dirty="0" err="1"/>
              <a:t>předeterminováno</a:t>
            </a:r>
            <a:r>
              <a:rPr lang="en-US" dirty="0"/>
              <a:t> </a:t>
            </a:r>
            <a:r>
              <a:rPr lang="en-US" dirty="0" err="1"/>
              <a:t>silami</a:t>
            </a:r>
            <a:r>
              <a:rPr lang="en-US" dirty="0"/>
              <a:t> </a:t>
            </a:r>
            <a:r>
              <a:rPr lang="en-US" dirty="0" err="1"/>
              <a:t>mimo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interpretující</a:t>
            </a:r>
            <a:r>
              <a:rPr lang="en-US" dirty="0"/>
              <a:t> </a:t>
            </a:r>
            <a:r>
              <a:rPr lang="en-US" dirty="0" err="1"/>
              <a:t>komunity</a:t>
            </a:r>
            <a:r>
              <a:rPr lang="en-US" dirty="0"/>
              <a:t>.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nahodilosti</a:t>
            </a:r>
            <a:r>
              <a:rPr lang="en-US" dirty="0"/>
              <a:t> – </a:t>
            </a:r>
            <a:r>
              <a:rPr lang="en-US" dirty="0" err="1"/>
              <a:t>jazyka</a:t>
            </a:r>
            <a:r>
              <a:rPr lang="en-US" dirty="0"/>
              <a:t>, </a:t>
            </a:r>
            <a:r>
              <a:rPr lang="en-US" dirty="0" err="1"/>
              <a:t>rétoriky</a:t>
            </a:r>
            <a:r>
              <a:rPr lang="en-US" dirty="0"/>
              <a:t>, </a:t>
            </a:r>
            <a:r>
              <a:rPr lang="en-US" dirty="0" err="1"/>
              <a:t>moci</a:t>
            </a:r>
            <a:r>
              <a:rPr lang="en-US" dirty="0"/>
              <a:t> a </a:t>
            </a:r>
            <a:r>
              <a:rPr lang="en-US" dirty="0" err="1"/>
              <a:t>historie</a:t>
            </a:r>
            <a:r>
              <a:rPr lang="en-US" dirty="0"/>
              <a:t> –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otevřeně</a:t>
            </a:r>
            <a:r>
              <a:rPr lang="en-US" dirty="0"/>
              <a:t> </a:t>
            </a:r>
            <a:r>
              <a:rPr lang="en-US" dirty="0" err="1"/>
              <a:t>konfrontovány</a:t>
            </a:r>
            <a:r>
              <a:rPr lang="en-US" dirty="0"/>
              <a:t> 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psaní</a:t>
            </a:r>
            <a:r>
              <a:rPr lang="en-US" dirty="0"/>
              <a:t>“ (Clifford a Marcus 1986</a:t>
            </a:r>
            <a:r>
              <a:rPr lang="en-US" dirty="0" smtClean="0"/>
              <a:t>:</a:t>
            </a:r>
            <a:r>
              <a:rPr lang="cs-CZ" dirty="0" smtClean="0"/>
              <a:t> </a:t>
            </a:r>
            <a:r>
              <a:rPr lang="en-US" dirty="0" smtClean="0"/>
              <a:t>25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 smtClean="0"/>
              <a:t>Součástí závěrečné zprávy je </a:t>
            </a:r>
            <a:r>
              <a:rPr lang="cs-CZ" b="1" dirty="0" smtClean="0"/>
              <a:t>reflexivní popis celého výzkumného procesu</a:t>
            </a:r>
            <a:r>
              <a:rPr lang="cs-CZ" dirty="0" smtClean="0"/>
              <a:t>, tedy toho, jak se celý výzkum děl a co všechno a jak jej ovlivnilo</a:t>
            </a:r>
          </a:p>
          <a:p>
            <a:pPr lvl="1"/>
            <a:r>
              <a:rPr lang="cs-CZ" dirty="0" smtClean="0"/>
              <a:t>kdy a kde výzkum probíhal (terén, vzorek)</a:t>
            </a:r>
          </a:p>
          <a:p>
            <a:pPr lvl="1"/>
            <a:r>
              <a:rPr lang="cs-CZ" dirty="0" smtClean="0"/>
              <a:t>jak probíhal (metody)</a:t>
            </a:r>
          </a:p>
          <a:p>
            <a:pPr lvl="1"/>
            <a:r>
              <a:rPr lang="cs-CZ" dirty="0" smtClean="0"/>
              <a:t>jak se v něm nacházel výzkumník (situovanost)  </a:t>
            </a:r>
          </a:p>
          <a:p>
            <a:pPr lvl="1"/>
            <a:r>
              <a:rPr lang="cs-CZ" dirty="0" smtClean="0"/>
              <a:t>z čeho a proč výzkumník vycházel (teorie)</a:t>
            </a:r>
          </a:p>
          <a:p>
            <a:pPr lvl="1"/>
            <a:r>
              <a:rPr lang="cs-CZ" dirty="0" smtClean="0"/>
              <a:t>co se povedlo a co nikoli, co k čemu vedlo….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959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kvalitativního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3505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(z učebnic:)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/>
              <a:t>VSTUP</a:t>
            </a:r>
            <a:r>
              <a:rPr lang="cs-CZ" dirty="0"/>
              <a:t>: problém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TERÉNNÍ VÝZKUM: </a:t>
            </a:r>
            <a:r>
              <a:rPr lang="cs-CZ" u="sng" dirty="0"/>
              <a:t>souběžné</a:t>
            </a:r>
            <a:r>
              <a:rPr lang="cs-CZ" dirty="0"/>
              <a:t> vytváření vzorku, dat, jejich analýza a interpretace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/>
              <a:t>VÝSTUP: popis, interpretace,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popř.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hypotézy a </a:t>
            </a:r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„zakotvené“ teorie</a:t>
            </a:r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dirty="0"/>
          </a:p>
          <a:p>
            <a:pPr marL="0" indent="0">
              <a:buClr>
                <a:srgbClr val="003366"/>
              </a:buClr>
              <a:buSzPct val="7500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cs typeface="Arial" charset="0"/>
              </a:rPr>
              <a:t>→ samotná </a:t>
            </a:r>
            <a:r>
              <a:rPr lang="cs-CZ" dirty="0" smtClean="0">
                <a:cs typeface="Arial" charset="0"/>
              </a:rPr>
              <a:t>metodologie, tj. postupy konstrukce vzorku, tvorby a analýzy dat, </a:t>
            </a:r>
            <a:r>
              <a:rPr lang="cs-CZ" dirty="0">
                <a:cs typeface="Arial" charset="0"/>
              </a:rPr>
              <a:t>je </a:t>
            </a:r>
            <a:r>
              <a:rPr lang="cs-CZ" dirty="0" smtClean="0">
                <a:cs typeface="Arial" charset="0"/>
              </a:rPr>
              <a:t>vytvářena </a:t>
            </a:r>
            <a:r>
              <a:rPr lang="cs-CZ" dirty="0">
                <a:cs typeface="Arial" charset="0"/>
              </a:rPr>
              <a:t>v </a:t>
            </a:r>
            <a:r>
              <a:rPr lang="cs-CZ" dirty="0" smtClean="0">
                <a:cs typeface="Arial" charset="0"/>
              </a:rPr>
              <a:t>rámci procesu </a:t>
            </a:r>
            <a:r>
              <a:rPr lang="cs-CZ" dirty="0">
                <a:cs typeface="Arial" charset="0"/>
              </a:rPr>
              <a:t>vlastního výzkumu a přizpůsobována zkoumanému </a:t>
            </a:r>
            <a:r>
              <a:rPr lang="cs-CZ" dirty="0" smtClean="0">
                <a:cs typeface="Arial" charset="0"/>
              </a:rPr>
              <a:t>tématu a terénu</a:t>
            </a:r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cs typeface="Arial" charset="0"/>
              </a:rPr>
              <a:t>tímto procesem jsou myšleny veškeré výzkumné kroky – od počátku samotného uvažování o výzkumném tématu až po poslední slovo v závěrečné zprávě z výzkumu </a:t>
            </a:r>
          </a:p>
          <a:p>
            <a:pPr>
              <a:buClr>
                <a:srgbClr val="003366"/>
              </a:buClr>
              <a:buSzPct val="7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cs typeface="Arial" charset="0"/>
              </a:rPr>
              <a:t>souběžně je utvářen = psán samotný text (= závěrečná zpráva)</a:t>
            </a:r>
            <a:endParaRPr lang="cs-CZ" dirty="0">
              <a:cs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249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Logika metodologických rozhodnutí v kvalitativním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/>
              <a:t>Vzorek </a:t>
            </a:r>
            <a:r>
              <a:rPr lang="cs-CZ" sz="2400" dirty="0"/>
              <a:t>nezastupuje populaci jednotlivců jako v kvantitativním výzkumu, ale PROBLÉM </a:t>
            </a:r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err="1" smtClean="0"/>
              <a:t>Disman</a:t>
            </a:r>
            <a:r>
              <a:rPr lang="cs-CZ" sz="2000" dirty="0"/>
              <a:t>: „reprezentace populace problému, populace jeho relevantních dimenzí</a:t>
            </a:r>
            <a:r>
              <a:rPr lang="cs-CZ" sz="2000" dirty="0" smtClean="0"/>
              <a:t>“</a:t>
            </a:r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/>
              <a:t>Vzorek je obvykle utvářen v procesu výzkumu v souvislosti s tím, jak a jaké téma se vynořuje (</a:t>
            </a:r>
            <a:r>
              <a:rPr lang="cs-CZ" sz="2000" dirty="0" smtClean="0">
                <a:solidFill>
                  <a:srgbClr val="92D050"/>
                </a:solidFill>
              </a:rPr>
              <a:t>více viz Konstrukce vzorku</a:t>
            </a:r>
            <a:r>
              <a:rPr lang="cs-CZ" sz="2000" dirty="0" smtClean="0"/>
              <a:t>)</a:t>
            </a:r>
            <a:endParaRPr lang="cs-CZ" sz="2000" dirty="0"/>
          </a:p>
          <a:p>
            <a:pPr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dirty="0"/>
              <a:t>Kvalitativní výzkum využívá spíše </a:t>
            </a:r>
            <a:r>
              <a:rPr lang="cs-CZ" sz="2400" dirty="0" err="1"/>
              <a:t>polostandardizované</a:t>
            </a:r>
            <a:r>
              <a:rPr lang="cs-CZ" sz="2400" dirty="0"/>
              <a:t> či nestandardizované </a:t>
            </a:r>
            <a:r>
              <a:rPr lang="cs-CZ" sz="2400" b="1" dirty="0"/>
              <a:t>techniky </a:t>
            </a:r>
            <a:r>
              <a:rPr lang="cs-CZ" sz="2400" b="1" dirty="0" smtClean="0"/>
              <a:t>tvorby dat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/>
              <a:t>cílem </a:t>
            </a:r>
            <a:r>
              <a:rPr lang="cs-CZ" sz="2000" dirty="0"/>
              <a:t>je porozumění problému v přirozeném </a:t>
            </a:r>
            <a:r>
              <a:rPr lang="cs-CZ" sz="2000" dirty="0" smtClean="0"/>
              <a:t>prostředí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/>
              <a:t>středem zájmu je </a:t>
            </a:r>
            <a:r>
              <a:rPr lang="cs-CZ" sz="2000" b="1" dirty="0" smtClean="0"/>
              <a:t>EMICKÁ PERSPEKTIVA</a:t>
            </a:r>
            <a:r>
              <a:rPr lang="cs-CZ" sz="2000" dirty="0" smtClean="0"/>
              <a:t> = jak věci rozumějí / co si o ní myslí sami aktéři</a:t>
            </a:r>
          </a:p>
          <a:p>
            <a:pPr lvl="1">
              <a:lnSpc>
                <a:spcPct val="80000"/>
              </a:lnSpc>
              <a:buClr>
                <a:srgbClr val="003366"/>
              </a:buClr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 smtClean="0"/>
              <a:t>(</a:t>
            </a:r>
            <a:r>
              <a:rPr lang="cs-CZ" sz="2000" dirty="0" smtClean="0">
                <a:solidFill>
                  <a:srgbClr val="92D050"/>
                </a:solidFill>
              </a:rPr>
              <a:t>více viz Techniky tvorby dat</a:t>
            </a:r>
            <a:r>
              <a:rPr lang="cs-CZ" sz="2000" dirty="0" smtClean="0"/>
              <a:t>)</a:t>
            </a:r>
            <a:endParaRPr lang="cs-CZ" sz="2000" dirty="0"/>
          </a:p>
          <a:p>
            <a:pPr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400" b="1" dirty="0"/>
              <a:t>Analýza</a:t>
            </a:r>
            <a:r>
              <a:rPr lang="cs-CZ" sz="2400" dirty="0"/>
              <a:t> prostupuje celý projekt kvalitativního výzkumu</a:t>
            </a:r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dirty="0"/>
              <a:t>„Umění interpretace v kvalitativním výzkumu se rovná umění </a:t>
            </a:r>
            <a:r>
              <a:rPr lang="cs-CZ" sz="2000" b="1" dirty="0"/>
              <a:t>přečíst</a:t>
            </a:r>
            <a:r>
              <a:rPr lang="cs-CZ" sz="2000" dirty="0"/>
              <a:t> </a:t>
            </a:r>
            <a:r>
              <a:rPr lang="cs-CZ" sz="2000" b="1" dirty="0"/>
              <a:t>data</a:t>
            </a:r>
            <a:r>
              <a:rPr lang="cs-CZ" sz="2000" dirty="0"/>
              <a:t> nějakým </a:t>
            </a:r>
            <a:r>
              <a:rPr lang="cs-CZ" sz="2000" b="1" dirty="0"/>
              <a:t>novým</a:t>
            </a:r>
            <a:r>
              <a:rPr lang="cs-CZ" sz="2000" dirty="0"/>
              <a:t>, </a:t>
            </a:r>
            <a:r>
              <a:rPr lang="cs-CZ" sz="2000" b="1" dirty="0"/>
              <a:t>pozoruhodným</a:t>
            </a:r>
            <a:r>
              <a:rPr lang="cs-CZ" sz="2000" dirty="0"/>
              <a:t>, </a:t>
            </a:r>
            <a:r>
              <a:rPr lang="cs-CZ" sz="2000" b="1" dirty="0"/>
              <a:t>přesvědčivým</a:t>
            </a:r>
            <a:r>
              <a:rPr lang="cs-CZ" sz="2000" dirty="0"/>
              <a:t> a sociologicky (psychologicky, pedagogicky, antropologicky…) </a:t>
            </a:r>
            <a:r>
              <a:rPr lang="cs-CZ" sz="2000" b="1" dirty="0" smtClean="0"/>
              <a:t>relevantním</a:t>
            </a:r>
            <a:r>
              <a:rPr lang="cs-CZ" sz="2000" dirty="0" smtClean="0"/>
              <a:t> </a:t>
            </a:r>
            <a:r>
              <a:rPr lang="cs-CZ" sz="2000" dirty="0"/>
              <a:t>způsobem.“ </a:t>
            </a:r>
            <a:r>
              <a:rPr lang="cs-CZ" sz="2000" dirty="0" smtClean="0"/>
              <a:t>(</a:t>
            </a:r>
            <a:r>
              <a:rPr lang="cs-CZ" sz="2000" dirty="0"/>
              <a:t>Konopásek 1997)	</a:t>
            </a:r>
            <a:endParaRPr lang="cs-CZ" sz="2000" dirty="0" smtClean="0"/>
          </a:p>
          <a:p>
            <a:pPr lvl="1">
              <a:lnSpc>
                <a:spcPct val="80000"/>
              </a:lnSpc>
              <a:buFontTx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000" b="1" dirty="0" smtClean="0"/>
              <a:t>ETICKÁ PERSPEKTIVA</a:t>
            </a:r>
            <a:r>
              <a:rPr lang="cs-CZ" sz="2000" dirty="0" smtClean="0"/>
              <a:t> = jak věci rozumí výzkumník v kontextu teorií, jak ji vysvětluje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42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Sylabus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372600" cy="52578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Úvod</a:t>
            </a:r>
            <a:r>
              <a:rPr lang="cs-CZ" dirty="0"/>
              <a:t>: povaha kvalitativního výzkumu, historický </a:t>
            </a:r>
            <a:r>
              <a:rPr lang="cs-CZ" dirty="0" smtClean="0"/>
              <a:t>kontext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	</a:t>
            </a:r>
            <a:r>
              <a:rPr lang="cs-CZ" dirty="0" smtClean="0"/>
              <a:t>Od </a:t>
            </a:r>
            <a:r>
              <a:rPr lang="cs-CZ" dirty="0"/>
              <a:t>teorie k </a:t>
            </a:r>
            <a:r>
              <a:rPr lang="cs-CZ" dirty="0" smtClean="0"/>
              <a:t>empirii? </a:t>
            </a:r>
            <a:r>
              <a:rPr lang="cs-CZ" dirty="0"/>
              <a:t>T</a:t>
            </a:r>
            <a:r>
              <a:rPr lang="cs-CZ" dirty="0" smtClean="0"/>
              <a:t>vorba </a:t>
            </a:r>
            <a:r>
              <a:rPr lang="cs-CZ" dirty="0"/>
              <a:t>výzkumného problému. Projekt </a:t>
            </a:r>
            <a:r>
              <a:rPr lang="cs-CZ" dirty="0" smtClean="0"/>
              <a:t>výzkumu 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	</a:t>
            </a:r>
            <a:r>
              <a:rPr lang="cs-CZ" dirty="0" smtClean="0"/>
              <a:t>Typy </a:t>
            </a:r>
            <a:r>
              <a:rPr lang="cs-CZ" dirty="0"/>
              <a:t>pramenů - techniky </a:t>
            </a:r>
            <a:r>
              <a:rPr lang="cs-CZ" dirty="0" smtClean="0"/>
              <a:t>tvorby dat </a:t>
            </a:r>
            <a:r>
              <a:rPr lang="cs-CZ" dirty="0"/>
              <a:t>- konstrukce </a:t>
            </a:r>
            <a:r>
              <a:rPr lang="cs-CZ" dirty="0" smtClean="0"/>
              <a:t>vzorku – analýzy dat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	</a:t>
            </a:r>
            <a:r>
              <a:rPr lang="cs-CZ" dirty="0" smtClean="0"/>
              <a:t>Kvalita </a:t>
            </a:r>
            <a:r>
              <a:rPr lang="cs-CZ" dirty="0"/>
              <a:t>a etika výzkumu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Cvičení: </a:t>
            </a:r>
            <a:r>
              <a:rPr lang="cs-CZ" dirty="0"/>
              <a:t>projekt </a:t>
            </a:r>
            <a:r>
              <a:rPr lang="cs-CZ" dirty="0" smtClean="0"/>
              <a:t>výzkumu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Reflexe </a:t>
            </a:r>
            <a:r>
              <a:rPr lang="cs-CZ" dirty="0"/>
              <a:t>aktérů: </a:t>
            </a:r>
            <a:r>
              <a:rPr lang="cs-CZ" dirty="0" err="1"/>
              <a:t>polostrukturovaný</a:t>
            </a:r>
            <a:r>
              <a:rPr lang="cs-CZ" dirty="0"/>
              <a:t> rozhovor, rámcová analýza, </a:t>
            </a:r>
            <a:r>
              <a:rPr lang="cs-CZ" dirty="0" smtClean="0"/>
              <a:t>segmentace </a:t>
            </a:r>
            <a:r>
              <a:rPr lang="cs-CZ" dirty="0"/>
              <a:t>a </a:t>
            </a:r>
            <a:r>
              <a:rPr lang="cs-CZ" dirty="0" smtClean="0"/>
              <a:t>kódování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       Analýza prostřednictvím segmentace a kódování. </a:t>
            </a:r>
            <a:r>
              <a:rPr lang="cs-CZ" dirty="0" err="1" smtClean="0"/>
              <a:t>Atlas.ti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Etnografický </a:t>
            </a:r>
            <a:r>
              <a:rPr lang="cs-CZ" dirty="0"/>
              <a:t>výzkum, </a:t>
            </a:r>
            <a:r>
              <a:rPr lang="cs-CZ" dirty="0" err="1"/>
              <a:t>multi-sited</a:t>
            </a:r>
            <a:r>
              <a:rPr lang="cs-CZ" dirty="0"/>
              <a:t> </a:t>
            </a:r>
            <a:r>
              <a:rPr lang="cs-CZ" dirty="0" err="1"/>
              <a:t>ethnography</a:t>
            </a:r>
            <a:r>
              <a:rPr lang="cs-CZ" dirty="0"/>
              <a:t>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       Biografický </a:t>
            </a:r>
            <a:r>
              <a:rPr lang="cs-CZ" dirty="0"/>
              <a:t>výzkum; Narativní rozhovor a narativní </a:t>
            </a:r>
            <a:r>
              <a:rPr lang="cs-CZ" dirty="0" smtClean="0"/>
              <a:t>analýza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</a:t>
            </a:r>
            <a:r>
              <a:rPr lang="cs-CZ" dirty="0"/>
              <a:t>Konverzační a diskurzivní analýza, kritická diskurzivní analýza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        Nevtíravé </a:t>
            </a:r>
            <a:r>
              <a:rPr lang="cs-CZ" dirty="0"/>
              <a:t>techniky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Případová studie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	Cvičení: </a:t>
            </a:r>
            <a:r>
              <a:rPr lang="cs-CZ" dirty="0"/>
              <a:t>od výzkumné otázky k volbě technik sběru dat a metod </a:t>
            </a:r>
            <a:r>
              <a:rPr lang="cs-CZ" dirty="0" smtClean="0"/>
              <a:t>jejich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565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a interpretace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cs typeface="Arial" charset="0"/>
              </a:rPr>
              <a:t>„Kvalitativní výzkum je často považován za takový výzkum, kde se pracuje s tzv. kvalitativními daty. /.../ Daleko přesnější je říci, že v kvalitativním výzkumu se pracuje s daty </a:t>
            </a:r>
            <a:r>
              <a:rPr lang="cs-CZ" i="1" dirty="0">
                <a:cs typeface="Arial" charset="0"/>
              </a:rPr>
              <a:t>kvalitativním způsobem</a:t>
            </a:r>
            <a:r>
              <a:rPr lang="cs-CZ" i="1" dirty="0" smtClean="0">
                <a:cs typeface="Arial" charset="0"/>
              </a:rPr>
              <a:t>.“ </a:t>
            </a:r>
            <a:r>
              <a:rPr lang="cs-CZ" sz="1800" dirty="0" smtClean="0">
                <a:cs typeface="Arial" charset="0"/>
              </a:rPr>
              <a:t>(</a:t>
            </a:r>
            <a:r>
              <a:rPr lang="cs-CZ" sz="1800" dirty="0">
                <a:cs typeface="Arial" charset="0"/>
              </a:rPr>
              <a:t>Konopásek 1997)</a:t>
            </a:r>
            <a:endParaRPr lang="cs-CZ" dirty="0">
              <a:cs typeface="Arial" charset="0"/>
            </a:endParaRPr>
          </a:p>
          <a:p>
            <a:r>
              <a:rPr lang="cs-CZ" dirty="0" smtClean="0"/>
              <a:t>= data nenesou výpovědní hodnotu sama o sobě, ale právě jen v tom kontextu, v jakém byla vytvořena (SITUOVANOST), jak tento proces výzkumník REFLEKTUJE a jak data </a:t>
            </a:r>
            <a:r>
              <a:rPr lang="cs-CZ" b="1" dirty="0" smtClean="0"/>
              <a:t>ANALYZUJE </a:t>
            </a:r>
            <a:r>
              <a:rPr lang="cs-CZ" dirty="0" smtClean="0"/>
              <a:t>a</a:t>
            </a:r>
            <a:r>
              <a:rPr lang="cs-CZ" b="1" dirty="0" smtClean="0"/>
              <a:t> INTERPETUJE</a:t>
            </a:r>
          </a:p>
          <a:p>
            <a:pPr lvl="1"/>
            <a:r>
              <a:rPr lang="cs-CZ" dirty="0" smtClean="0"/>
              <a:t>Stejně, </a:t>
            </a:r>
            <a:r>
              <a:rPr lang="cs-CZ" dirty="0"/>
              <a:t>jako existují různé strategie konstrukce vzorku či tvorby dat, je možné použít i různé analytické </a:t>
            </a:r>
            <a:r>
              <a:rPr lang="cs-CZ" dirty="0" smtClean="0"/>
              <a:t>postupy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Více viz Analýza a interpretace dat </a:t>
            </a:r>
          </a:p>
          <a:p>
            <a:pPr lvl="1"/>
            <a:r>
              <a:rPr lang="cs-CZ" dirty="0" smtClean="0"/>
              <a:t>Analýza a interpretace dat je přímo závislá nejen na povaze terénu, ale především na </a:t>
            </a:r>
            <a:r>
              <a:rPr lang="cs-CZ" b="1" dirty="0" smtClean="0"/>
              <a:t>TEORETICKÉM ZÁZEMÍ</a:t>
            </a:r>
            <a:r>
              <a:rPr lang="cs-CZ" dirty="0" smtClean="0"/>
              <a:t> výzkumu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08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 kvalitativním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Cílem kvalitativního výzkumu NENÍ ověřování či potvrzování teorií</a:t>
            </a:r>
          </a:p>
          <a:p>
            <a:r>
              <a:rPr lang="cs-CZ" dirty="0" smtClean="0"/>
              <a:t>Cílem kvalitativního výzkumu JE </a:t>
            </a:r>
            <a:r>
              <a:rPr lang="cs-CZ" b="1" dirty="0"/>
              <a:t>CO / KDO / JAK / KDE / </a:t>
            </a:r>
            <a:r>
              <a:rPr lang="cs-CZ" b="1" dirty="0" smtClean="0"/>
              <a:t>KDY a PROČ</a:t>
            </a:r>
          </a:p>
          <a:p>
            <a:r>
              <a:rPr lang="cs-CZ" dirty="0" smtClean="0"/>
              <a:t>Aby toto výzkumník zjistil, musí získat určitou citlivost k tomu, </a:t>
            </a:r>
            <a:r>
              <a:rPr lang="cs-CZ" dirty="0"/>
              <a:t>CO / KDO / JAK / KDE / </a:t>
            </a:r>
            <a:r>
              <a:rPr lang="cs-CZ" dirty="0" smtClean="0"/>
              <a:t>KDY a  PROČ je vůbec v kontextu dosavadního (</a:t>
            </a:r>
            <a:r>
              <a:rPr lang="cs-CZ" dirty="0" err="1" smtClean="0"/>
              <a:t>sociálněvědního</a:t>
            </a:r>
            <a:r>
              <a:rPr lang="cs-CZ" dirty="0" smtClean="0"/>
              <a:t>) poznání aktuální/relevantní a čeho si tudíž všímat</a:t>
            </a:r>
          </a:p>
          <a:p>
            <a:r>
              <a:rPr lang="cs-CZ" dirty="0" smtClean="0"/>
              <a:t>Teorie výzkumníka upozorňuje na to, na co se ptát (VÝZKUMNÉ TÉMA, VÝZKUMNÝ PROBLÉM, VÝZKUMNÉ OTÁZKY či CÍLE), čeho si v procesu výzkumu všímat (TVORBA DAT A JEJICH ANALÝZA) a jak tomu rozumět (INTERPRETACE)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Více viz Projekt výzkumu </a:t>
            </a:r>
          </a:p>
          <a:p>
            <a:r>
              <a:rPr lang="cs-CZ" dirty="0" smtClean="0"/>
              <a:t>Teorie tedy provází celý proces kvalitativního výzkumu </a:t>
            </a:r>
          </a:p>
          <a:p>
            <a:pPr lvl="1"/>
            <a:r>
              <a:rPr lang="cs-CZ" dirty="0" smtClean="0"/>
              <a:t>(od první myšlenky do poslední tečky)</a:t>
            </a:r>
          </a:p>
          <a:p>
            <a:r>
              <a:rPr lang="cs-CZ" dirty="0" smtClean="0"/>
              <a:t>Kvalitativní výzkum je</a:t>
            </a:r>
            <a:r>
              <a:rPr lang="cs-CZ" b="1" dirty="0" smtClean="0"/>
              <a:t> „klikatý </a:t>
            </a:r>
            <a:r>
              <a:rPr lang="cs-CZ" b="1" dirty="0"/>
              <a:t>pohyb mezi pozorováním faktů a jejich teoretickým zdůvodněním, kde nové skutečnosti modifikují teorii a (modifikovaná) teorie vysvětluje skutečnosti“</a:t>
            </a:r>
            <a:r>
              <a:rPr lang="cs-CZ" dirty="0"/>
              <a:t> (</a:t>
            </a:r>
            <a:r>
              <a:rPr lang="cs-CZ" dirty="0" err="1" smtClean="0"/>
              <a:t>Eriksen</a:t>
            </a:r>
            <a:r>
              <a:rPr lang="cs-CZ" dirty="0" smtClean="0"/>
              <a:t> 2008)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707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závěrů kvalitativního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Povaha závěrů: popis </a:t>
            </a:r>
            <a:r>
              <a:rPr lang="cs-CZ" b="1" dirty="0"/>
              <a:t>(CO / KDO / JAK / KDE / KDY) </a:t>
            </a:r>
            <a:r>
              <a:rPr lang="cs-CZ" dirty="0"/>
              <a:t>a interpretace </a:t>
            </a:r>
            <a:r>
              <a:rPr lang="cs-CZ" b="1" dirty="0"/>
              <a:t>(PROČ</a:t>
            </a:r>
            <a:r>
              <a:rPr lang="cs-CZ" b="1" dirty="0" smtClean="0"/>
              <a:t>)</a:t>
            </a:r>
          </a:p>
          <a:p>
            <a:r>
              <a:rPr lang="cs-CZ" dirty="0" smtClean="0"/>
              <a:t>Kvalitativní výzkum NENÍ reprezentativní ve vztahu k populaci</a:t>
            </a:r>
          </a:p>
          <a:p>
            <a:pPr lvl="1"/>
            <a:r>
              <a:rPr lang="cs-CZ" dirty="0" smtClean="0"/>
              <a:t>Neumí říci, JAK MOC se daný jev někde vyskytuje či KOLIK lidí si to či ono myslí či dělá (= statistická generalizace)</a:t>
            </a:r>
          </a:p>
          <a:p>
            <a:r>
              <a:rPr lang="cs-CZ" dirty="0" smtClean="0"/>
              <a:t>Kvalitativní výzkum JE reprezentativní ve vztahu ke </a:t>
            </a:r>
            <a:r>
              <a:rPr lang="cs-CZ" b="1" dirty="0" smtClean="0"/>
              <a:t>konkrétnímu problému</a:t>
            </a:r>
            <a:r>
              <a:rPr lang="cs-CZ" dirty="0" smtClean="0"/>
              <a:t>, který je sledován v konkrétním čase v konkrétním prostředí (a přiznaně = </a:t>
            </a:r>
            <a:r>
              <a:rPr lang="cs-CZ" dirty="0" err="1" smtClean="0"/>
              <a:t>reflektovaně</a:t>
            </a:r>
            <a:r>
              <a:rPr lang="cs-CZ" dirty="0" smtClean="0"/>
              <a:t> konkrétním výzkumníkem)</a:t>
            </a:r>
            <a:endParaRPr lang="cs-CZ" b="1" dirty="0" smtClean="0"/>
          </a:p>
          <a:p>
            <a:pPr lvl="1"/>
            <a:r>
              <a:rPr lang="cs-CZ" dirty="0" smtClean="0"/>
              <a:t>Umí zobecnit, jak a jaký jev se v dané situaci vynachází a jak je s ním zacházeno (= kontextová generalizace)</a:t>
            </a:r>
          </a:p>
          <a:p>
            <a:pPr lvl="1"/>
            <a:endParaRPr lang="cs-CZ" dirty="0" smtClean="0">
              <a:solidFill>
                <a:srgbClr val="FF0000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932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Subjektivita a objektivita v kvalitativním výzkumu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400" dirty="0" smtClean="0"/>
              <a:t>(z učebnic: kvalitativní výzkum je SUBJEKTIVNÍ)</a:t>
            </a:r>
          </a:p>
          <a:p>
            <a:pPr lvl="1"/>
            <a:r>
              <a:rPr lang="cs-CZ" sz="2600" dirty="0"/>
              <a:t>To ovšem neznamená, že by kvalitativní výzkum spočíval v popsání subjektivních dojmů či názorů </a:t>
            </a:r>
            <a:r>
              <a:rPr lang="cs-CZ" sz="2600" dirty="0" smtClean="0"/>
              <a:t>výzkumníka</a:t>
            </a:r>
          </a:p>
          <a:p>
            <a:pPr lvl="1"/>
            <a:r>
              <a:rPr lang="cs-CZ" sz="2600" dirty="0" smtClean="0"/>
              <a:t>Stejně tak to neznamená, že pro závěry kvalitativního výzkumu stačí popsat subjektivní názory či postoje aktérů (subjektů) výzkumu</a:t>
            </a:r>
            <a:endParaRPr lang="cs-CZ" sz="2600" dirty="0"/>
          </a:p>
          <a:p>
            <a:r>
              <a:rPr lang="cs-CZ" sz="3400" dirty="0" smtClean="0"/>
              <a:t>Kvalitativní výzkum </a:t>
            </a:r>
            <a:r>
              <a:rPr lang="cs-CZ" sz="3400" b="1" dirty="0" smtClean="0"/>
              <a:t>zohledňuje</a:t>
            </a:r>
            <a:r>
              <a:rPr lang="cs-CZ" sz="3400" dirty="0" smtClean="0"/>
              <a:t> subjektivitu všech aktérů výzkumu (subjektů výzkumu lidských i ne-lidských i výzkumníka samotného včetně všech aspektů výzkumného procesu), tzn. bere je vážně a </a:t>
            </a:r>
            <a:r>
              <a:rPr lang="cs-CZ" sz="3400" b="1" dirty="0" smtClean="0"/>
              <a:t>pracuje s nimi (= INTERSUBJEKTIVITA)</a:t>
            </a:r>
          </a:p>
          <a:p>
            <a:r>
              <a:rPr lang="cs-CZ" sz="3400" dirty="0" smtClean="0"/>
              <a:t>Kvalitativní výzkum může (a má) být OBJEKTIVNÍ právě v tom smyslu, že důsledně zohledňuje (= REFLEKTUJE) všechny aspekty výzkumného procesu a takto </a:t>
            </a:r>
            <a:r>
              <a:rPr lang="cs-CZ" sz="3400" dirty="0" err="1" smtClean="0"/>
              <a:t>reflektovaně</a:t>
            </a:r>
            <a:r>
              <a:rPr lang="cs-CZ" sz="3400" dirty="0" smtClean="0"/>
              <a:t> </a:t>
            </a:r>
            <a:r>
              <a:rPr lang="cs-CZ" sz="3400" dirty="0"/>
              <a:t>nejen </a:t>
            </a:r>
            <a:r>
              <a:rPr lang="cs-CZ" sz="3400" dirty="0" smtClean="0"/>
              <a:t>utváří </a:t>
            </a:r>
            <a:r>
              <a:rPr lang="cs-CZ" sz="3400" dirty="0"/>
              <a:t>proces </a:t>
            </a:r>
            <a:r>
              <a:rPr lang="cs-CZ" sz="3400" dirty="0" smtClean="0"/>
              <a:t>výzkumu, ale také/především veškeré závěry, u nichž otevřeně připouští jejich SITUOVANOST (</a:t>
            </a:r>
            <a:r>
              <a:rPr lang="cs-CZ" sz="3400" dirty="0"/>
              <a:t>CO / KDO / JAK / KDE / </a:t>
            </a:r>
            <a:r>
              <a:rPr lang="cs-CZ" sz="3400" dirty="0" smtClean="0"/>
              <a:t>KDY </a:t>
            </a:r>
            <a:r>
              <a:rPr lang="cs-CZ" sz="3400" dirty="0"/>
              <a:t>a</a:t>
            </a:r>
            <a:r>
              <a:rPr lang="cs-CZ" sz="3400" dirty="0" smtClean="0"/>
              <a:t> PROČ v kontextu KÝM a KUDY)</a:t>
            </a:r>
          </a:p>
          <a:p>
            <a:pPr lvl="1"/>
            <a:r>
              <a:rPr lang="cs-CZ" sz="3000" dirty="0" smtClean="0"/>
              <a:t>Závěry kvalitativního výzkumu tedy nejsou objektivní ve smyslu verifikace a falzifikace (</a:t>
            </a:r>
            <a:r>
              <a:rPr lang="cs-CZ" sz="3000" dirty="0" err="1" smtClean="0"/>
              <a:t>Popper</a:t>
            </a:r>
            <a:r>
              <a:rPr lang="cs-CZ" sz="3000" dirty="0" smtClean="0"/>
              <a:t>), ale jsou objektivní ve smyslu neustálého zohledňování terénu (aktérů) ve vztahu k teoriím (</a:t>
            </a:r>
            <a:r>
              <a:rPr lang="cs-CZ" sz="3000" dirty="0" err="1" smtClean="0"/>
              <a:t>Latour</a:t>
            </a:r>
            <a:r>
              <a:rPr lang="cs-CZ" sz="3000" dirty="0" smtClean="0"/>
              <a:t>: </a:t>
            </a:r>
            <a:r>
              <a:rPr lang="cs-CZ" sz="3000" i="1" dirty="0" smtClean="0"/>
              <a:t>to </a:t>
            </a:r>
            <a:r>
              <a:rPr lang="cs-CZ" sz="3000" i="1" dirty="0" err="1" smtClean="0"/>
              <a:t>object</a:t>
            </a:r>
            <a:r>
              <a:rPr lang="cs-CZ" sz="3000" i="1" dirty="0" smtClean="0"/>
              <a:t> </a:t>
            </a:r>
            <a:r>
              <a:rPr lang="cs-CZ" sz="3000" dirty="0" smtClean="0"/>
              <a:t>= namítat, tj. nechat aktéry namítat /odporovat našim představám, teoriím…/), tzn. naslouchat, popisovat a interpretovat hlasy aktérů, terénu </a:t>
            </a:r>
          </a:p>
        </p:txBody>
      </p:sp>
    </p:spTree>
    <p:extLst>
      <p:ext uri="{BB962C8B-B14F-4D97-AF65-F5344CB8AC3E}">
        <p14:creationId xmlns:p14="http://schemas.microsoft.com/office/powerpoint/2010/main" val="899561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cs-CZ" altLang="cs-CZ" sz="3400" dirty="0"/>
              <a:t>KVANTITATIVNÍ   x   KVALITATIVNÍ </a:t>
            </a:r>
            <a:br>
              <a:rPr lang="cs-CZ" altLang="cs-CZ" sz="3400" dirty="0"/>
            </a:br>
            <a:r>
              <a:rPr lang="cs-CZ" altLang="cs-CZ" sz="3400" dirty="0"/>
              <a:t>VÝZKUM</a:t>
            </a:r>
          </a:p>
        </p:txBody>
      </p:sp>
      <p:sp>
        <p:nvSpPr>
          <p:cNvPr id="2150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Kvantitativní metody výzkumu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experimentální a statistické procedury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„…přesná, konzistentní měření objektivních „pravd“ jakýmkoliv výzkumníkem“.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000" dirty="0"/>
              <a:t>			(Neuman 2003: 388)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endParaRPr lang="cs-CZ" altLang="cs-CZ" sz="11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Dedukce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Zobecnění (</a:t>
            </a:r>
            <a:r>
              <a:rPr lang="cs-CZ" altLang="cs-CZ" sz="1600" dirty="0" err="1"/>
              <a:t>reprezentativita</a:t>
            </a:r>
            <a:r>
              <a:rPr lang="cs-CZ" altLang="cs-CZ" sz="1600" dirty="0"/>
              <a:t>), verifikace, falzifikace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Lineární design</a:t>
            </a:r>
          </a:p>
          <a:p>
            <a:endParaRPr lang="cs-CZ" altLang="cs-CZ" sz="1600" dirty="0"/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Kvalitativní metody výzkumu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jakýkoli výzkum, jehož výsledků se nedosahuje pomocí statistických procedur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„Detailní popisy vycházející z výzkumníkova ponoření se do sociálního světa [zkoumaných osob] a autentické zkušenosti se sociálním světem jeho členů.“ </a:t>
            </a:r>
            <a:r>
              <a:rPr lang="cs-CZ" altLang="cs-CZ" sz="1000" dirty="0"/>
              <a:t>(Neuman 2003: 388)</a:t>
            </a:r>
          </a:p>
          <a:p>
            <a:pPr lvl="1">
              <a:lnSpc>
                <a:spcPct val="80000"/>
              </a:lnSpc>
            </a:pPr>
            <a:endParaRPr lang="cs-CZ" altLang="cs-CZ" sz="10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Indukce</a:t>
            </a:r>
            <a:endParaRPr lang="cs-CZ" altLang="cs-CZ" sz="1000" dirty="0"/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Interaktivita, reflexivita, popis</a:t>
            </a:r>
          </a:p>
          <a:p>
            <a:pPr lvl="1">
              <a:lnSpc>
                <a:spcPct val="80000"/>
              </a:lnSpc>
            </a:pP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Metodologie přizpůsobována samotnému výzkumu = pružný a flexibilní postup</a:t>
            </a:r>
          </a:p>
          <a:p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0633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06" grpId="0" build="p"/>
      <p:bldP spid="2150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Rozdíly mezi kvantitativní a kvalitativní výzkumnou strategii (</a:t>
            </a:r>
            <a:r>
              <a:rPr lang="cs-CZ" altLang="cs-CZ" sz="3000" dirty="0" err="1"/>
              <a:t>Disman</a:t>
            </a:r>
            <a:r>
              <a:rPr lang="cs-CZ" altLang="cs-CZ" sz="3000" dirty="0"/>
              <a:t> 2002)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Rozdíly v cílech</a:t>
            </a:r>
          </a:p>
          <a:p>
            <a:r>
              <a:rPr lang="cs-CZ" altLang="cs-CZ" dirty="0" smtClean="0"/>
              <a:t>Rozdíly v redukci dat</a:t>
            </a:r>
          </a:p>
          <a:p>
            <a:r>
              <a:rPr lang="cs-CZ" altLang="cs-CZ" dirty="0" smtClean="0"/>
              <a:t>Rozdíly v transformaci informací</a:t>
            </a:r>
          </a:p>
          <a:p>
            <a:r>
              <a:rPr lang="cs-CZ" altLang="cs-CZ" dirty="0" smtClean="0"/>
              <a:t>Rozdíly v logice </a:t>
            </a:r>
          </a:p>
          <a:p>
            <a:r>
              <a:rPr lang="cs-CZ" altLang="cs-CZ" dirty="0" smtClean="0"/>
              <a:t>Rozdíly v postupu </a:t>
            </a:r>
          </a:p>
          <a:p>
            <a:r>
              <a:rPr lang="cs-CZ" altLang="cs-CZ" dirty="0" smtClean="0"/>
              <a:t>Rozdíly v konstrukci vzorku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59037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</a:t>
            </a:r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1" dirty="0" err="1"/>
              <a:t>E_Úvod</a:t>
            </a:r>
            <a:r>
              <a:rPr lang="en-US" i="1" dirty="0"/>
              <a:t> do </a:t>
            </a:r>
            <a:r>
              <a:rPr lang="en-US" i="1" dirty="0" err="1"/>
              <a:t>společenskovědních</a:t>
            </a:r>
            <a:r>
              <a:rPr lang="en-US" i="1" dirty="0"/>
              <a:t> </a:t>
            </a:r>
            <a:r>
              <a:rPr lang="en-US" i="1" dirty="0" err="1"/>
              <a:t>metod</a:t>
            </a:r>
            <a:r>
              <a:rPr lang="en-US" dirty="0"/>
              <a:t>. E-</a:t>
            </a:r>
            <a:r>
              <a:rPr lang="en-US" dirty="0" err="1"/>
              <a:t>learningový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</a:t>
            </a:r>
            <a:r>
              <a:rPr lang="en-US" dirty="0" err="1"/>
              <a:t>Společenskovědního</a:t>
            </a:r>
            <a:r>
              <a:rPr lang="en-US" dirty="0"/>
              <a:t> </a:t>
            </a:r>
            <a:r>
              <a:rPr lang="en-US" dirty="0" err="1"/>
              <a:t>modulu</a:t>
            </a:r>
            <a:r>
              <a:rPr lang="en-US" dirty="0"/>
              <a:t> FHS UK. </a:t>
            </a:r>
            <a:r>
              <a:rPr lang="en-US" dirty="0" err="1"/>
              <a:t>Dostupné</a:t>
            </a:r>
            <a:r>
              <a:rPr lang="en-US" dirty="0"/>
              <a:t> z: </a:t>
            </a:r>
            <a:r>
              <a:rPr lang="en-US" dirty="0">
                <a:hlinkClick r:id="rId2"/>
              </a:rPr>
              <a:t>http://moodle.fhs.cuni.cz/course/view.php?id=614</a:t>
            </a:r>
            <a:r>
              <a:rPr lang="en-US" dirty="0"/>
              <a:t> .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err="1"/>
              <a:t>Bryman</a:t>
            </a:r>
            <a:r>
              <a:rPr lang="cs-CZ" b="1" dirty="0"/>
              <a:t>, Alan (2004): </a:t>
            </a:r>
            <a:r>
              <a:rPr lang="cs-CZ" b="1" i="1" dirty="0" err="1"/>
              <a:t>Social</a:t>
            </a:r>
            <a:r>
              <a:rPr lang="cs-CZ" b="1" i="1" dirty="0"/>
              <a:t> </a:t>
            </a:r>
            <a:r>
              <a:rPr lang="cs-CZ" b="1" i="1" dirty="0" err="1"/>
              <a:t>Research</a:t>
            </a:r>
            <a:r>
              <a:rPr lang="cs-CZ" b="1" i="1" dirty="0"/>
              <a:t> </a:t>
            </a:r>
            <a:r>
              <a:rPr lang="cs-CZ" b="1" i="1" dirty="0" err="1"/>
              <a:t>Methods</a:t>
            </a:r>
            <a:r>
              <a:rPr lang="cs-CZ" b="1" i="1" dirty="0"/>
              <a:t>.</a:t>
            </a:r>
            <a:r>
              <a:rPr lang="cs-CZ" b="1" dirty="0"/>
              <a:t> Oxford University </a:t>
            </a:r>
            <a:r>
              <a:rPr lang="cs-CZ" b="1" dirty="0" err="1"/>
              <a:t>Press</a:t>
            </a:r>
            <a:r>
              <a:rPr lang="cs-CZ" b="1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Disman</a:t>
            </a:r>
            <a:r>
              <a:rPr lang="cs-CZ" dirty="0"/>
              <a:t>, M. (2002): </a:t>
            </a:r>
            <a:r>
              <a:rPr lang="cs-CZ" i="1" dirty="0"/>
              <a:t>Jak se vyrábí sociologická znalost</a:t>
            </a:r>
            <a:r>
              <a:rPr lang="cs-CZ" dirty="0"/>
              <a:t>. Praha: Karolinum. (kapitola 10 a 11).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Hendl</a:t>
            </a:r>
            <a:r>
              <a:rPr lang="cs-CZ" dirty="0"/>
              <a:t>, J. (2005): Kvalitativní výzkum. Základní metody a aplikace. Praha, Portál.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/>
              <a:t>Švaříček, R., </a:t>
            </a:r>
            <a:r>
              <a:rPr lang="cs-CZ" dirty="0" err="1"/>
              <a:t>Šeďová</a:t>
            </a:r>
            <a:r>
              <a:rPr lang="cs-CZ" dirty="0"/>
              <a:t>, K. a kol.: Kvalitativní výzkum v pedagogických vědách. Praha: Portál 2007.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Chenail</a:t>
            </a:r>
            <a:r>
              <a:rPr lang="cs-CZ" dirty="0"/>
              <a:t>, Ronald J. (1998): Jak srovnat kvalitativní výzkum do latě, </a:t>
            </a:r>
            <a:r>
              <a:rPr lang="cs-CZ" i="1" dirty="0"/>
              <a:t>Biograf</a:t>
            </a:r>
            <a:r>
              <a:rPr lang="cs-CZ" dirty="0"/>
              <a:t> 15-16, str. 29-37.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Kaufmann, J.-C.: </a:t>
            </a:r>
            <a:r>
              <a:rPr lang="en-US" i="1" dirty="0" err="1"/>
              <a:t>Chápající</a:t>
            </a:r>
            <a:r>
              <a:rPr lang="en-US" i="1" dirty="0"/>
              <a:t> </a:t>
            </a:r>
            <a:r>
              <a:rPr lang="en-US" i="1" dirty="0" err="1"/>
              <a:t>rozhovor</a:t>
            </a:r>
            <a:r>
              <a:rPr lang="en-US" dirty="0"/>
              <a:t>. Praha: SLON 2010.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Seale</a:t>
            </a:r>
            <a:r>
              <a:rPr lang="cs-CZ" dirty="0"/>
              <a:t>, C. (2002): Kvalita v kvalitativním výzkumu. </a:t>
            </a:r>
            <a:r>
              <a:rPr lang="cs-CZ" i="1" dirty="0"/>
              <a:t>Biograf</a:t>
            </a:r>
            <a:r>
              <a:rPr lang="cs-CZ" dirty="0"/>
              <a:t> č. 27.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Silverman</a:t>
            </a:r>
            <a:r>
              <a:rPr lang="cs-CZ" dirty="0"/>
              <a:t>, D. (2005): </a:t>
            </a:r>
            <a:r>
              <a:rPr lang="cs-CZ" i="1" dirty="0" err="1"/>
              <a:t>Ako</a:t>
            </a:r>
            <a:r>
              <a:rPr lang="cs-CZ" i="1" dirty="0"/>
              <a:t> </a:t>
            </a:r>
            <a:r>
              <a:rPr lang="cs-CZ" i="1" dirty="0" err="1"/>
              <a:t>robiť</a:t>
            </a:r>
            <a:r>
              <a:rPr lang="cs-CZ" i="1" dirty="0"/>
              <a:t> </a:t>
            </a:r>
            <a:r>
              <a:rPr lang="cs-CZ" i="1" dirty="0" err="1"/>
              <a:t>kvalitatívny</a:t>
            </a:r>
            <a:r>
              <a:rPr lang="cs-CZ" i="1" dirty="0"/>
              <a:t> </a:t>
            </a:r>
            <a:r>
              <a:rPr lang="cs-CZ" i="1" dirty="0" err="1"/>
              <a:t>výskum</a:t>
            </a:r>
            <a:r>
              <a:rPr lang="cs-CZ" dirty="0"/>
              <a:t>. Bratislava, </a:t>
            </a:r>
            <a:r>
              <a:rPr lang="cs-CZ" dirty="0" err="1"/>
              <a:t>Ikar</a:t>
            </a:r>
            <a:r>
              <a:rPr lang="cs-CZ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err="1"/>
              <a:t>Strauss</a:t>
            </a:r>
            <a:r>
              <a:rPr lang="cs-CZ" dirty="0"/>
              <a:t>, A., </a:t>
            </a:r>
            <a:r>
              <a:rPr lang="cs-CZ" dirty="0" err="1"/>
              <a:t>Corbinová</a:t>
            </a:r>
            <a:r>
              <a:rPr lang="cs-CZ" dirty="0"/>
              <a:t>, J.(1999): </a:t>
            </a:r>
            <a:r>
              <a:rPr lang="cs-CZ" i="1" dirty="0"/>
              <a:t>Základy kvalitativního výzkumu: postupy a techniky metody zakotvené teorie.</a:t>
            </a:r>
            <a:r>
              <a:rPr lang="cs-CZ" dirty="0"/>
              <a:t> Brno, Sdružení Podané ruce, Boskovice, Albert</a:t>
            </a:r>
            <a:r>
              <a:rPr lang="cs-CZ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Punch, K. F.: </a:t>
            </a:r>
            <a:r>
              <a:rPr lang="en-US" i="1" dirty="0" err="1" smtClean="0"/>
              <a:t>Úspěšný</a:t>
            </a:r>
            <a:r>
              <a:rPr lang="en-US" i="1" dirty="0" smtClean="0"/>
              <a:t> </a:t>
            </a:r>
            <a:r>
              <a:rPr lang="en-US" i="1" dirty="0" err="1" smtClean="0"/>
              <a:t>návrh</a:t>
            </a:r>
            <a:r>
              <a:rPr lang="en-US" i="1" dirty="0" smtClean="0"/>
              <a:t> </a:t>
            </a:r>
            <a:r>
              <a:rPr lang="en-US" i="1" dirty="0" err="1" smtClean="0"/>
              <a:t>výzkumu</a:t>
            </a:r>
            <a:r>
              <a:rPr lang="en-US" dirty="0" smtClean="0"/>
              <a:t>. Praha: </a:t>
            </a:r>
            <a:r>
              <a:rPr lang="en-US" dirty="0" err="1" smtClean="0"/>
              <a:t>Portál</a:t>
            </a:r>
            <a:r>
              <a:rPr lang="en-US" dirty="0" smtClean="0"/>
              <a:t> 2008.</a:t>
            </a:r>
            <a:endParaRPr lang="cs-CZ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dirty="0"/>
              <a:t>Eco, U.: </a:t>
            </a:r>
            <a:r>
              <a:rPr lang="pt-BR" i="1" dirty="0"/>
              <a:t>Jak napsat diplomovou práci</a:t>
            </a:r>
            <a:r>
              <a:rPr lang="pt-BR" dirty="0"/>
              <a:t>. Olomouc: Votobia 1997.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/>
              <a:t>Šanderová, J.: </a:t>
            </a:r>
            <a:r>
              <a:rPr lang="cs-CZ" i="1" dirty="0"/>
              <a:t>Jak číst a psát odborný text ve společenských vědách</a:t>
            </a:r>
            <a:r>
              <a:rPr lang="cs-CZ" dirty="0"/>
              <a:t>. Praha: SLON 2007.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/>
              <a:t>BIOGRAF, časopis pro kvalitativní výzkum. http://www.biograf.org/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SzPct val="75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/>
              <a:t>Další odborné </a:t>
            </a:r>
            <a:r>
              <a:rPr lang="cs-CZ" dirty="0" err="1" smtClean="0"/>
              <a:t>sociálněvědní</a:t>
            </a:r>
            <a:r>
              <a:rPr lang="cs-CZ" dirty="0" smtClean="0"/>
              <a:t> časopisy (z českých např.: </a:t>
            </a:r>
            <a:r>
              <a:rPr lang="cs-CZ" dirty="0" err="1" smtClean="0"/>
              <a:t>Antropowebzin</a:t>
            </a:r>
            <a:r>
              <a:rPr lang="cs-CZ" dirty="0" smtClean="0"/>
              <a:t>, </a:t>
            </a:r>
            <a:r>
              <a:rPr lang="cs-CZ" dirty="0" err="1" smtClean="0"/>
              <a:t>Cargo</a:t>
            </a:r>
            <a:r>
              <a:rPr lang="cs-CZ" dirty="0" smtClean="0"/>
              <a:t>, Český lid, Lidé města / Urban </a:t>
            </a:r>
            <a:r>
              <a:rPr lang="cs-CZ" dirty="0" err="1" smtClean="0"/>
              <a:t>People</a:t>
            </a:r>
            <a:r>
              <a:rPr lang="cs-CZ" dirty="0" smtClean="0"/>
              <a:t>, Sociální studia, Sociologický časopis aj.)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4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Atestace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Atestace</a:t>
            </a:r>
            <a:r>
              <a:rPr lang="en-US" sz="2400" dirty="0"/>
              <a:t>: </a:t>
            </a:r>
            <a:r>
              <a:rPr lang="en-US" sz="2400" dirty="0" err="1"/>
              <a:t>účast</a:t>
            </a:r>
            <a:r>
              <a:rPr lang="en-US" sz="2400" dirty="0"/>
              <a:t> 70%, </a:t>
            </a:r>
            <a:r>
              <a:rPr lang="en-US" sz="2400" dirty="0" err="1"/>
              <a:t>aktivita</a:t>
            </a:r>
            <a:r>
              <a:rPr lang="en-US" sz="2400" dirty="0"/>
              <a:t> v </a:t>
            </a:r>
            <a:r>
              <a:rPr lang="en-US" sz="2400" dirty="0" err="1"/>
              <a:t>seminárních</a:t>
            </a:r>
            <a:r>
              <a:rPr lang="en-US" sz="2400" dirty="0"/>
              <a:t> </a:t>
            </a:r>
            <a:r>
              <a:rPr lang="en-US" sz="2400" dirty="0" err="1"/>
              <a:t>částech</a:t>
            </a:r>
            <a:r>
              <a:rPr lang="en-US" sz="2400" dirty="0"/>
              <a:t> </a:t>
            </a:r>
            <a:r>
              <a:rPr lang="en-US" sz="2400" dirty="0" err="1"/>
              <a:t>kursu</a:t>
            </a:r>
            <a:r>
              <a:rPr lang="en-US" sz="2400" dirty="0"/>
              <a:t> </a:t>
            </a:r>
            <a:r>
              <a:rPr lang="cs-CZ" sz="2400" dirty="0"/>
              <a:t>(průběžná příprava: reflexe četby) </a:t>
            </a:r>
            <a:r>
              <a:rPr lang="en-US" sz="2400" dirty="0"/>
              <a:t>+ </a:t>
            </a:r>
            <a:r>
              <a:rPr lang="en-US" sz="2400" dirty="0" err="1"/>
              <a:t>písemná</a:t>
            </a:r>
            <a:r>
              <a:rPr lang="en-US" sz="2400" dirty="0"/>
              <a:t> </a:t>
            </a:r>
            <a:r>
              <a:rPr lang="en-US" sz="2400" dirty="0" err="1"/>
              <a:t>práce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Moodle</a:t>
            </a:r>
            <a:r>
              <a:rPr lang="cs-CZ" sz="2400" dirty="0" smtClean="0"/>
              <a:t> - SKE: </a:t>
            </a:r>
            <a:r>
              <a:rPr lang="cs-CZ" sz="2400" dirty="0"/>
              <a:t>Strategie kvalitativního výzkumu</a:t>
            </a:r>
            <a:endParaRPr lang="en-US" sz="2400" dirty="0"/>
          </a:p>
          <a:p>
            <a:r>
              <a:rPr lang="en-US" sz="2400" dirty="0" err="1"/>
              <a:t>Zadání</a:t>
            </a:r>
            <a:r>
              <a:rPr lang="en-US" sz="2400" dirty="0"/>
              <a:t> </a:t>
            </a:r>
            <a:r>
              <a:rPr lang="en-US" sz="2400" dirty="0" err="1"/>
              <a:t>písemné</a:t>
            </a:r>
            <a:r>
              <a:rPr lang="en-US" sz="2400" dirty="0"/>
              <a:t> </a:t>
            </a:r>
            <a:r>
              <a:rPr lang="en-US" sz="2400" dirty="0" err="1"/>
              <a:t>práce</a:t>
            </a:r>
            <a:r>
              <a:rPr lang="en-US" sz="2400" dirty="0"/>
              <a:t>: </a:t>
            </a:r>
            <a:r>
              <a:rPr lang="en-US" sz="2400" dirty="0" err="1"/>
              <a:t>Zvolte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jednu</a:t>
            </a:r>
            <a:r>
              <a:rPr lang="en-US" sz="2400" dirty="0"/>
              <a:t> oblast </a:t>
            </a:r>
            <a:r>
              <a:rPr lang="en-US" sz="2400" dirty="0" err="1" smtClean="0"/>
              <a:t>zájmu</a:t>
            </a:r>
            <a:r>
              <a:rPr lang="cs-CZ" sz="2400" dirty="0" smtClean="0"/>
              <a:t> a teoreticky ji argumentujte</a:t>
            </a:r>
            <a:r>
              <a:rPr lang="en-US" sz="2400" dirty="0" smtClean="0"/>
              <a:t>. </a:t>
            </a:r>
            <a:r>
              <a:rPr lang="en-US" sz="2400" dirty="0"/>
              <a:t>V </a:t>
            </a:r>
            <a:r>
              <a:rPr lang="en-US" sz="2400" dirty="0" err="1"/>
              <a:t>jejím</a:t>
            </a:r>
            <a:r>
              <a:rPr lang="en-US" sz="2400" dirty="0"/>
              <a:t> </a:t>
            </a:r>
            <a:r>
              <a:rPr lang="en-US" sz="2400" dirty="0" err="1"/>
              <a:t>rámci</a:t>
            </a:r>
            <a:r>
              <a:rPr lang="en-US" sz="2400" dirty="0"/>
              <a:t> </a:t>
            </a:r>
            <a:r>
              <a:rPr lang="en-US" sz="2400" dirty="0" err="1"/>
              <a:t>formulujte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každému</a:t>
            </a:r>
            <a:r>
              <a:rPr lang="en-US" sz="2400" dirty="0"/>
              <a:t> z </a:t>
            </a:r>
            <a:r>
              <a:rPr lang="en-US" sz="2400" dirty="0" err="1"/>
              <a:t>probíraných</a:t>
            </a:r>
            <a:r>
              <a:rPr lang="en-US" sz="2400" dirty="0"/>
              <a:t> </a:t>
            </a:r>
            <a:r>
              <a:rPr lang="en-US" sz="2400" dirty="0" err="1"/>
              <a:t>přístupů</a:t>
            </a:r>
            <a:r>
              <a:rPr lang="en-US" sz="2400" dirty="0"/>
              <a:t> (</a:t>
            </a:r>
            <a:r>
              <a:rPr lang="en-US" sz="2400" dirty="0" err="1"/>
              <a:t>témat</a:t>
            </a:r>
            <a:r>
              <a:rPr lang="cs-CZ" sz="2400" dirty="0"/>
              <a:t>a 7., 8., 9., 10., 11., 12.</a:t>
            </a:r>
            <a:r>
              <a:rPr lang="en-US" sz="2400" dirty="0"/>
              <a:t>) </a:t>
            </a:r>
            <a:r>
              <a:rPr lang="en-US" sz="2400" dirty="0" err="1"/>
              <a:t>adekvátní</a:t>
            </a:r>
            <a:r>
              <a:rPr lang="en-US" sz="2400" dirty="0"/>
              <a:t> </a:t>
            </a:r>
            <a:r>
              <a:rPr lang="en-US" sz="2400" dirty="0" err="1"/>
              <a:t>výzkumný</a:t>
            </a:r>
            <a:r>
              <a:rPr lang="en-US" sz="2400" dirty="0"/>
              <a:t> </a:t>
            </a:r>
            <a:r>
              <a:rPr lang="en-US" sz="2400" dirty="0" err="1"/>
              <a:t>problém</a:t>
            </a:r>
            <a:r>
              <a:rPr lang="en-US" sz="2400" dirty="0"/>
              <a:t> a </a:t>
            </a:r>
            <a:r>
              <a:rPr lang="en-US" sz="2400" dirty="0" err="1"/>
              <a:t>výzkumné</a:t>
            </a:r>
            <a:r>
              <a:rPr lang="en-US" sz="2400" dirty="0"/>
              <a:t> </a:t>
            </a:r>
            <a:r>
              <a:rPr lang="en-US" sz="2400" dirty="0" err="1"/>
              <a:t>otázky</a:t>
            </a:r>
            <a:r>
              <a:rPr lang="en-US" sz="2400" dirty="0"/>
              <a:t>, </a:t>
            </a:r>
            <a:r>
              <a:rPr lang="en-US" sz="2400" dirty="0" err="1"/>
              <a:t>navrhněte</a:t>
            </a:r>
            <a:r>
              <a:rPr lang="en-US" sz="2400" dirty="0"/>
              <a:t> </a:t>
            </a:r>
            <a:r>
              <a:rPr lang="en-US" sz="2400" dirty="0" err="1"/>
              <a:t>techniky</a:t>
            </a:r>
            <a:r>
              <a:rPr lang="en-US" sz="2400" dirty="0"/>
              <a:t> </a:t>
            </a:r>
            <a:r>
              <a:rPr lang="cs-CZ" sz="2400" dirty="0" smtClean="0"/>
              <a:t>tvorby </a:t>
            </a:r>
            <a:r>
              <a:rPr lang="en-US" sz="2400" dirty="0" err="1" smtClean="0"/>
              <a:t>dat</a:t>
            </a:r>
            <a:r>
              <a:rPr lang="cs-CZ" sz="2400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vzorek</a:t>
            </a:r>
            <a:r>
              <a:rPr lang="cs-CZ" sz="2400" dirty="0"/>
              <a:t>, analytický postup</a:t>
            </a:r>
            <a:r>
              <a:rPr lang="en-US" sz="2400" dirty="0" smtClean="0"/>
              <a:t>.</a:t>
            </a:r>
            <a:r>
              <a:rPr lang="cs-CZ" sz="2400" dirty="0" smtClean="0"/>
              <a:t> Zvažujte paradigma.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5684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Povinná literatura</a:t>
            </a:r>
            <a:endParaRPr lang="cs-CZ" dirty="0"/>
          </a:p>
        </p:txBody>
      </p:sp>
      <p:pic>
        <p:nvPicPr>
          <p:cNvPr id="13" name="Zástupný symbol pro obsah 12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445449" cy="4351338"/>
          </a:xfrm>
        </p:spPr>
      </p:pic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5001491" y="1690688"/>
            <a:ext cx="6352309" cy="4486275"/>
          </a:xfrm>
        </p:spPr>
        <p:txBody>
          <a:bodyPr>
            <a:normAutofit/>
          </a:bodyPr>
          <a:lstStyle/>
          <a:p>
            <a:r>
              <a:rPr lang="cs-CZ" dirty="0" smtClean="0"/>
              <a:t>Tištěná verze, e-kniha</a:t>
            </a:r>
          </a:p>
          <a:p>
            <a:endParaRPr lang="cs-CZ" sz="2000" dirty="0" smtClean="0"/>
          </a:p>
          <a:p>
            <a:r>
              <a:rPr lang="cs-CZ" dirty="0" smtClean="0"/>
              <a:t>Knihovna FHS: Troja</a:t>
            </a:r>
          </a:p>
          <a:p>
            <a:pPr lvl="1"/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knihovna.fhs.cuni.cz/KFHS-1.html</a:t>
            </a:r>
            <a:endParaRPr lang="cs-CZ" dirty="0" smtClean="0"/>
          </a:p>
          <a:p>
            <a:pPr lvl="1"/>
            <a:r>
              <a:rPr lang="cs-CZ" dirty="0" smtClean="0"/>
              <a:t>k zakoupení (tištěná 350 Kč)</a:t>
            </a:r>
          </a:p>
          <a:p>
            <a:pPr lvl="1"/>
            <a:r>
              <a:rPr lang="cs-CZ" dirty="0" smtClean="0"/>
              <a:t>k vypůjčení tištěná i elektronická (EBSCO)</a:t>
            </a:r>
          </a:p>
          <a:p>
            <a:r>
              <a:rPr lang="cs-CZ" dirty="0" smtClean="0"/>
              <a:t>Kosmas</a:t>
            </a:r>
          </a:p>
          <a:p>
            <a:pPr lvl="1"/>
            <a:r>
              <a:rPr lang="cs-CZ" dirty="0">
                <a:hlinkClick r:id="rId4"/>
              </a:rPr>
              <a:t>https://www.kosmas.cz/knihy/279304/metody-vyzkumu-ve-spolecenskych-vedach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 smtClean="0"/>
              <a:t>akademická knihkupectví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615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S</a:t>
            </a:r>
            <a:r>
              <a:rPr lang="en-US" altLang="cs-CZ" dirty="0" err="1" smtClean="0"/>
              <a:t>ociálně</a:t>
            </a:r>
            <a:r>
              <a:rPr lang="en-US" altLang="cs-CZ" b="1" dirty="0" err="1" smtClean="0"/>
              <a:t>vědný</a:t>
            </a:r>
            <a:r>
              <a:rPr lang="en-US" altLang="cs-CZ" dirty="0" smtClean="0"/>
              <a:t> </a:t>
            </a:r>
            <a:r>
              <a:rPr lang="cs-CZ" altLang="cs-CZ" dirty="0" smtClean="0"/>
              <a:t>e</a:t>
            </a:r>
            <a:r>
              <a:rPr lang="en-US" altLang="cs-CZ" dirty="0" err="1" smtClean="0"/>
              <a:t>mpirický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výzkum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4800" indent="-304800">
              <a:spcBef>
                <a:spcPct val="0"/>
              </a:spcBef>
            </a:pPr>
            <a:r>
              <a:rPr lang="cs-CZ" altLang="cs-CZ" dirty="0" smtClean="0"/>
              <a:t>Věda</a:t>
            </a:r>
          </a:p>
          <a:p>
            <a:pPr lvl="1"/>
            <a:r>
              <a:rPr lang="cs-CZ" altLang="cs-CZ" dirty="0" smtClean="0"/>
              <a:t>činnost/poznatky/instituce, které se vyznačují tvorbou a uplatněním teorií (zobecňování), jejich kritickým ověřováním empirickými poznatky, které jsou získávány s pomocí výzkumných metod</a:t>
            </a:r>
            <a:endParaRPr lang="en-US" altLang="cs-CZ" dirty="0" smtClean="0"/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specifická úroveň poznání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 smtClean="0"/>
              <a:t>Postupy vědního poznání: </a:t>
            </a:r>
          </a:p>
          <a:p>
            <a:pPr lvl="2"/>
            <a:r>
              <a:rPr lang="cs-CZ" altLang="cs-CZ" dirty="0" smtClean="0"/>
              <a:t>teoretické interpretace</a:t>
            </a:r>
          </a:p>
          <a:p>
            <a:pPr lvl="2"/>
            <a:r>
              <a:rPr lang="cs-CZ" altLang="cs-CZ" dirty="0" smtClean="0"/>
              <a:t>empirické ověřování teoretických předpokladů  </a:t>
            </a:r>
          </a:p>
          <a:p>
            <a:pPr lvl="2"/>
            <a:r>
              <a:rPr lang="cs-CZ" altLang="cs-CZ" dirty="0" smtClean="0"/>
              <a:t>od empirických zjištění k teoretickým závěrům</a:t>
            </a:r>
          </a:p>
          <a:p>
            <a:pPr lvl="1"/>
            <a:endParaRPr lang="cs-CZ" altLang="cs-CZ" dirty="0" smtClean="0"/>
          </a:p>
          <a:p>
            <a:pPr lvl="1"/>
            <a:endParaRPr lang="cs-CZ" alt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210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b="1" dirty="0" err="1" smtClean="0"/>
              <a:t>Sociálně</a:t>
            </a:r>
            <a:r>
              <a:rPr lang="en-US" altLang="cs-CZ" dirty="0" err="1" smtClean="0"/>
              <a:t>vědný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empirický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4800" indent="-304800">
              <a:spcBef>
                <a:spcPct val="0"/>
              </a:spcBef>
            </a:pPr>
            <a:r>
              <a:rPr lang="cs-CZ" altLang="cs-CZ" dirty="0" smtClean="0"/>
              <a:t>Sociální</a:t>
            </a:r>
            <a:endParaRPr lang="cs-CZ" altLang="cs-CZ" dirty="0"/>
          </a:p>
          <a:p>
            <a:pPr marL="762000" lvl="1" indent="-304800">
              <a:spcBef>
                <a:spcPct val="0"/>
              </a:spcBef>
            </a:pPr>
            <a:r>
              <a:rPr lang="en-US" altLang="cs-CZ" dirty="0" err="1" smtClean="0"/>
              <a:t>jevy</a:t>
            </a:r>
            <a:r>
              <a:rPr lang="en-US" altLang="cs-CZ" dirty="0"/>
              <a:t>, </a:t>
            </a:r>
            <a:r>
              <a:rPr lang="en-US" altLang="cs-CZ" dirty="0" err="1"/>
              <a:t>které</a:t>
            </a:r>
            <a:r>
              <a:rPr lang="en-US" altLang="cs-CZ" dirty="0"/>
              <a:t> se </a:t>
            </a:r>
            <a:r>
              <a:rPr lang="en-US" altLang="cs-CZ" dirty="0" err="1"/>
              <a:t>vyskytují</a:t>
            </a:r>
            <a:r>
              <a:rPr lang="en-US" altLang="cs-CZ" dirty="0"/>
              <a:t> </a:t>
            </a:r>
            <a:r>
              <a:rPr lang="en-US" altLang="cs-CZ" dirty="0" err="1"/>
              <a:t>ve</a:t>
            </a:r>
            <a:r>
              <a:rPr lang="en-US" altLang="cs-CZ" dirty="0"/>
              <a:t> </a:t>
            </a:r>
            <a:r>
              <a:rPr lang="en-US" altLang="cs-CZ" dirty="0" err="1"/>
              <a:t>společnosti</a:t>
            </a:r>
            <a:r>
              <a:rPr lang="en-US" altLang="cs-CZ" dirty="0"/>
              <a:t> a </a:t>
            </a:r>
            <a:r>
              <a:rPr lang="en-US" altLang="cs-CZ" dirty="0" err="1"/>
              <a:t>jsou</a:t>
            </a:r>
            <a:r>
              <a:rPr lang="en-US" altLang="cs-CZ" dirty="0"/>
              <a:t> </a:t>
            </a:r>
            <a:r>
              <a:rPr lang="en-US" altLang="cs-CZ" dirty="0" err="1"/>
              <a:t>charakteristické</a:t>
            </a:r>
            <a:r>
              <a:rPr lang="en-US" altLang="cs-CZ" dirty="0"/>
              <a:t> </a:t>
            </a:r>
            <a:r>
              <a:rPr lang="en-US" altLang="cs-CZ" dirty="0" err="1"/>
              <a:t>vzájemným</a:t>
            </a:r>
            <a:r>
              <a:rPr lang="en-US" altLang="cs-CZ" dirty="0"/>
              <a:t> </a:t>
            </a:r>
            <a:r>
              <a:rPr lang="en-US" altLang="cs-CZ" dirty="0" err="1"/>
              <a:t>jednáním</a:t>
            </a:r>
            <a:r>
              <a:rPr lang="en-US" altLang="cs-CZ" dirty="0"/>
              <a:t> </a:t>
            </a:r>
            <a:r>
              <a:rPr lang="en-US" altLang="cs-CZ" dirty="0" err="1"/>
              <a:t>jednotlivců</a:t>
            </a:r>
            <a:endParaRPr lang="en-US" altLang="cs-CZ" dirty="0" smtClean="0"/>
          </a:p>
          <a:p>
            <a:pPr lvl="2">
              <a:spcBef>
                <a:spcPts val="600"/>
              </a:spcBef>
            </a:pPr>
            <a:r>
              <a:rPr lang="cs-CZ" altLang="cs-CZ" dirty="0" smtClean="0"/>
              <a:t>S</a:t>
            </a:r>
            <a:r>
              <a:rPr lang="en-US" altLang="cs-CZ" dirty="0" err="1" smtClean="0"/>
              <a:t>ociální</a:t>
            </a:r>
            <a:r>
              <a:rPr lang="cs-CZ" altLang="cs-CZ" dirty="0" smtClean="0"/>
              <a:t> = </a:t>
            </a:r>
            <a:r>
              <a:rPr lang="en-US" altLang="cs-CZ" dirty="0" err="1"/>
              <a:t>společnosti</a:t>
            </a:r>
            <a:r>
              <a:rPr lang="en-US" altLang="cs-CZ" dirty="0"/>
              <a:t> se </a:t>
            </a:r>
            <a:r>
              <a:rPr lang="en-US" altLang="cs-CZ" dirty="0" err="1"/>
              <a:t>týkající</a:t>
            </a:r>
            <a:endParaRPr lang="en-US" altLang="cs-CZ" dirty="0" smtClean="0"/>
          </a:p>
          <a:p>
            <a:pPr marL="304800" indent="-304800">
              <a:spcBef>
                <a:spcPts val="700"/>
              </a:spcBef>
            </a:pPr>
            <a:endParaRPr lang="en-US" altLang="cs-CZ" dirty="0"/>
          </a:p>
          <a:p>
            <a:pPr marL="304800" indent="-304800"/>
            <a:r>
              <a:rPr lang="en-US" altLang="cs-CZ" sz="2400" dirty="0" smtClean="0"/>
              <a:t>Jed</a:t>
            </a:r>
            <a:r>
              <a:rPr lang="cs-CZ" altLang="cs-CZ" sz="2400" dirty="0" err="1" smtClean="0"/>
              <a:t>inec</a:t>
            </a:r>
            <a:r>
              <a:rPr lang="en-US" altLang="cs-CZ" sz="2400" dirty="0" smtClean="0"/>
              <a:t> a </a:t>
            </a:r>
            <a:r>
              <a:rPr lang="en-US" altLang="cs-CZ" sz="2400" dirty="0" err="1" smtClean="0"/>
              <a:t>jeho</a:t>
            </a:r>
            <a:r>
              <a:rPr lang="en-US" altLang="cs-CZ" sz="2400" dirty="0" smtClean="0"/>
              <a:t> pros</a:t>
            </a:r>
            <a:r>
              <a:rPr lang="cs-CZ" altLang="cs-CZ" sz="2400" dirty="0" smtClean="0"/>
              <a:t>t</a:t>
            </a:r>
            <a:r>
              <a:rPr lang="en-US" altLang="cs-CZ" sz="2400" dirty="0" err="1" smtClean="0"/>
              <a:t>ředí</a:t>
            </a:r>
            <a:r>
              <a:rPr lang="en-US" altLang="cs-CZ" sz="2400" dirty="0" smtClean="0"/>
              <a:t>, </a:t>
            </a:r>
            <a:r>
              <a:rPr lang="cs-CZ" altLang="cs-CZ" sz="2400" dirty="0" smtClean="0"/>
              <a:t>jeho jednání</a:t>
            </a:r>
            <a:r>
              <a:rPr lang="cs-CZ" altLang="cs-CZ" sz="2400" dirty="0"/>
              <a:t>;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formování, povaha a </a:t>
            </a:r>
            <a:r>
              <a:rPr lang="cs-CZ" altLang="cs-CZ" sz="2400" dirty="0" smtClean="0"/>
              <a:t>sociální a kulturní </a:t>
            </a:r>
            <a:r>
              <a:rPr lang="cs-CZ" altLang="cs-CZ" sz="2400" dirty="0"/>
              <a:t>uspořádání různých sociálních uskupení (od zájmových skupin či subkultur přes státy až po globální společnost</a:t>
            </a:r>
            <a:r>
              <a:rPr lang="cs-CZ" altLang="cs-CZ" sz="2400" dirty="0" smtClean="0"/>
              <a:t>), </a:t>
            </a:r>
            <a:r>
              <a:rPr lang="cs-CZ" altLang="cs-CZ" sz="2400" dirty="0"/>
              <a:t>povaha </a:t>
            </a:r>
            <a:r>
              <a:rPr lang="cs-CZ" altLang="cs-CZ" sz="2400" dirty="0" smtClean="0"/>
              <a:t>a fungování institucí a organizací, vztahy mezi institucemi…</a:t>
            </a:r>
            <a:endParaRPr lang="en-US" alt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68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 smtClean="0"/>
              <a:t>Sociálněvědný</a:t>
            </a:r>
            <a:r>
              <a:rPr lang="en-US" altLang="cs-CZ" dirty="0" smtClean="0"/>
              <a:t> </a:t>
            </a:r>
            <a:r>
              <a:rPr lang="en-US" altLang="cs-CZ" b="1" dirty="0" err="1" smtClean="0"/>
              <a:t>empirický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4800" indent="-304800">
              <a:spcBef>
                <a:spcPct val="0"/>
              </a:spcBef>
            </a:pPr>
            <a:r>
              <a:rPr lang="cs-CZ" altLang="cs-CZ" dirty="0" smtClean="0"/>
              <a:t>Empirický</a:t>
            </a:r>
          </a:p>
          <a:p>
            <a:pPr marL="762000" lvl="1" indent="-304800">
              <a:spcBef>
                <a:spcPct val="0"/>
              </a:spcBef>
            </a:pPr>
            <a:r>
              <a:rPr lang="cs-CZ" altLang="cs-CZ" dirty="0" smtClean="0"/>
              <a:t>založený na zkušenosti resp. pozorování světa</a:t>
            </a:r>
          </a:p>
          <a:p>
            <a:pPr marL="304800" indent="-304800">
              <a:spcBef>
                <a:spcPct val="0"/>
              </a:spcBef>
            </a:pPr>
            <a:endParaRPr lang="cs-CZ" altLang="cs-CZ" dirty="0" smtClean="0"/>
          </a:p>
          <a:p>
            <a:pPr lvl="1"/>
            <a:r>
              <a:rPr lang="cs-CZ" altLang="cs-CZ" dirty="0" smtClean="0"/>
              <a:t>cíl empirického výzkumu: získat data, tzn. pozorovatelné informace o světě a (některých) jeho aspektech</a:t>
            </a:r>
          </a:p>
          <a:p>
            <a:pPr lvl="1"/>
            <a:r>
              <a:rPr lang="cs-CZ" altLang="cs-CZ" dirty="0" smtClean="0"/>
              <a:t>rozumět světu na základě porozumění těmto datů</a:t>
            </a:r>
            <a:r>
              <a:rPr lang="cs-CZ" altLang="cs-CZ" dirty="0"/>
              <a:t>m</a:t>
            </a:r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54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 err="1" smtClean="0"/>
              <a:t>Sociálněvědný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empirický</a:t>
            </a:r>
            <a:r>
              <a:rPr lang="en-US" altLang="cs-CZ" dirty="0" smtClean="0"/>
              <a:t> </a:t>
            </a:r>
            <a:r>
              <a:rPr lang="en-US" altLang="cs-CZ" b="1" dirty="0" err="1" smtClean="0"/>
              <a:t>výzkum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/>
              <a:t>Výzkum</a:t>
            </a:r>
          </a:p>
          <a:p>
            <a:pPr lvl="1"/>
            <a:r>
              <a:rPr lang="cs-CZ" altLang="cs-CZ" b="1" dirty="0" smtClean="0"/>
              <a:t>organizovaný, systematický a logický proces</a:t>
            </a:r>
            <a:r>
              <a:rPr lang="cs-CZ" altLang="cs-CZ" dirty="0" smtClean="0"/>
              <a:t> zkoumání využívající empirických dat pro zodpovězení otázek/testování hypotéz 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použití vědeckých </a:t>
            </a:r>
            <a:r>
              <a:rPr lang="cs-CZ" altLang="cs-CZ" b="1" dirty="0" smtClean="0"/>
              <a:t>metod</a:t>
            </a:r>
            <a:r>
              <a:rPr lang="cs-CZ" altLang="cs-CZ" dirty="0" smtClean="0"/>
              <a:t>: volba relevantních postupů, jejich jednotlivých kroků a/či operací</a:t>
            </a:r>
          </a:p>
          <a:p>
            <a:pPr lvl="1"/>
            <a:endParaRPr lang="cs-CZ" altLang="cs-CZ" dirty="0" smtClean="0"/>
          </a:p>
          <a:p>
            <a:pPr lvl="1"/>
            <a:endParaRPr lang="cs-CZ" altLang="cs-CZ" dirty="0"/>
          </a:p>
          <a:p>
            <a:pPr lvl="1"/>
            <a:endParaRPr lang="cs-CZ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73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Inspirace </a:t>
            </a:r>
            <a:r>
              <a:rPr lang="cs-CZ" dirty="0" smtClean="0"/>
              <a:t>společenskovědního </a:t>
            </a:r>
            <a:r>
              <a:rPr lang="cs-CZ" dirty="0"/>
              <a:t>poznání</a:t>
            </a:r>
          </a:p>
        </p:txBody>
      </p:sp>
      <p:sp>
        <p:nvSpPr>
          <p:cNvPr id="107523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566671" y="1700808"/>
            <a:ext cx="5589656" cy="51571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cs-CZ" sz="2000" b="1" dirty="0"/>
              <a:t>Pozitivismus</a:t>
            </a:r>
            <a:r>
              <a:rPr lang="cs-CZ" sz="2000" dirty="0"/>
              <a:t> – hl. vliv: 30.-40. léta 20. st.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 smtClean="0"/>
              <a:t>předobraz</a:t>
            </a:r>
            <a:r>
              <a:rPr lang="cs-CZ" sz="2000" dirty="0"/>
              <a:t>: fyzikální vědy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univerzální zákony 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j</a:t>
            </a:r>
            <a:r>
              <a:rPr lang="cs-CZ" sz="2000" dirty="0" smtClean="0"/>
              <a:t>azyk </a:t>
            </a:r>
            <a:r>
              <a:rPr lang="cs-CZ" sz="2000" dirty="0"/>
              <a:t>vědy musí být </a:t>
            </a:r>
            <a:r>
              <a:rPr lang="cs-CZ" sz="2000" dirty="0" smtClean="0"/>
              <a:t>neutrální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 smtClean="0"/>
              <a:t>výzkum komplexních společností </a:t>
            </a:r>
            <a:r>
              <a:rPr lang="cs-CZ" sz="2000" dirty="0"/>
              <a:t>(sociologie</a:t>
            </a:r>
            <a:r>
              <a:rPr lang="cs-CZ" sz="2000" dirty="0" smtClean="0"/>
              <a:t>)</a:t>
            </a:r>
            <a:endParaRPr lang="cs-CZ" sz="2000" dirty="0"/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sz="2000" b="1" dirty="0" smtClean="0"/>
              <a:t>Dedukce, nomotetická logika vysvětlování</a:t>
            </a:r>
            <a:endParaRPr lang="cs-CZ" sz="2000" b="1" dirty="0"/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Kvantitativní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metody výzkumu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Zjistit, zda se určitý přesně definovaný jev vyskytuje v určité přesně definované populaci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 smtClean="0"/>
              <a:t>Kauzalita, zobecnění </a:t>
            </a:r>
            <a:r>
              <a:rPr lang="cs-CZ" sz="2000" dirty="0"/>
              <a:t>(</a:t>
            </a:r>
            <a:r>
              <a:rPr lang="cs-CZ" sz="2000" dirty="0" err="1"/>
              <a:t>reprezentativita</a:t>
            </a:r>
            <a:r>
              <a:rPr lang="cs-CZ" sz="2000" dirty="0"/>
              <a:t>), verifikace, falzifikace</a:t>
            </a:r>
          </a:p>
          <a:p>
            <a:pPr marL="508000" indent="-436563">
              <a:lnSpc>
                <a:spcPct val="80000"/>
              </a:lnSpc>
              <a:buFont typeface="Times New Roman" pitchFamily="18" charset="0"/>
              <a:buChar char="–"/>
            </a:pPr>
            <a:r>
              <a:rPr lang="cs-CZ" sz="2400" b="1" dirty="0"/>
              <a:t>Dokázat </a:t>
            </a:r>
            <a:r>
              <a:rPr lang="cs-CZ" sz="2400" dirty="0"/>
              <a:t>(</a:t>
            </a:r>
            <a:r>
              <a:rPr lang="cs-CZ" sz="2400" dirty="0" err="1"/>
              <a:t>Dürkheim</a:t>
            </a:r>
            <a:r>
              <a:rPr lang="cs-CZ" sz="2400" dirty="0"/>
              <a:t>)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endParaRPr lang="cs-CZ" sz="2000" dirty="0"/>
          </a:p>
        </p:txBody>
      </p:sp>
      <p:sp>
        <p:nvSpPr>
          <p:cNvPr id="107524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6281738" y="1700808"/>
            <a:ext cx="5541068" cy="51571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Naturalismus </a:t>
            </a:r>
            <a:r>
              <a:rPr lang="cs-CZ" sz="2000" dirty="0"/>
              <a:t>* 20. l. 20. stol.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p</a:t>
            </a:r>
            <a:r>
              <a:rPr lang="cs-CZ" sz="2000" dirty="0" smtClean="0"/>
              <a:t>ředobraz</a:t>
            </a:r>
            <a:r>
              <a:rPr lang="cs-CZ" sz="2000" dirty="0"/>
              <a:t>: biologie 19.st.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s</a:t>
            </a:r>
            <a:r>
              <a:rPr lang="cs-CZ" sz="2000" dirty="0" smtClean="0"/>
              <a:t>pol</a:t>
            </a:r>
            <a:r>
              <a:rPr lang="cs-CZ" sz="2000" dirty="0"/>
              <a:t>. svět musí být studován v PŘIROZENÉM </a:t>
            </a:r>
            <a:r>
              <a:rPr lang="cs-CZ" sz="2000" dirty="0" smtClean="0"/>
              <a:t>PROSTŘEDÍ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2000" dirty="0"/>
              <a:t>pozorování „jiných“ (antropologie, Chicagská škola)</a:t>
            </a:r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sz="2000" b="1" dirty="0" smtClean="0"/>
              <a:t>Indukce, idiografická logika vysvětlování</a:t>
            </a:r>
            <a:endParaRPr lang="cs-CZ" sz="2000" b="1" dirty="0"/>
          </a:p>
          <a:p>
            <a:pPr marL="469900" indent="-469900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cs-CZ" sz="2000" b="1" dirty="0">
                <a:solidFill>
                  <a:srgbClr val="FF0000"/>
                </a:solidFill>
              </a:rPr>
              <a:t>Kvalitativní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metody výzkumu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1800" dirty="0"/>
              <a:t>Zjistit pokud možno veškeré jevy, které se vyskytují ve vybrané skupině, a tyto jevy pak interpretovat; tj. nalézat v dané skupině nějaké struktury, vazby, pravidelnosti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cs-CZ" sz="1800" dirty="0"/>
              <a:t>Interaktivita, </a:t>
            </a:r>
            <a:r>
              <a:rPr lang="cs-CZ" sz="1800" dirty="0" smtClean="0"/>
              <a:t>intersubjektivita, reflexivita</a:t>
            </a:r>
            <a:r>
              <a:rPr lang="cs-CZ" sz="1800" dirty="0"/>
              <a:t>, </a:t>
            </a:r>
            <a:r>
              <a:rPr lang="cs-CZ" sz="1800" dirty="0" smtClean="0"/>
              <a:t>popis a interpretace</a:t>
            </a:r>
            <a:endParaRPr lang="cs-CZ" sz="1800" dirty="0"/>
          </a:p>
          <a:p>
            <a:pPr marL="508000" indent="-436563">
              <a:lnSpc>
                <a:spcPct val="80000"/>
              </a:lnSpc>
              <a:buFont typeface="Times New Roman" pitchFamily="18" charset="0"/>
              <a:buChar char="–"/>
            </a:pPr>
            <a:r>
              <a:rPr lang="cs-CZ" sz="2200" b="1" dirty="0"/>
              <a:t>Rozumět</a:t>
            </a:r>
            <a:r>
              <a:rPr lang="cs-CZ" sz="2200" dirty="0"/>
              <a:t> (Weber)</a:t>
            </a:r>
          </a:p>
          <a:p>
            <a:pPr marL="908050" lvl="1" indent="-436563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endParaRPr lang="cs-CZ" sz="1800" dirty="0"/>
          </a:p>
          <a:p>
            <a:pPr marL="469900" indent="-469900">
              <a:spcBef>
                <a:spcPct val="20000"/>
              </a:spcBef>
              <a:buFont typeface="Times New Roman" pitchFamily="18" charset="0"/>
              <a:buChar char="•"/>
            </a:pPr>
            <a:endParaRPr lang="cs-CZ" sz="1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4265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1B444429765B74CACB6AB6FF5A0222A" ma:contentTypeVersion="0" ma:contentTypeDescription="Vytvoří nový dokument" ma:contentTypeScope="" ma:versionID="012e7790c562b81bebe4224b83ed8f4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6623CF-A41D-49DB-BA24-60E7BF0DE4B0}"/>
</file>

<file path=customXml/itemProps2.xml><?xml version="1.0" encoding="utf-8"?>
<ds:datastoreItem xmlns:ds="http://schemas.openxmlformats.org/officeDocument/2006/customXml" ds:itemID="{4588C75C-244A-494E-97B8-A43AEAE29D48}"/>
</file>

<file path=customXml/itemProps3.xml><?xml version="1.0" encoding="utf-8"?>
<ds:datastoreItem xmlns:ds="http://schemas.openxmlformats.org/officeDocument/2006/customXml" ds:itemID="{2C397052-7BD7-4FE9-89C5-7D5A7BCED9B0}"/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2516</Words>
  <Application>Microsoft Office PowerPoint</Application>
  <PresentationFormat>Širokoúhlá obrazovka</PresentationFormat>
  <Paragraphs>268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Motiv Office</vt:lpstr>
      <vt:lpstr>1_Motiv Office</vt:lpstr>
      <vt:lpstr>Strategie kvalitativního výzkumu</vt:lpstr>
      <vt:lpstr>Sylabus</vt:lpstr>
      <vt:lpstr>Atestace</vt:lpstr>
      <vt:lpstr>Povinná literatura</vt:lpstr>
      <vt:lpstr>Sociálněvědný empirický výzkum</vt:lpstr>
      <vt:lpstr>Sociálněvědný empirický výzkum</vt:lpstr>
      <vt:lpstr>Sociálněvědný empirický výzkum</vt:lpstr>
      <vt:lpstr>Sociálněvědný empirický výzkum</vt:lpstr>
      <vt:lpstr>Inspirace společenskovědního poznání</vt:lpstr>
      <vt:lpstr>Kvalitativní strategie – definice…</vt:lpstr>
      <vt:lpstr>Podstata kvalitativní strategie výzkumu</vt:lpstr>
      <vt:lpstr>Induktivní charakter</vt:lpstr>
      <vt:lpstr>Interaktivní charakter</vt:lpstr>
      <vt:lpstr>Idiografický přístup → kontextualita</vt:lpstr>
      <vt:lpstr>Situovanost</vt:lpstr>
      <vt:lpstr>Reflexivita</vt:lpstr>
      <vt:lpstr>Transparentnost</vt:lpstr>
      <vt:lpstr>Postup kvalitativního výzkumu</vt:lpstr>
      <vt:lpstr>Logika metodologických rozhodnutí v kvalitativním výzkumu</vt:lpstr>
      <vt:lpstr>Analýza a interpretace dat</vt:lpstr>
      <vt:lpstr>Teorie v kvalitativním výzkumu</vt:lpstr>
      <vt:lpstr>Povaha závěrů kvalitativního výzkumu</vt:lpstr>
      <vt:lpstr>Subjektivita a objektivita v kvalitativním výzkumu </vt:lpstr>
      <vt:lpstr>KVANTITATIVNÍ   x   KVALITATIVNÍ  VÝZKUM</vt:lpstr>
      <vt:lpstr>Rozdíly mezi kvantitativní a kvalitativní výzkumnou strategii (Disman 2002)</vt:lpstr>
      <vt:lpstr>Další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kvalitativního výzkumu</dc:title>
  <dc:creator>Hedvika Novotná</dc:creator>
  <cp:lastModifiedBy>uživatel</cp:lastModifiedBy>
  <cp:revision>9</cp:revision>
  <cp:lastPrinted>2018-02-20T13:36:12Z</cp:lastPrinted>
  <dcterms:created xsi:type="dcterms:W3CDTF">2017-02-22T09:13:34Z</dcterms:created>
  <dcterms:modified xsi:type="dcterms:W3CDTF">2021-02-24T09:54:21Z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0x01010031B444429765B74CACB6AB6FF5A0222A</vt:lpwstr>
  </property>
</Properties>
</file>