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0" r:id="rId2"/>
    <p:sldId id="366" r:id="rId3"/>
    <p:sldId id="36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A573D-1D35-4A41-AE28-5AFE95275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BCD91E-EB84-46E3-9403-3C955A597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6C2FB7-AAE1-4687-AAC7-40761632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1F68C5-B04E-4CFE-A112-63E7BF6E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3F702D-7B38-4393-AA92-1C3F90ED5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62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645A1-4C0B-44CD-9A48-5ADF2586E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8D0B52-CD47-401B-9514-6F77F6FFA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2DD5BD-86FD-4603-8AE5-E75A1828A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FCD4B2-82FA-4E22-8A0A-05D4BE207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C44DF-B4FB-4196-A7BE-C021A754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09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8A9BF1D-004F-41C5-B733-2BE1F6E3AB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6F4AC5-9B46-43EA-A243-ADB42249B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9FF40A-AA40-497C-AB9D-C2E38EBE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AE941F-9D44-4DCC-A555-2B9B8305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FB9288-84A8-4F2E-9D7A-0D18BA26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36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842B7-E2BD-4582-A7B3-E6264C64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1FFE4-01E1-4AA2-B8DD-3EA341533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1C3624-061D-43A0-B0E6-E4DD3412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416B4-8A6D-4583-8117-5EB143F8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22C56C-6EA1-4854-87F8-EB0070F1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76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90CAE-78F5-4029-830F-22C4C184E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45662A-12D9-411A-B218-516EFF824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AC7818-B009-4340-90BF-CED6310F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C54A38-977B-4BAA-96DD-F1B73E76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41FC2-BAD3-4B91-ABBB-A40EF502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1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6B43E-2E87-442E-8232-C764CFD4B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7BC98-898B-427A-AB83-D8084858D0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7DE2BD-E8D4-4B19-90C4-B68457203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C7986B-C83D-48EA-B8CD-1A426267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8BE7A0-9266-49F6-A791-AB5CF302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629EC0-41C2-4952-84A2-E6A06386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90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0DA11-8668-4663-9F0F-3CCEF649F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F30A5B-64C8-454F-B321-43126A9DF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17090B-DDE0-41F2-BB6A-CD5F5DDF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67508D-C95D-4B54-983C-3D6BAAEDF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1E2B303-A0D8-4378-80D5-3E4D7546A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749044-7D61-41E9-86F4-4367021E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16B66A-BB22-4D29-9238-6D67D87C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10635D-365A-4A6F-94B1-3385BB81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181F1-3B68-4926-A3E0-7AEA1AC97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0CF3E8-FCD9-4A35-9DA4-6EBA9A6DD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3AF822-C4E8-4159-81B5-B8EF17F50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AEDE57-4F9C-40CC-A042-99B6A0F2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85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40FE717-0F7E-4E75-9C3B-3F17D5F8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D9DF07-B4B1-4FC8-AF49-9FE78B881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939820-D5FB-4C69-BC08-A44BEF90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3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81A7F-136D-4D07-A91A-29A33EE13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D9153-5789-4101-8E73-EF4DA4DC6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85BD91-9578-4743-953C-4E89A0E38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C7AE29-4420-4541-A210-34292CAC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E98E2F-8E08-439F-BCFB-47D428DD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3079E1-3443-46D4-869A-C755578D3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1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AAC4A-1F45-4CD3-990C-928DF4F3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51C5561-8503-44FB-8E57-715071512F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E73191-9573-4CD2-AB91-DAE219340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D1572D-1001-4FCC-8A84-C302066AD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F8DB39-0E37-43D5-BD4C-69FAF8A2B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8ADB07-B81F-4160-B4BE-C61D954C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37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F2B7FF-D6D8-49A4-9D26-A5DB8CA84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EBC5C1-DFAB-4D5D-A10F-CF1C86334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67888-7EF5-4552-96F1-1D58F769D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41915-E863-495A-9ED4-C8E437B276F7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2E9E18-DC0E-4B6B-8EBF-279DABB66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4708F8-65E0-45FF-8A2B-A3B632CAE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DBDA-1CEB-4CBC-989E-AB8AD4C9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UNIVERZITA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Septem </a:t>
            </a:r>
            <a:r>
              <a:rPr lang="cs-CZ" dirty="0" err="1"/>
              <a:t>artes</a:t>
            </a:r>
            <a:r>
              <a:rPr lang="cs-CZ" dirty="0"/>
              <a:t> </a:t>
            </a:r>
            <a:r>
              <a:rPr lang="cs-CZ" dirty="0" err="1"/>
              <a:t>liberales</a:t>
            </a:r>
            <a:endParaRPr lang="cs-CZ" dirty="0"/>
          </a:p>
          <a:p>
            <a:r>
              <a:rPr lang="cs-CZ" dirty="0" err="1"/>
              <a:t>Martianus</a:t>
            </a:r>
            <a:r>
              <a:rPr lang="cs-CZ" dirty="0"/>
              <a:t> Capella (420): De </a:t>
            </a:r>
            <a:r>
              <a:rPr lang="cs-CZ" dirty="0" err="1"/>
              <a:t>nuptiis</a:t>
            </a:r>
            <a:r>
              <a:rPr lang="cs-CZ" dirty="0"/>
              <a:t> </a:t>
            </a:r>
            <a:r>
              <a:rPr lang="cs-CZ" dirty="0" err="1"/>
              <a:t>Philologiae</a:t>
            </a:r>
            <a:r>
              <a:rPr lang="cs-CZ" dirty="0"/>
              <a:t> et </a:t>
            </a:r>
            <a:r>
              <a:rPr lang="cs-CZ" dirty="0" err="1"/>
              <a:t>Mercurii</a:t>
            </a:r>
            <a:endParaRPr lang="cs-CZ" dirty="0"/>
          </a:p>
          <a:p>
            <a:r>
              <a:rPr lang="cs-CZ" dirty="0"/>
              <a:t>Gramatika, rétorika, dialektika // aritmetika, geometrie, astronomie, hudba.</a:t>
            </a:r>
          </a:p>
          <a:p>
            <a:r>
              <a:rPr lang="cs-CZ" dirty="0"/>
              <a:t>12. století- univerzity</a:t>
            </a:r>
          </a:p>
          <a:p>
            <a:r>
              <a:rPr lang="cs-CZ" dirty="0"/>
              <a:t>Nové podněty aristotelské filosofie a práva (objevení Justiniánova zákoníku)</a:t>
            </a:r>
          </a:p>
          <a:p>
            <a:r>
              <a:rPr lang="cs-CZ" dirty="0"/>
              <a:t>Právní autonomie.</a:t>
            </a:r>
          </a:p>
          <a:p>
            <a:r>
              <a:rPr lang="cs-CZ" dirty="0"/>
              <a:t>„Demokratické“ sdružení </a:t>
            </a:r>
            <a:r>
              <a:rPr lang="cs-CZ" dirty="0" err="1"/>
              <a:t>univerzitánů</a:t>
            </a:r>
            <a:r>
              <a:rPr lang="cs-CZ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Laicizace, smazání rozdílu mezi klerikem a laikem. </a:t>
            </a:r>
          </a:p>
          <a:p>
            <a:r>
              <a:rPr lang="cs-CZ" dirty="0"/>
              <a:t>Intelektuální sekularizace.</a:t>
            </a:r>
          </a:p>
          <a:p>
            <a:r>
              <a:rPr lang="cs-CZ" dirty="0"/>
              <a:t>Nová společenská elita</a:t>
            </a:r>
          </a:p>
          <a:p>
            <a:r>
              <a:rPr lang="cs-CZ" dirty="0"/>
              <a:t>Nové těžiště </a:t>
            </a:r>
            <a:r>
              <a:rPr lang="cs-CZ" b="1" dirty="0"/>
              <a:t>dialektika</a:t>
            </a:r>
          </a:p>
          <a:p>
            <a:pPr marL="118872" indent="0">
              <a:buNone/>
            </a:pPr>
            <a:r>
              <a:rPr lang="cs-CZ" dirty="0"/>
              <a:t>Ztotožnění principů myšlení a principů bytí.</a:t>
            </a:r>
          </a:p>
          <a:p>
            <a:pPr marL="118872" indent="0">
              <a:buNone/>
            </a:pPr>
            <a:r>
              <a:rPr lang="cs-CZ" dirty="0"/>
              <a:t>Světsko-filosofické + transcendentní teologické poznání definované v přísně </a:t>
            </a:r>
            <a:r>
              <a:rPr lang="cs-CZ" b="1" dirty="0"/>
              <a:t>logickém</a:t>
            </a:r>
            <a:r>
              <a:rPr lang="cs-CZ" dirty="0"/>
              <a:t> jsoucnu.</a:t>
            </a:r>
          </a:p>
          <a:p>
            <a:r>
              <a:rPr lang="cs-CZ" dirty="0"/>
              <a:t>Nové metody výuky – převážně orální.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44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univerzitní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81200" y="1773936"/>
            <a:ext cx="5122912" cy="4623816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/>
              <a:t>Lectio</a:t>
            </a:r>
            <a:r>
              <a:rPr lang="cs-CZ" dirty="0"/>
              <a:t> – četba s výkladem textu</a:t>
            </a:r>
          </a:p>
          <a:p>
            <a:r>
              <a:rPr lang="cs-CZ" dirty="0" err="1"/>
              <a:t>Disputatio</a:t>
            </a:r>
            <a:r>
              <a:rPr lang="cs-CZ" dirty="0"/>
              <a:t> – </a:t>
            </a:r>
            <a:r>
              <a:rPr lang="cs-CZ" dirty="0" err="1"/>
              <a:t>rohovor</a:t>
            </a:r>
            <a:r>
              <a:rPr lang="cs-CZ" dirty="0"/>
              <a:t> žáka s učitelem</a:t>
            </a:r>
          </a:p>
          <a:p>
            <a:r>
              <a:rPr lang="cs-CZ" dirty="0" err="1"/>
              <a:t>Questio</a:t>
            </a:r>
            <a:r>
              <a:rPr lang="cs-CZ" dirty="0"/>
              <a:t> – řešení sporných otázek</a:t>
            </a:r>
          </a:p>
          <a:p>
            <a:r>
              <a:rPr lang="cs-CZ" dirty="0"/>
              <a:t>Quodlibet (</a:t>
            </a:r>
            <a:r>
              <a:rPr lang="cs-CZ" dirty="0" err="1"/>
              <a:t>questiones</a:t>
            </a:r>
            <a:r>
              <a:rPr lang="cs-CZ" dirty="0"/>
              <a:t> </a:t>
            </a:r>
            <a:r>
              <a:rPr lang="cs-CZ" dirty="0" err="1"/>
              <a:t>quodlibetales</a:t>
            </a:r>
            <a:r>
              <a:rPr lang="cs-CZ" dirty="0"/>
              <a:t>) – veřejná disputace na libovolné téma (v 2. adventním, nebo 4. a 5. týdnu v postě).</a:t>
            </a:r>
          </a:p>
          <a:p>
            <a:r>
              <a:rPr lang="cs-CZ" dirty="0"/>
              <a:t>Komentování základních, především předepsaných textů: základní stupeň glosy, vyšší kontinuální komentář (</a:t>
            </a:r>
            <a:r>
              <a:rPr lang="cs-CZ" dirty="0" err="1"/>
              <a:t>expositio</a:t>
            </a:r>
            <a:r>
              <a:rPr lang="cs-CZ" dirty="0"/>
              <a:t> </a:t>
            </a:r>
            <a:r>
              <a:rPr lang="cs-CZ" dirty="0" err="1"/>
              <a:t>textus</a:t>
            </a:r>
            <a:r>
              <a:rPr lang="cs-CZ" dirty="0"/>
              <a:t>). </a:t>
            </a:r>
          </a:p>
          <a:p>
            <a:r>
              <a:rPr lang="cs-CZ" dirty="0"/>
              <a:t>Zkoušky a získávání akademických gradů + povolení učit na jiných univerzitách (licentia </a:t>
            </a:r>
            <a:r>
              <a:rPr lang="cs-CZ" dirty="0" err="1"/>
              <a:t>ubique</a:t>
            </a:r>
            <a:r>
              <a:rPr lang="cs-CZ" dirty="0"/>
              <a:t> </a:t>
            </a:r>
            <a:r>
              <a:rPr lang="cs-CZ" dirty="0" err="1"/>
              <a:t>docendi</a:t>
            </a:r>
            <a:r>
              <a:rPr lang="cs-CZ" dirty="0"/>
              <a:t>).</a:t>
            </a:r>
          </a:p>
          <a:p>
            <a:r>
              <a:rPr lang="cs-CZ" dirty="0"/>
              <a:t>Univerzitní curriculum – základ okruh Aristotelových textů (cca 33 povinných i nepovinných knih)</a:t>
            </a:r>
          </a:p>
          <a:p>
            <a:r>
              <a:rPr lang="cs-CZ" dirty="0"/>
              <a:t>Kolejní knihovny</a:t>
            </a:r>
          </a:p>
          <a:p>
            <a:r>
              <a:rPr lang="cs-CZ" dirty="0"/>
              <a:t>Problém získávání vlastních textů – </a:t>
            </a:r>
            <a:r>
              <a:rPr lang="cs-CZ" dirty="0" err="1"/>
              <a:t>reportatio</a:t>
            </a:r>
            <a:r>
              <a:rPr lang="cs-CZ" dirty="0"/>
              <a:t> + opisy.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44" y="3356992"/>
            <a:ext cx="3168352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71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Schéma studia</a:t>
            </a:r>
            <a:endParaRPr lang="cs-CZ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2060152"/>
            <a:ext cx="8229600" cy="40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5066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204</Words>
  <Application>Microsoft Office PowerPoint</Application>
  <PresentationFormat>Širokoúhlá obrazovka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UNIVERZITA</vt:lpstr>
      <vt:lpstr>Metody univerzitní výuky</vt:lpstr>
      <vt:lpstr>Schéma studia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</dc:title>
  <dc:creator>Jaroslav Svátek</dc:creator>
  <cp:lastModifiedBy>Jaroslav Svátek</cp:lastModifiedBy>
  <cp:revision>1</cp:revision>
  <dcterms:created xsi:type="dcterms:W3CDTF">2021-03-23T12:09:30Z</dcterms:created>
  <dcterms:modified xsi:type="dcterms:W3CDTF">2021-03-23T12:11:28Z</dcterms:modified>
</cp:coreProperties>
</file>