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7" r:id="rId3"/>
    <p:sldId id="324" r:id="rId4"/>
    <p:sldId id="325" r:id="rId5"/>
    <p:sldId id="322" r:id="rId6"/>
    <p:sldId id="345" r:id="rId7"/>
    <p:sldId id="329" r:id="rId8"/>
    <p:sldId id="326" r:id="rId9"/>
    <p:sldId id="327" r:id="rId10"/>
    <p:sldId id="302" r:id="rId11"/>
    <p:sldId id="355" r:id="rId12"/>
    <p:sldId id="356" r:id="rId13"/>
    <p:sldId id="357" r:id="rId14"/>
    <p:sldId id="303" r:id="rId15"/>
    <p:sldId id="304" r:id="rId16"/>
    <p:sldId id="293" r:id="rId17"/>
    <p:sldId id="340" r:id="rId18"/>
    <p:sldId id="341" r:id="rId19"/>
    <p:sldId id="305" r:id="rId20"/>
    <p:sldId id="306" r:id="rId21"/>
    <p:sldId id="307" r:id="rId22"/>
    <p:sldId id="294" r:id="rId23"/>
    <p:sldId id="308" r:id="rId24"/>
    <p:sldId id="309" r:id="rId25"/>
    <p:sldId id="295" r:id="rId26"/>
    <p:sldId id="296" r:id="rId27"/>
    <p:sldId id="311" r:id="rId28"/>
    <p:sldId id="310" r:id="rId29"/>
    <p:sldId id="312" r:id="rId30"/>
    <p:sldId id="313" r:id="rId31"/>
    <p:sldId id="314" r:id="rId32"/>
    <p:sldId id="297" r:id="rId33"/>
    <p:sldId id="316" r:id="rId34"/>
    <p:sldId id="317" r:id="rId35"/>
    <p:sldId id="298" r:id="rId36"/>
    <p:sldId id="320" r:id="rId37"/>
    <p:sldId id="331" r:id="rId38"/>
    <p:sldId id="321" r:id="rId39"/>
    <p:sldId id="332" r:id="rId40"/>
    <p:sldId id="333" r:id="rId41"/>
    <p:sldId id="318" r:id="rId42"/>
    <p:sldId id="319" r:id="rId43"/>
    <p:sldId id="299" r:id="rId44"/>
    <p:sldId id="330" r:id="rId45"/>
    <p:sldId id="301" r:id="rId46"/>
    <p:sldId id="342" r:id="rId47"/>
    <p:sldId id="343" r:id="rId48"/>
    <p:sldId id="344" r:id="rId4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7372E-B575-DAC5-ED3B-F460C95804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977ADA-B15F-B7AC-A7C1-D0D134F421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C80C1FB-3E9F-4D0A-8F4C-1BE739716F45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1EDE3-90CA-56CA-2C4D-2DEBF8AC71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A21A8-E278-0220-2D83-10F19A1235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20D112-E0F6-4640-986D-6257BAD2062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A204F7-0DE8-80B0-7AB4-C34C538C13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1FF0F-6A64-84E0-9B4E-5386FB62AF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79F5A48-8913-4C36-9634-567FADF75176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639C4C0-350C-AB99-7433-E39CF32D59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EC0D2EA-3F4A-7413-7C39-1DD348C060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C0C06-7566-3CB6-0D1B-7F9D2DCE96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36707B-DE49-F465-86A0-B44716C58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C9AD95-E41C-42ED-B204-CAFD887736D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7349BDFD-2E81-D681-CAE8-A7740CB5E3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B81568B9-1799-2D64-85FE-069730FB28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D3D458FC-F748-D5AC-8D18-FDF9E35249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B05763-CAC0-4AB7-BCE8-7AB066F5D8D9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83BEED-3C3D-0A40-696C-B09DB2C2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8230A-4609-41B1-A101-F2E78FC7E4A1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E99D6-2173-ABDB-E301-687EEBD6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81F5E-9312-AE59-E6FB-64F8704A2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94A48F-C253-4477-A73A-D93E898BC6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06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30AA5-C15D-F556-91F4-C08332CA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EFC8C-5179-45B9-8F28-727AD74632A2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FA00D-E866-DC25-9572-B162EAE8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21B44-5923-B3EC-8DE3-59DC4AEF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2790F-34B9-4542-8DDD-799B9F4F4B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639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46EDDC-E787-6FC7-ADBF-3B210A91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A477C-4DE4-4823-8628-751D34E4CC4F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77B91-E1D5-86E3-D9DF-546C959F9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A1967-D785-C679-5C7A-836FD5D1A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6A360-9344-4B52-BEA0-EC573ECDE8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47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D4D68-9DB9-7721-FAAC-AAB445FDB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716A-50EE-4BC1-98C7-ABF3F99CFAB2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C4782-02C9-8571-1295-4732DCAD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1AE86-8D52-5286-0E1B-0FB907A85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A84F4E-E26C-4116-8476-307E7726D6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92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1FD91-25B5-9CA4-1FC9-9431E0FA1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5738F-A01F-4999-AFA6-0BD2BCBFB177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8F039-81AD-F33E-0FF5-11FDF37B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CBDAE-AC64-8354-7D87-41384900C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1F9A5-2412-4E5E-939A-32D944A19E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37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10E09F-5C45-15A8-E5AD-2052DB0B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FE757-15DA-4786-9D27-F39CA389E468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7D41895-18A7-D67A-892A-2038035C5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F262B36-B57D-3F89-AB58-F1FF73D34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F288-A498-4E77-A49B-F9467293A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43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6407BE8-41A1-92EB-CF22-9C701930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373A6-51C9-4590-A4BE-AF029EF34DD4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2967C85-DF6C-65BE-6C4E-07AB6FBD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E5D00F7-B52E-C193-0B61-6E4863E0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916F5-7D17-487E-B17C-869205C61C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191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F9A9F3-897A-FFF6-FF0F-C2E21901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E0830-3960-4FFB-BB46-2FE5FC2C1848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0CB235-AF27-B0E8-16A9-2F7458DCA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E86D113-C8A7-9269-F7F7-7F1A9513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29BA4-751B-4F09-ABB5-B7CA71623E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705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D92525-7D39-466A-5382-0254B836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2B46A-9840-4FBC-8593-4D4919091CF7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C12D1B8-7228-8928-EC44-70B45B2A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AE5DB28-5171-BAA4-FA09-EF601173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EFEF9-DD8A-45F5-AA03-F2FCAA718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57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37160E4-A8A3-24AA-C1B1-1046CE939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A3E8-5B23-4E25-BEEA-94A17DA57697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C1DF1A-BFB9-8409-9F11-EA3C2CE91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BCE8C6-F151-E7D1-C56C-314B234BB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838D5-290B-418F-9DD7-EC8E111C08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39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6232D3-2F90-97CB-3C83-5F14FC421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415BA-2CB4-4771-A7ED-EBBCD6E43385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E2C586-ECAA-2099-5397-4D02B341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2F504C-9812-4C9F-E1EB-DBB21A5DA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6D04F-BA2F-475B-BF45-82AAABCED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28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86AB35A-0A38-475C-D034-44C97B8152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A722DE6-A68D-C108-15D5-18BC261E52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A4B6F-5E28-C2BC-726B-420F3B1A2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B81FAA-C9F7-4637-BDC3-C55D2B58E143}" type="datetimeFigureOut">
              <a:rPr lang="en-US"/>
              <a:pPr>
                <a:defRPr/>
              </a:pPr>
              <a:t>10/31/2023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BD966-156A-80D3-708B-B75961840B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5AF39-6EC0-E720-1EA2-22B7EF756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FFE02BA-6D27-46A8-AE2D-A6C50AD101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8.wmf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3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oleObject" Target="../embeddings/oleObject9.bin"/><Relationship Id="rId5" Type="http://schemas.openxmlformats.org/officeDocument/2006/relationships/image" Target="../media/image9.wmf"/><Relationship Id="rId10" Type="http://schemas.openxmlformats.org/officeDocument/2006/relationships/image" Target="../media/image12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image" Target="../media/image22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8.wmf"/><Relationship Id="rId10" Type="http://schemas.openxmlformats.org/officeDocument/2006/relationships/image" Target="../media/image21.png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3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9.png"/><Relationship Id="rId4" Type="http://schemas.openxmlformats.org/officeDocument/2006/relationships/image" Target="../media/image28.wmf"/><Relationship Id="rId9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8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mtube3d.com/spectrorotcd0-CE-TEST-ROTATE-ALL.html" TargetMode="External"/><Relationship Id="rId2" Type="http://schemas.openxmlformats.org/officeDocument/2006/relationships/hyperlink" Target="http://mackenzie.chem.ox.ac.uk/teaching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3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13" Type="http://schemas.openxmlformats.org/officeDocument/2006/relationships/image" Target="../media/image53.png"/><Relationship Id="rId3" Type="http://schemas.openxmlformats.org/officeDocument/2006/relationships/image" Target="../media/image46.wmf"/><Relationship Id="rId7" Type="http://schemas.openxmlformats.org/officeDocument/2006/relationships/image" Target="../media/image48.wmf"/><Relationship Id="rId12" Type="http://schemas.openxmlformats.org/officeDocument/2006/relationships/image" Target="../media/image52.png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51.png"/><Relationship Id="rId5" Type="http://schemas.openxmlformats.org/officeDocument/2006/relationships/image" Target="../media/image47.w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35.bin"/><Relationship Id="rId9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oleObject" Target="../embeddings/oleObject43.bin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12" Type="http://schemas.openxmlformats.org/officeDocument/2006/relationships/image" Target="../media/image59.png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7.wmf"/><Relationship Id="rId14" Type="http://schemas.openxmlformats.org/officeDocument/2006/relationships/image" Target="../media/image60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66.png"/><Relationship Id="rId5" Type="http://schemas.openxmlformats.org/officeDocument/2006/relationships/image" Target="../media/image62.wmf"/><Relationship Id="rId10" Type="http://schemas.openxmlformats.org/officeDocument/2006/relationships/image" Target="../media/image65.png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7.wmf"/><Relationship Id="rId7" Type="http://schemas.openxmlformats.org/officeDocument/2006/relationships/oleObject" Target="../embeddings/oleObject50.bin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wmf"/><Relationship Id="rId4" Type="http://schemas.openxmlformats.org/officeDocument/2006/relationships/oleObject" Target="../embeddings/oleObject4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image" Target="../media/image7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7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emf"/><Relationship Id="rId4" Type="http://schemas.openxmlformats.org/officeDocument/2006/relationships/oleObject" Target="../embeddings/oleObject5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8.wmf"/><Relationship Id="rId7" Type="http://schemas.openxmlformats.org/officeDocument/2006/relationships/image" Target="../media/image80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5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60.bin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3" Type="http://schemas.openxmlformats.org/officeDocument/2006/relationships/image" Target="../media/image74.wmf"/><Relationship Id="rId7" Type="http://schemas.openxmlformats.org/officeDocument/2006/relationships/image" Target="../media/image85.w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3.bin"/><Relationship Id="rId11" Type="http://schemas.openxmlformats.org/officeDocument/2006/relationships/image" Target="../media/image87.wmf"/><Relationship Id="rId5" Type="http://schemas.openxmlformats.org/officeDocument/2006/relationships/image" Target="../media/image75.wmf"/><Relationship Id="rId10" Type="http://schemas.openxmlformats.org/officeDocument/2006/relationships/oleObject" Target="../embeddings/oleObject65.bin"/><Relationship Id="rId4" Type="http://schemas.openxmlformats.org/officeDocument/2006/relationships/oleObject" Target="../embeddings/oleObject62.bin"/><Relationship Id="rId9" Type="http://schemas.openxmlformats.org/officeDocument/2006/relationships/image" Target="../media/image86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90.wmf"/><Relationship Id="rId7" Type="http://schemas.openxmlformats.org/officeDocument/2006/relationships/image" Target="../media/image93.png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wmf"/><Relationship Id="rId10" Type="http://schemas.openxmlformats.org/officeDocument/2006/relationships/image" Target="../media/image95.wmf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6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9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3.wmf"/><Relationship Id="rId2" Type="http://schemas.openxmlformats.org/officeDocument/2006/relationships/oleObject" Target="../embeddings/oleObject7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5" Type="http://schemas.openxmlformats.org/officeDocument/2006/relationships/image" Target="../media/image102.wmf"/><Relationship Id="rId4" Type="http://schemas.openxmlformats.org/officeDocument/2006/relationships/oleObject" Target="../embeddings/oleObject7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76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77AE082C-B7B3-7554-401F-EF6F1FE4BA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Rota</a:t>
            </a:r>
            <a:r>
              <a:rPr lang="cs-CZ" altLang="en-US"/>
              <a:t>ční spektroskopie</a:t>
            </a:r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3F1A51-27B9-0C31-E113-268C8AF09F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/>
              <a:t>Diatomické a lineární molekuly, výběrová pravidla atd.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5226BCF2-447C-A9AA-938D-3B9545E8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6717C3C-37D3-4DF0-B2C4-06663B0DA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02C10650-E33C-531B-8060-9A7309F8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69338" cy="644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CA654233-C183-C5DD-E0A0-8658CB1FE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Moment </a:t>
            </a:r>
            <a:r>
              <a:rPr lang="en-US" altLang="en-US"/>
              <a:t>of inertia</a:t>
            </a:r>
          </a:p>
        </p:txBody>
      </p:sp>
      <p:graphicFrame>
        <p:nvGraphicFramePr>
          <p:cNvPr id="40963" name="Object 1">
            <a:extLst>
              <a:ext uri="{FF2B5EF4-FFF2-40B4-BE49-F238E27FC236}">
                <a16:creationId xmlns:a16="http://schemas.microsoft.com/office/drawing/2014/main" id="{0D68BDE8-EC92-61B6-955A-9E6B7DA095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1447800"/>
          <a:ext cx="12938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342900" progId="Equation.3">
                  <p:embed/>
                </p:oleObj>
              </mc:Choice>
              <mc:Fallback>
                <p:oleObj name="Equation" r:id="rId2" imgW="736600" imgH="342900" progId="Equation.3">
                  <p:embed/>
                  <p:pic>
                    <p:nvPicPr>
                      <p:cNvPr id="40963" name="Object 1">
                        <a:extLst>
                          <a:ext uri="{FF2B5EF4-FFF2-40B4-BE49-F238E27FC236}">
                            <a16:creationId xmlns:a16="http://schemas.microsoft.com/office/drawing/2014/main" id="{0D68BDE8-EC92-61B6-955A-9E6B7DA09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12938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TextBox 2">
            <a:extLst>
              <a:ext uri="{FF2B5EF4-FFF2-40B4-BE49-F238E27FC236}">
                <a16:creationId xmlns:a16="http://schemas.microsoft.com/office/drawing/2014/main" id="{B61405D6-CF5E-CD54-816B-ECB39B35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5240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</a:t>
            </a:r>
            <a:r>
              <a:rPr lang="cs-CZ" altLang="en-US" sz="1800" baseline="-25000"/>
              <a:t>i</a:t>
            </a:r>
            <a:r>
              <a:rPr lang="cs-CZ" altLang="en-US" sz="1800"/>
              <a:t> – </a:t>
            </a:r>
            <a:r>
              <a:rPr lang="en-US" altLang="en-US" sz="1800"/>
              <a:t>particle mass</a:t>
            </a:r>
            <a:r>
              <a:rPr lang="cs-CZ" altLang="en-US" sz="1800"/>
              <a:t>, r</a:t>
            </a:r>
            <a:r>
              <a:rPr lang="cs-CZ" altLang="en-US" sz="1800" baseline="-25000"/>
              <a:t>i</a:t>
            </a:r>
            <a:r>
              <a:rPr lang="cs-CZ" altLang="en-US" sz="1800"/>
              <a:t> – </a:t>
            </a:r>
            <a:r>
              <a:rPr lang="en-US" altLang="en-US" sz="1800"/>
              <a:t>perpendicular distance to the axis going through the centre of mass</a:t>
            </a:r>
          </a:p>
        </p:txBody>
      </p:sp>
      <p:sp>
        <p:nvSpPr>
          <p:cNvPr id="40965" name="TextBox 3">
            <a:extLst>
              <a:ext uri="{FF2B5EF4-FFF2-40B4-BE49-F238E27FC236}">
                <a16:creationId xmlns:a16="http://schemas.microsoft.com/office/drawing/2014/main" id="{58E2E73B-3F13-B40D-18B3-23C6A8AC8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514600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for diatomi </a:t>
            </a:r>
            <a:r>
              <a:rPr lang="cs-CZ" altLang="en-US" sz="1800"/>
              <a:t>mole</a:t>
            </a:r>
            <a:r>
              <a:rPr lang="en-US" altLang="en-US" sz="1800"/>
              <a:t>c</a:t>
            </a:r>
            <a:r>
              <a:rPr lang="cs-CZ" altLang="en-US" sz="1800"/>
              <a:t>ul</a:t>
            </a:r>
            <a:r>
              <a:rPr lang="en-US" altLang="en-US" sz="1800"/>
              <a:t>e</a:t>
            </a:r>
            <a:r>
              <a:rPr lang="cs-CZ" altLang="en-US" sz="1800"/>
              <a:t>:</a:t>
            </a:r>
            <a:endParaRPr lang="en-US" altLang="en-US" sz="1800"/>
          </a:p>
        </p:txBody>
      </p:sp>
      <p:graphicFrame>
        <p:nvGraphicFramePr>
          <p:cNvPr id="40966" name="Object 4">
            <a:extLst>
              <a:ext uri="{FF2B5EF4-FFF2-40B4-BE49-F238E27FC236}">
                <a16:creationId xmlns:a16="http://schemas.microsoft.com/office/drawing/2014/main" id="{BB8745F5-A63F-E8A1-2AC3-0BFB983F86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25800" y="2514600"/>
          <a:ext cx="35020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900" imgH="342900" progId="Equation.3">
                  <p:embed/>
                </p:oleObj>
              </mc:Choice>
              <mc:Fallback>
                <p:oleObj name="Equation" r:id="rId4" imgW="1993900" imgH="342900" progId="Equation.3">
                  <p:embed/>
                  <p:pic>
                    <p:nvPicPr>
                      <p:cNvPr id="40966" name="Object 4">
                        <a:extLst>
                          <a:ext uri="{FF2B5EF4-FFF2-40B4-BE49-F238E27FC236}">
                            <a16:creationId xmlns:a16="http://schemas.microsoft.com/office/drawing/2014/main" id="{BB8745F5-A63F-E8A1-2AC3-0BFB983F86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800" y="2514600"/>
                        <a:ext cx="35020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7" name="Picture 7">
            <a:extLst>
              <a:ext uri="{FF2B5EF4-FFF2-40B4-BE49-F238E27FC236}">
                <a16:creationId xmlns:a16="http://schemas.microsoft.com/office/drawing/2014/main" id="{DC46FCD5-0952-A1F6-12B5-09C5FE8F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3328988"/>
            <a:ext cx="3413125" cy="131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68" name="Object 5">
            <a:extLst>
              <a:ext uri="{FF2B5EF4-FFF2-40B4-BE49-F238E27FC236}">
                <a16:creationId xmlns:a16="http://schemas.microsoft.com/office/drawing/2014/main" id="{FCF60621-CBC5-3EDF-1DB3-D3B9D4B1E5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3605213"/>
          <a:ext cx="1384300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400" imgH="431800" progId="Equation.3">
                  <p:embed/>
                </p:oleObj>
              </mc:Choice>
              <mc:Fallback>
                <p:oleObj name="Equation" r:id="rId7" imgW="787400" imgH="431800" progId="Equation.3">
                  <p:embed/>
                  <p:pic>
                    <p:nvPicPr>
                      <p:cNvPr id="40968" name="Object 5">
                        <a:extLst>
                          <a:ext uri="{FF2B5EF4-FFF2-40B4-BE49-F238E27FC236}">
                            <a16:creationId xmlns:a16="http://schemas.microsoft.com/office/drawing/2014/main" id="{FCF60621-CBC5-3EDF-1DB3-D3B9D4B1E5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605213"/>
                        <a:ext cx="1384300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TextBox 6">
            <a:extLst>
              <a:ext uri="{FF2B5EF4-FFF2-40B4-BE49-F238E27FC236}">
                <a16:creationId xmlns:a16="http://schemas.microsoft.com/office/drawing/2014/main" id="{0C287CF2-F896-6314-15AE-6FC6ABFD93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51165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impulsemoment:</a:t>
            </a:r>
            <a:endParaRPr lang="cs-CZ" altLang="en-US" sz="1800"/>
          </a:p>
        </p:txBody>
      </p:sp>
      <p:graphicFrame>
        <p:nvGraphicFramePr>
          <p:cNvPr id="40970" name="Object 7">
            <a:extLst>
              <a:ext uri="{FF2B5EF4-FFF2-40B4-BE49-F238E27FC236}">
                <a16:creationId xmlns:a16="http://schemas.microsoft.com/office/drawing/2014/main" id="{43FF328B-B48D-FC6F-1CE4-5576C8EB3C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70300" y="5172075"/>
          <a:ext cx="8255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69696" imgH="177723" progId="Equation.3">
                  <p:embed/>
                </p:oleObj>
              </mc:Choice>
              <mc:Fallback>
                <p:oleObj name="Equation" r:id="rId9" imgW="469696" imgH="177723" progId="Equation.3">
                  <p:embed/>
                  <p:pic>
                    <p:nvPicPr>
                      <p:cNvPr id="40970" name="Object 7">
                        <a:extLst>
                          <a:ext uri="{FF2B5EF4-FFF2-40B4-BE49-F238E27FC236}">
                            <a16:creationId xmlns:a16="http://schemas.microsoft.com/office/drawing/2014/main" id="{43FF328B-B48D-FC6F-1CE4-5576C8EB3C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300" y="5172075"/>
                        <a:ext cx="8255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TextBox 11">
            <a:extLst>
              <a:ext uri="{FF2B5EF4-FFF2-40B4-BE49-F238E27FC236}">
                <a16:creationId xmlns:a16="http://schemas.microsoft.com/office/drawing/2014/main" id="{C9DDAC12-8665-B63E-018C-BF130C501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802313"/>
            <a:ext cx="266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Rotational kinetic energy:</a:t>
            </a:r>
            <a:endParaRPr lang="cs-CZ" altLang="en-US" sz="1800"/>
          </a:p>
        </p:txBody>
      </p:sp>
      <p:graphicFrame>
        <p:nvGraphicFramePr>
          <p:cNvPr id="40972" name="Object 8">
            <a:extLst>
              <a:ext uri="{FF2B5EF4-FFF2-40B4-BE49-F238E27FC236}">
                <a16:creationId xmlns:a16="http://schemas.microsoft.com/office/drawing/2014/main" id="{BC163B43-F506-0620-AF1B-1AC7863F8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1250" y="5659438"/>
          <a:ext cx="16065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914400" imgH="419100" progId="Equation.3">
                  <p:embed/>
                </p:oleObj>
              </mc:Choice>
              <mc:Fallback>
                <p:oleObj name="Equation" r:id="rId11" imgW="914400" imgH="419100" progId="Equation.3">
                  <p:embed/>
                  <p:pic>
                    <p:nvPicPr>
                      <p:cNvPr id="40972" name="Object 8">
                        <a:extLst>
                          <a:ext uri="{FF2B5EF4-FFF2-40B4-BE49-F238E27FC236}">
                            <a16:creationId xmlns:a16="http://schemas.microsoft.com/office/drawing/2014/main" id="{BC163B43-F506-0620-AF1B-1AC7863F87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5659438"/>
                        <a:ext cx="160655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EEBBF1FF-0664-1432-A76E-8BFAC9D01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Rigid rotor approximation</a:t>
            </a:r>
          </a:p>
        </p:txBody>
      </p:sp>
      <p:sp>
        <p:nvSpPr>
          <p:cNvPr id="41987" name="TextBox 3">
            <a:extLst>
              <a:ext uri="{FF2B5EF4-FFF2-40B4-BE49-F238E27FC236}">
                <a16:creationId xmlns:a16="http://schemas.microsoft.com/office/drawing/2014/main" id="{59E8F85A-4644-5EA3-0A50-7494D7B1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18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From</a:t>
            </a:r>
            <a:r>
              <a:rPr lang="cs-CZ" altLang="en-US" sz="1800"/>
              <a:t> Schrodinger</a:t>
            </a:r>
            <a:r>
              <a:rPr lang="en-US" altLang="en-US" sz="1800"/>
              <a:t> equation</a:t>
            </a:r>
            <a:r>
              <a:rPr lang="cs-CZ" altLang="en-US" sz="1800"/>
              <a:t> (</a:t>
            </a:r>
            <a:r>
              <a:rPr lang="en-US" altLang="en-US" sz="1800"/>
              <a:t>kinetic energy only</a:t>
            </a:r>
            <a:r>
              <a:rPr lang="cs-CZ" altLang="en-US" sz="1800"/>
              <a:t>):</a:t>
            </a:r>
            <a:endParaRPr lang="en-US" altLang="en-US" sz="1800"/>
          </a:p>
        </p:txBody>
      </p:sp>
      <p:graphicFrame>
        <p:nvGraphicFramePr>
          <p:cNvPr id="41988" name="Object 4">
            <a:extLst>
              <a:ext uri="{FF2B5EF4-FFF2-40B4-BE49-F238E27FC236}">
                <a16:creationId xmlns:a16="http://schemas.microsoft.com/office/drawing/2014/main" id="{E58ABDC5-33E0-45BF-ACEB-F2BE7F1A62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9200" y="1893888"/>
          <a:ext cx="571182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51200" imgH="482600" progId="Equation.3">
                  <p:embed/>
                </p:oleObj>
              </mc:Choice>
              <mc:Fallback>
                <p:oleObj name="Equation" r:id="rId2" imgW="3251200" imgH="482600" progId="Equation.3">
                  <p:embed/>
                  <p:pic>
                    <p:nvPicPr>
                      <p:cNvPr id="41988" name="Object 4">
                        <a:extLst>
                          <a:ext uri="{FF2B5EF4-FFF2-40B4-BE49-F238E27FC236}">
                            <a16:creationId xmlns:a16="http://schemas.microsoft.com/office/drawing/2014/main" id="{E58ABDC5-33E0-45BF-ACEB-F2BE7F1A62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893888"/>
                        <a:ext cx="571182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92E80D-80DB-1439-0112-628AA342D40E}"/>
              </a:ext>
            </a:extLst>
          </p:cNvPr>
          <p:cNvCxnSpPr/>
          <p:nvPr/>
        </p:nvCxnSpPr>
        <p:spPr>
          <a:xfrm>
            <a:off x="2590800" y="2819400"/>
            <a:ext cx="0" cy="533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0" name="TextBox 7">
            <a:extLst>
              <a:ext uri="{FF2B5EF4-FFF2-40B4-BE49-F238E27FC236}">
                <a16:creationId xmlns:a16="http://schemas.microsoft.com/office/drawing/2014/main" id="{86A45C51-FAEA-4864-8F38-C6228CD1E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895600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/>
              <a:t>r</a:t>
            </a:r>
            <a:r>
              <a:rPr lang="cs-CZ" altLang="en-US" sz="1800"/>
              <a:t> </a:t>
            </a:r>
            <a:r>
              <a:rPr lang="en-US" altLang="en-US" sz="1800"/>
              <a:t>constant </a:t>
            </a:r>
            <a:r>
              <a:rPr lang="cs-CZ" altLang="en-US" sz="1800"/>
              <a:t>(</a:t>
            </a:r>
            <a:r>
              <a:rPr lang="en-US" altLang="en-US" sz="1800"/>
              <a:t>rigid</a:t>
            </a:r>
            <a:r>
              <a:rPr lang="cs-CZ" altLang="en-US" sz="1800"/>
              <a:t> rotor)</a:t>
            </a:r>
            <a:endParaRPr lang="en-US" altLang="en-US" sz="1800"/>
          </a:p>
        </p:txBody>
      </p:sp>
      <p:graphicFrame>
        <p:nvGraphicFramePr>
          <p:cNvPr id="41991" name="Object 8">
            <a:extLst>
              <a:ext uri="{FF2B5EF4-FFF2-40B4-BE49-F238E27FC236}">
                <a16:creationId xmlns:a16="http://schemas.microsoft.com/office/drawing/2014/main" id="{F0D5CEBE-EE2E-DD43-E323-4388F04AA9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8625" y="3505200"/>
          <a:ext cx="26987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033" imgH="444307" progId="Equation.3">
                  <p:embed/>
                </p:oleObj>
              </mc:Choice>
              <mc:Fallback>
                <p:oleObj name="Equation" r:id="rId4" imgW="1536033" imgH="444307" progId="Equation.3">
                  <p:embed/>
                  <p:pic>
                    <p:nvPicPr>
                      <p:cNvPr id="41991" name="Object 8">
                        <a:extLst>
                          <a:ext uri="{FF2B5EF4-FFF2-40B4-BE49-F238E27FC236}">
                            <a16:creationId xmlns:a16="http://schemas.microsoft.com/office/drawing/2014/main" id="{F0D5CEBE-EE2E-DD43-E323-4388F04AA9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3505200"/>
                        <a:ext cx="26987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D9BD0D-5978-DD6F-6D9D-31B436C5705B}"/>
              </a:ext>
            </a:extLst>
          </p:cNvPr>
          <p:cNvCxnSpPr/>
          <p:nvPr/>
        </p:nvCxnSpPr>
        <p:spPr>
          <a:xfrm>
            <a:off x="2590800" y="4495800"/>
            <a:ext cx="0" cy="53340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3" name="TextBox 10">
            <a:extLst>
              <a:ext uri="{FF2B5EF4-FFF2-40B4-BE49-F238E27FC236}">
                <a16:creationId xmlns:a16="http://schemas.microsoft.com/office/drawing/2014/main" id="{22D69D9F-66A8-0BC8-847E-7FA0C3FEB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459288"/>
            <a:ext cx="579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solution in form of spherical harmonics and enerrgy</a:t>
            </a:r>
            <a:r>
              <a:rPr lang="cs-CZ" altLang="en-US" sz="1800"/>
              <a:t>:</a:t>
            </a:r>
            <a:endParaRPr lang="en-US" altLang="en-US" sz="1800"/>
          </a:p>
        </p:txBody>
      </p:sp>
      <p:graphicFrame>
        <p:nvGraphicFramePr>
          <p:cNvPr id="41994" name="Object 11">
            <a:extLst>
              <a:ext uri="{FF2B5EF4-FFF2-40B4-BE49-F238E27FC236}">
                <a16:creationId xmlns:a16="http://schemas.microsoft.com/office/drawing/2014/main" id="{B71B8D76-9C5C-623A-F78F-32F6E168F0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03400" y="5127625"/>
          <a:ext cx="20304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700" imgH="419100" progId="Equation.3">
                  <p:embed/>
                </p:oleObj>
              </mc:Choice>
              <mc:Fallback>
                <p:oleObj name="Equation" r:id="rId6" imgW="1155700" imgH="419100" progId="Equation.3">
                  <p:embed/>
                  <p:pic>
                    <p:nvPicPr>
                      <p:cNvPr id="41994" name="Object 11">
                        <a:extLst>
                          <a:ext uri="{FF2B5EF4-FFF2-40B4-BE49-F238E27FC236}">
                            <a16:creationId xmlns:a16="http://schemas.microsoft.com/office/drawing/2014/main" id="{B71B8D76-9C5C-623A-F78F-32F6E168F0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5127625"/>
                        <a:ext cx="2030413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5" name="TextBox 12">
            <a:extLst>
              <a:ext uri="{FF2B5EF4-FFF2-40B4-BE49-F238E27FC236}">
                <a16:creationId xmlns:a16="http://schemas.microsoft.com/office/drawing/2014/main" id="{C4204439-19FF-FE2B-B084-0B8FFF187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33400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/>
              <a:t>J</a:t>
            </a:r>
            <a:r>
              <a:rPr lang="cs-CZ" altLang="en-US" sz="1800"/>
              <a:t> = 0,1,2,3...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/>
              <a:t>m</a:t>
            </a:r>
            <a:r>
              <a:rPr lang="cs-CZ" altLang="en-US" sz="1800" i="1" baseline="-25000"/>
              <a:t>J</a:t>
            </a:r>
            <a:r>
              <a:rPr lang="cs-CZ" altLang="en-US" sz="1800"/>
              <a:t> = 0, ±1, ±2,..., ±</a:t>
            </a:r>
            <a:r>
              <a:rPr lang="cs-CZ" altLang="en-US" sz="1800" i="1"/>
              <a:t>J</a:t>
            </a:r>
            <a:endParaRPr lang="en-US" altLang="en-US" sz="1800" i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C945F9FC-120A-9775-F8D9-34B044DB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Diatomic molecule, rigid rotor</a:t>
            </a:r>
          </a:p>
        </p:txBody>
      </p:sp>
      <p:graphicFrame>
        <p:nvGraphicFramePr>
          <p:cNvPr id="43011" name="Object 3">
            <a:extLst>
              <a:ext uri="{FF2B5EF4-FFF2-40B4-BE49-F238E27FC236}">
                <a16:creationId xmlns:a16="http://schemas.microsoft.com/office/drawing/2014/main" id="{D67D8BF7-2992-72DF-28AA-42B514D925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4713" y="1616075"/>
          <a:ext cx="165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800" imgH="228600" progId="Equation.3">
                  <p:embed/>
                </p:oleObj>
              </mc:Choice>
              <mc:Fallback>
                <p:oleObj name="Equation" r:id="rId2" imgW="939800" imgH="228600" progId="Equation.3">
                  <p:embed/>
                  <p:pic>
                    <p:nvPicPr>
                      <p:cNvPr id="43011" name="Object 3">
                        <a:extLst>
                          <a:ext uri="{FF2B5EF4-FFF2-40B4-BE49-F238E27FC236}">
                            <a16:creationId xmlns:a16="http://schemas.microsoft.com/office/drawing/2014/main" id="{D67D8BF7-2992-72DF-28AA-42B514D925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616075"/>
                        <a:ext cx="1651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TextBox 4">
            <a:extLst>
              <a:ext uri="{FF2B5EF4-FFF2-40B4-BE49-F238E27FC236}">
                <a16:creationId xmlns:a16="http://schemas.microsoft.com/office/drawing/2014/main" id="{FF6AB00A-AE50-DF25-7DA7-8E38E2911D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057400"/>
            <a:ext cx="449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J – </a:t>
            </a:r>
            <a:r>
              <a:rPr lang="en-US" altLang="en-US" sz="1800"/>
              <a:t>rotational quantum number</a:t>
            </a:r>
            <a:r>
              <a:rPr lang="cs-CZ" altLang="en-US" sz="1800"/>
              <a:t>, J = 0, 1, 2, 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B – </a:t>
            </a:r>
            <a:r>
              <a:rPr lang="en-US" altLang="en-US" sz="1800"/>
              <a:t>rotational constant</a:t>
            </a:r>
          </a:p>
        </p:txBody>
      </p:sp>
      <p:graphicFrame>
        <p:nvGraphicFramePr>
          <p:cNvPr id="43013" name="Object 5">
            <a:extLst>
              <a:ext uri="{FF2B5EF4-FFF2-40B4-BE49-F238E27FC236}">
                <a16:creationId xmlns:a16="http://schemas.microsoft.com/office/drawing/2014/main" id="{84BE00D5-770E-5D92-13F2-503B4FF156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5600" y="2514600"/>
          <a:ext cx="8477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391" imgH="418918" progId="Equation.3">
                  <p:embed/>
                </p:oleObj>
              </mc:Choice>
              <mc:Fallback>
                <p:oleObj name="Equation" r:id="rId4" imgW="482391" imgH="418918" progId="Equation.3">
                  <p:embed/>
                  <p:pic>
                    <p:nvPicPr>
                      <p:cNvPr id="43013" name="Object 5">
                        <a:extLst>
                          <a:ext uri="{FF2B5EF4-FFF2-40B4-BE49-F238E27FC236}">
                            <a16:creationId xmlns:a16="http://schemas.microsoft.com/office/drawing/2014/main" id="{84BE00D5-770E-5D92-13F2-503B4FF156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14600"/>
                        <a:ext cx="8477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Box 6">
            <a:extLst>
              <a:ext uri="{FF2B5EF4-FFF2-40B4-BE49-F238E27FC236}">
                <a16:creationId xmlns:a16="http://schemas.microsoft.com/office/drawing/2014/main" id="{5495BC4A-5C1E-7C6F-97E1-F939905EF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733800"/>
            <a:ext cx="6019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rotational terms in wavenumbers</a:t>
            </a:r>
            <a:r>
              <a:rPr lang="cs-CZ" altLang="en-US" sz="1800"/>
              <a:t>:</a:t>
            </a:r>
            <a:endParaRPr lang="en-US" altLang="en-US" sz="1800"/>
          </a:p>
        </p:txBody>
      </p:sp>
      <p:graphicFrame>
        <p:nvGraphicFramePr>
          <p:cNvPr id="43015" name="Object 7">
            <a:extLst>
              <a:ext uri="{FF2B5EF4-FFF2-40B4-BE49-F238E27FC236}">
                <a16:creationId xmlns:a16="http://schemas.microsoft.com/office/drawing/2014/main" id="{CC781C49-93D7-B449-F805-7A04CA703E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6800" y="4379913"/>
          <a:ext cx="225266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700" imgH="393700" progId="Equation.3">
                  <p:embed/>
                </p:oleObj>
              </mc:Choice>
              <mc:Fallback>
                <p:oleObj name="Equation" r:id="rId6" imgW="1282700" imgH="393700" progId="Equation.3">
                  <p:embed/>
                  <p:pic>
                    <p:nvPicPr>
                      <p:cNvPr id="43015" name="Object 7">
                        <a:extLst>
                          <a:ext uri="{FF2B5EF4-FFF2-40B4-BE49-F238E27FC236}">
                            <a16:creationId xmlns:a16="http://schemas.microsoft.com/office/drawing/2014/main" id="{CC781C49-93D7-B449-F805-7A04CA703E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379913"/>
                        <a:ext cx="225266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8">
            <a:extLst>
              <a:ext uri="{FF2B5EF4-FFF2-40B4-BE49-F238E27FC236}">
                <a16:creationId xmlns:a16="http://schemas.microsoft.com/office/drawing/2014/main" id="{10890EC1-D80F-6FC5-B9C7-FBB445FBE1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5105400"/>
          <a:ext cx="24765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09700" imgH="419100" progId="Equation.3">
                  <p:embed/>
                </p:oleObj>
              </mc:Choice>
              <mc:Fallback>
                <p:oleObj name="Equation" r:id="rId8" imgW="1409700" imgH="419100" progId="Equation.3">
                  <p:embed/>
                  <p:pic>
                    <p:nvPicPr>
                      <p:cNvPr id="43016" name="Object 8">
                        <a:extLst>
                          <a:ext uri="{FF2B5EF4-FFF2-40B4-BE49-F238E27FC236}">
                            <a16:creationId xmlns:a16="http://schemas.microsoft.com/office/drawing/2014/main" id="{10890EC1-D80F-6FC5-B9C7-FBB445FBE1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05400"/>
                        <a:ext cx="24765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7" name="Picture 12">
            <a:extLst>
              <a:ext uri="{FF2B5EF4-FFF2-40B4-BE49-F238E27FC236}">
                <a16:creationId xmlns:a16="http://schemas.microsoft.com/office/drawing/2014/main" id="{CE2CB89A-4793-D4A7-2547-07B0BBDE9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38275"/>
            <a:ext cx="2484438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Box 9">
            <a:extLst>
              <a:ext uri="{FF2B5EF4-FFF2-40B4-BE49-F238E27FC236}">
                <a16:creationId xmlns:a16="http://schemas.microsoft.com/office/drawing/2014/main" id="{F0BBFDB3-DBCB-DDCC-B5CD-2F5D3A11F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4867275"/>
            <a:ext cx="228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H</a:t>
            </a:r>
            <a:r>
              <a:rPr lang="cs-CZ" altLang="en-US" sz="1800" baseline="-25000"/>
              <a:t>2</a:t>
            </a:r>
            <a:r>
              <a:rPr lang="cs-CZ" altLang="en-US" sz="1800"/>
              <a:t>	60.85 cm</a:t>
            </a:r>
            <a:r>
              <a:rPr lang="cs-CZ" altLang="en-US" sz="1800" baseline="30000"/>
              <a:t>-1</a:t>
            </a: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CO	1.93 cm</a:t>
            </a:r>
            <a:r>
              <a:rPr lang="cs-CZ" altLang="en-US" sz="1800" baseline="30000"/>
              <a:t>-1</a:t>
            </a:r>
            <a:endParaRPr lang="cs-CZ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HCl	10.59 cm</a:t>
            </a:r>
            <a:r>
              <a:rPr lang="cs-CZ" altLang="en-US" sz="1800" baseline="30000"/>
              <a:t>-1</a:t>
            </a:r>
            <a:endParaRPr lang="en-US" altLang="en-US" sz="1800"/>
          </a:p>
        </p:txBody>
      </p:sp>
      <p:graphicFrame>
        <p:nvGraphicFramePr>
          <p:cNvPr id="43019" name="Object 10">
            <a:extLst>
              <a:ext uri="{FF2B5EF4-FFF2-40B4-BE49-F238E27FC236}">
                <a16:creationId xmlns:a16="http://schemas.microsoft.com/office/drawing/2014/main" id="{E9645B62-0872-1477-E6C3-A614FD1654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18113" y="4419600"/>
          <a:ext cx="268287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52268" imgH="203024" progId="Equation.3">
                  <p:embed/>
                </p:oleObj>
              </mc:Choice>
              <mc:Fallback>
                <p:oleObj name="Equation" r:id="rId11" imgW="152268" imgH="203024" progId="Equation.3">
                  <p:embed/>
                  <p:pic>
                    <p:nvPicPr>
                      <p:cNvPr id="43019" name="Object 10">
                        <a:extLst>
                          <a:ext uri="{FF2B5EF4-FFF2-40B4-BE49-F238E27FC236}">
                            <a16:creationId xmlns:a16="http://schemas.microsoft.com/office/drawing/2014/main" id="{E9645B62-0872-1477-E6C3-A614FD1654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113" y="4419600"/>
                        <a:ext cx="268287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EB18B608-36E3-BA62-D577-4F1E0A6B8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Diatomic molecule, rigid rotor</a:t>
            </a:r>
          </a:p>
        </p:txBody>
      </p:sp>
      <p:graphicFrame>
        <p:nvGraphicFramePr>
          <p:cNvPr id="16387" name="Object 8">
            <a:extLst>
              <a:ext uri="{FF2B5EF4-FFF2-40B4-BE49-F238E27FC236}">
                <a16:creationId xmlns:a16="http://schemas.microsoft.com/office/drawing/2014/main" id="{257B6617-DF38-99BC-CACC-D85AA1B6A1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" y="1371600"/>
          <a:ext cx="24765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419100" progId="Equation.3">
                  <p:embed/>
                </p:oleObj>
              </mc:Choice>
              <mc:Fallback>
                <p:oleObj name="Equation" r:id="rId2" imgW="14097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24765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Box 2">
            <a:extLst>
              <a:ext uri="{FF2B5EF4-FFF2-40B4-BE49-F238E27FC236}">
                <a16:creationId xmlns:a16="http://schemas.microsoft.com/office/drawing/2014/main" id="{70BB2B3E-0F3A-C17D-5870-02EE1CA2E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447800"/>
            <a:ext cx="5715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rotational constant links spectroscopic observations to the geometric structure of the molecule</a:t>
            </a:r>
            <a:endParaRPr lang="en-US" altLang="en-US" sz="1800" dirty="0"/>
          </a:p>
        </p:txBody>
      </p:sp>
      <p:sp>
        <p:nvSpPr>
          <p:cNvPr id="16389" name="TextBox 11">
            <a:extLst>
              <a:ext uri="{FF2B5EF4-FFF2-40B4-BE49-F238E27FC236}">
                <a16:creationId xmlns:a16="http://schemas.microsoft.com/office/drawing/2014/main" id="{EC7E8D4D-B654-8BA4-E584-19A534C19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362200"/>
            <a:ext cx="769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For diatomic molecules, the interatomic distance can be calculated from the rotational constant to a first approximation</a:t>
            </a:r>
            <a:endParaRPr lang="en-US" altLang="en-US" sz="1800" dirty="0"/>
          </a:p>
        </p:txBody>
      </p:sp>
      <p:sp>
        <p:nvSpPr>
          <p:cNvPr id="16390" name="TextBox 12">
            <a:extLst>
              <a:ext uri="{FF2B5EF4-FFF2-40B4-BE49-F238E27FC236}">
                <a16:creationId xmlns:a16="http://schemas.microsoft.com/office/drawing/2014/main" id="{9FBF831B-B7A1-B05F-2C94-8CCEC07D5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76600"/>
            <a:ext cx="701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- </a:t>
            </a:r>
            <a:r>
              <a:rPr lang="cs-CZ" altLang="en-US" sz="1800" dirty="0" err="1"/>
              <a:t>isotopic</a:t>
            </a:r>
            <a:r>
              <a:rPr lang="cs-CZ" altLang="en-US" sz="1800" dirty="0"/>
              <a:t> </a:t>
            </a:r>
            <a:r>
              <a:rPr lang="cs-CZ" altLang="en-US" sz="1800" dirty="0" err="1"/>
              <a:t>ef</a:t>
            </a:r>
            <a:r>
              <a:rPr lang="en-GB" altLang="en-US" sz="1800" dirty="0"/>
              <a:t>f</a:t>
            </a:r>
            <a:r>
              <a:rPr lang="cs-CZ" altLang="en-US" sz="1800" dirty="0"/>
              <a:t>e</a:t>
            </a:r>
            <a:r>
              <a:rPr lang="en-GB" altLang="en-US" sz="1800" dirty="0" err="1"/>
              <a:t>ct</a:t>
            </a:r>
            <a:r>
              <a:rPr lang="cs-CZ" altLang="en-US" sz="1800" dirty="0"/>
              <a:t> – </a:t>
            </a:r>
            <a:r>
              <a:rPr lang="cs-CZ" altLang="en-US" sz="1800" i="1" dirty="0"/>
              <a:t>R</a:t>
            </a:r>
            <a:r>
              <a:rPr lang="cs-CZ" altLang="en-US" sz="1800" dirty="0"/>
              <a:t> </a:t>
            </a:r>
            <a:r>
              <a:rPr lang="en-GB" altLang="en-US" sz="1800" dirty="0"/>
              <a:t>c</a:t>
            </a:r>
            <a:r>
              <a:rPr lang="cs-CZ" altLang="en-US" sz="1800" dirty="0" err="1"/>
              <a:t>onstant</a:t>
            </a:r>
            <a:r>
              <a:rPr lang="cs-CZ" altLang="en-US" sz="1800" dirty="0"/>
              <a:t>, </a:t>
            </a:r>
            <a:r>
              <a:rPr lang="el-GR" altLang="en-US" sz="1800" i="1" dirty="0"/>
              <a:t>μ</a:t>
            </a:r>
            <a:r>
              <a:rPr lang="cs-CZ" altLang="en-US" sz="1800" dirty="0"/>
              <a:t> </a:t>
            </a:r>
            <a:r>
              <a:rPr lang="en-GB" altLang="en-US" sz="1800" dirty="0"/>
              <a:t>different</a:t>
            </a:r>
            <a:r>
              <a:rPr lang="cs-CZ" altLang="en-US" sz="1800" dirty="0"/>
              <a:t> -&gt; B </a:t>
            </a:r>
            <a:r>
              <a:rPr lang="en-GB" altLang="en-US" sz="1800" dirty="0"/>
              <a:t>will be different</a:t>
            </a:r>
            <a:endParaRPr lang="en-US" altLang="en-US" sz="1800" dirty="0"/>
          </a:p>
        </p:txBody>
      </p:sp>
      <p:sp>
        <p:nvSpPr>
          <p:cNvPr id="16391" name="TextBox 13">
            <a:extLst>
              <a:ext uri="{FF2B5EF4-FFF2-40B4-BE49-F238E27FC236}">
                <a16:creationId xmlns:a16="http://schemas.microsoft.com/office/drawing/2014/main" id="{ACBDB1BF-AB4A-EB76-4192-199B698E6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962400"/>
            <a:ext cx="403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/>
              <a:t>Degenerace rotačních hladin</a:t>
            </a:r>
            <a:endParaRPr lang="en-US" altLang="en-US" sz="2400" b="1"/>
          </a:p>
        </p:txBody>
      </p:sp>
      <p:sp>
        <p:nvSpPr>
          <p:cNvPr id="16392" name="TextBox 14">
            <a:extLst>
              <a:ext uri="{FF2B5EF4-FFF2-40B4-BE49-F238E27FC236}">
                <a16:creationId xmlns:a16="http://schemas.microsoft.com/office/drawing/2014/main" id="{E31D5F8D-40BC-3188-A2B2-818517C33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648200"/>
            <a:ext cx="5029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In the absence of an external field, each rotational level described by the quantum number J is degenerate (2J+1) times (due to the projection quantum number M)</a:t>
            </a:r>
            <a:endParaRPr lang="en-US" altLang="en-US" sz="1800" dirty="0"/>
          </a:p>
        </p:txBody>
      </p:sp>
      <p:pic>
        <p:nvPicPr>
          <p:cNvPr id="16393" name="Picture 3">
            <a:extLst>
              <a:ext uri="{FF2B5EF4-FFF2-40B4-BE49-F238E27FC236}">
                <a16:creationId xmlns:a16="http://schemas.microsoft.com/office/drawing/2014/main" id="{BA1EDD7F-1FA4-80E3-EFDA-74933B074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019550"/>
            <a:ext cx="3392488" cy="196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9788C73-EF50-9EA9-5B95-5BCA2F13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Occupancy of individual rotational levels</a:t>
            </a:r>
            <a:endParaRPr lang="en-US" altLang="en-US" dirty="0"/>
          </a:p>
        </p:txBody>
      </p:sp>
      <p:graphicFrame>
        <p:nvGraphicFramePr>
          <p:cNvPr id="17411" name="Object 3">
            <a:extLst>
              <a:ext uri="{FF2B5EF4-FFF2-40B4-BE49-F238E27FC236}">
                <a16:creationId xmlns:a16="http://schemas.microsoft.com/office/drawing/2014/main" id="{1D5A8F29-569F-F2FD-AA21-EEAD483F12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800" y="1600200"/>
          <a:ext cx="53530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48000" imgH="482600" progId="Equation.3">
                  <p:embed/>
                </p:oleObj>
              </mc:Choice>
              <mc:Fallback>
                <p:oleObj name="Equation" r:id="rId2" imgW="30480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53530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Box 4">
            <a:extLst>
              <a:ext uri="{FF2B5EF4-FFF2-40B4-BE49-F238E27FC236}">
                <a16:creationId xmlns:a16="http://schemas.microsoft.com/office/drawing/2014/main" id="{706B069C-8548-F3CF-6D48-E56FD72FA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743200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level with the largest population is found from:</a:t>
            </a:r>
            <a:endParaRPr lang="en-US" altLang="en-US" sz="1800" dirty="0"/>
          </a:p>
        </p:txBody>
      </p:sp>
      <p:graphicFrame>
        <p:nvGraphicFramePr>
          <p:cNvPr id="17413" name="Object 5">
            <a:extLst>
              <a:ext uri="{FF2B5EF4-FFF2-40B4-BE49-F238E27FC236}">
                <a16:creationId xmlns:a16="http://schemas.microsoft.com/office/drawing/2014/main" id="{27B45117-2D10-C52E-64C3-2D84793B88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577754"/>
              </p:ext>
            </p:extLst>
          </p:nvPr>
        </p:nvGraphicFramePr>
        <p:xfrm>
          <a:off x="5334000" y="2562000"/>
          <a:ext cx="914400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0474" imgH="393529" progId="Equation.3">
                  <p:embed/>
                </p:oleObj>
              </mc:Choice>
              <mc:Fallback>
                <p:oleObj name="Equation" r:id="rId4" imgW="520474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562000"/>
                        <a:ext cx="914400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E26996-70D2-7B1D-AFC4-0C765F1A66FA}"/>
              </a:ext>
            </a:extLst>
          </p:cNvPr>
          <p:cNvCxnSpPr>
            <a:cxnSpLocks/>
          </p:cNvCxnSpPr>
          <p:nvPr/>
        </p:nvCxnSpPr>
        <p:spPr>
          <a:xfrm flipH="1">
            <a:off x="2209800" y="3241675"/>
            <a:ext cx="2895600" cy="102552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15" name="Object 8">
            <a:extLst>
              <a:ext uri="{FF2B5EF4-FFF2-40B4-BE49-F238E27FC236}">
                <a16:creationId xmlns:a16="http://schemas.microsoft.com/office/drawing/2014/main" id="{8EBC290A-1C4C-9305-F1DC-A00E90D8CC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7600" y="4495800"/>
          <a:ext cx="20304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199" imgH="444307" progId="Equation.3">
                  <p:embed/>
                </p:oleObj>
              </mc:Choice>
              <mc:Fallback>
                <p:oleObj name="Equation" r:id="rId6" imgW="1155199" imgH="44430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4495800"/>
                        <a:ext cx="2030413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6" name="TextBox 9">
            <a:extLst>
              <a:ext uri="{FF2B5EF4-FFF2-40B4-BE49-F238E27FC236}">
                <a16:creationId xmlns:a16="http://schemas.microsoft.com/office/drawing/2014/main" id="{3DFD0DF5-2496-5781-2A82-145E5F987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0" y="4284663"/>
            <a:ext cx="4648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influence of the nuclear spin (nuclear spin degeneracy factor) is not taken into account here. E.g. for H</a:t>
            </a:r>
            <a:r>
              <a:rPr lang="en-GB" altLang="en-US" sz="1800" baseline="-25000" dirty="0"/>
              <a:t>2</a:t>
            </a:r>
            <a:r>
              <a:rPr lang="en-GB" altLang="en-US" sz="1800" dirty="0"/>
              <a:t>, ortho and para states have different statistical weight (3:1)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AF128422-4A69-DD45-53CA-2B41EBEB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Wavefunction</a:t>
            </a:r>
            <a:endParaRPr lang="en-US" altLang="en-US" dirty="0"/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751DE318-52CC-6136-788E-0B6256ECB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678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General solution</a:t>
            </a:r>
            <a:r>
              <a:rPr lang="cs-CZ" altLang="en-US" sz="1800" dirty="0"/>
              <a:t>: S</a:t>
            </a:r>
            <a:r>
              <a:rPr lang="en-GB" altLang="en-US" sz="1800" dirty="0" err="1"/>
              <a:t>phericl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harmonic</a:t>
            </a:r>
            <a:r>
              <a:rPr lang="en-GB" altLang="en-US" sz="1800" dirty="0"/>
              <a:t>s</a:t>
            </a:r>
            <a:endParaRPr lang="en-US" altLang="en-US" sz="1800" dirty="0"/>
          </a:p>
        </p:txBody>
      </p:sp>
      <p:graphicFrame>
        <p:nvGraphicFramePr>
          <p:cNvPr id="18436" name="Object 5">
            <a:extLst>
              <a:ext uri="{FF2B5EF4-FFF2-40B4-BE49-F238E27FC236}">
                <a16:creationId xmlns:a16="http://schemas.microsoft.com/office/drawing/2014/main" id="{AE031198-64D1-E2C9-CBC2-1B9D5E3497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02075" y="3959225"/>
          <a:ext cx="1584325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01309" imgH="431613" progId="Equation.3">
                  <p:embed/>
                </p:oleObj>
              </mc:Choice>
              <mc:Fallback>
                <p:oleObj name="Equation" r:id="rId3" imgW="901309" imgH="431613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3959225"/>
                        <a:ext cx="1584325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>
            <a:extLst>
              <a:ext uri="{FF2B5EF4-FFF2-40B4-BE49-F238E27FC236}">
                <a16:creationId xmlns:a16="http://schemas.microsoft.com/office/drawing/2014/main" id="{D1558297-F408-E8BE-3006-D50B86AF0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012825"/>
            <a:ext cx="3008313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6">
            <a:extLst>
              <a:ext uri="{FF2B5EF4-FFF2-40B4-BE49-F238E27FC236}">
                <a16:creationId xmlns:a16="http://schemas.microsoft.com/office/drawing/2014/main" id="{19E0CB3A-FB86-B442-E944-07352F9A8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7242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Due to cyclic boundary conditions</a:t>
            </a:r>
            <a:r>
              <a:rPr lang="cs-CZ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	</a:t>
            </a:r>
            <a:r>
              <a:rPr lang="cs-CZ" altLang="en-US" sz="1800" i="1" dirty="0"/>
              <a:t>M</a:t>
            </a:r>
            <a:r>
              <a:rPr lang="cs-CZ" altLang="en-US" sz="1800" baseline="-25000" dirty="0"/>
              <a:t>J</a:t>
            </a:r>
            <a:r>
              <a:rPr lang="cs-CZ" altLang="en-US" sz="1800" dirty="0"/>
              <a:t> = 0, ±1, ±2,...</a:t>
            </a:r>
            <a:endParaRPr lang="en-US" altLang="en-US" sz="1800" dirty="0"/>
          </a:p>
        </p:txBody>
      </p:sp>
      <p:sp>
        <p:nvSpPr>
          <p:cNvPr id="18439" name="TextBox 7">
            <a:extLst>
              <a:ext uri="{FF2B5EF4-FFF2-40B4-BE49-F238E27FC236}">
                <a16:creationId xmlns:a16="http://schemas.microsoft.com/office/drawing/2014/main" id="{B74DF187-4151-0612-3D5B-3B8FE41E1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764088"/>
            <a:ext cx="5105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Their symmetry can be seen on the real parts of these functions (even and odd levels have the opposite parity).</a:t>
            </a:r>
            <a:endParaRPr lang="en-US" altLang="en-US" sz="1800" dirty="0"/>
          </a:p>
        </p:txBody>
      </p:sp>
      <p:sp>
        <p:nvSpPr>
          <p:cNvPr id="18440" name="TextBox 8">
            <a:extLst>
              <a:ext uri="{FF2B5EF4-FFF2-40B4-BE49-F238E27FC236}">
                <a16:creationId xmlns:a16="http://schemas.microsoft.com/office/drawing/2014/main" id="{2A54746D-7CF0-11C1-AB99-97B5513B1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726112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Parit</a:t>
            </a:r>
            <a:r>
              <a:rPr lang="en-GB" altLang="en-US" sz="1800" dirty="0"/>
              <a:t>y</a:t>
            </a:r>
            <a:r>
              <a:rPr lang="cs-CZ" altLang="en-US" sz="1800" dirty="0"/>
              <a:t> = (-1)</a:t>
            </a:r>
            <a:r>
              <a:rPr lang="cs-CZ" altLang="en-US" sz="1800" i="1" baseline="30000" dirty="0"/>
              <a:t>J</a:t>
            </a:r>
            <a:endParaRPr lang="en-US" altLang="en-US" sz="1800" i="1" dirty="0"/>
          </a:p>
        </p:txBody>
      </p:sp>
      <p:graphicFrame>
        <p:nvGraphicFramePr>
          <p:cNvPr id="18441" name="Object 1">
            <a:extLst>
              <a:ext uri="{FF2B5EF4-FFF2-40B4-BE49-F238E27FC236}">
                <a16:creationId xmlns:a16="http://schemas.microsoft.com/office/drawing/2014/main" id="{E5EDA9FF-8243-FC07-760D-0CB9C33568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188" y="1985963"/>
          <a:ext cx="4419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600" imgH="241300" progId="Equation.3">
                  <p:embed/>
                </p:oleObj>
              </mc:Choice>
              <mc:Fallback>
                <p:oleObj name="Equation" r:id="rId6" imgW="2514600" imgH="2413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985963"/>
                        <a:ext cx="44196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2" name="Object 2">
            <a:extLst>
              <a:ext uri="{FF2B5EF4-FFF2-40B4-BE49-F238E27FC236}">
                <a16:creationId xmlns:a16="http://schemas.microsoft.com/office/drawing/2014/main" id="{57DA129D-E29A-8F46-83F1-2FB276284B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36675" y="2292350"/>
          <a:ext cx="29686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89100" imgH="419100" progId="Equation.3">
                  <p:embed/>
                </p:oleObj>
              </mc:Choice>
              <mc:Fallback>
                <p:oleObj name="Equation" r:id="rId8" imgW="16891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2292350"/>
                        <a:ext cx="296862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9D209FA-BE5A-01C7-2C94-6C4E3AD8BD56}"/>
              </a:ext>
            </a:extLst>
          </p:cNvPr>
          <p:cNvCxnSpPr/>
          <p:nvPr/>
        </p:nvCxnSpPr>
        <p:spPr>
          <a:xfrm flipV="1">
            <a:off x="1905000" y="2852738"/>
            <a:ext cx="609600" cy="1952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4" name="TextBox 7">
            <a:extLst>
              <a:ext uri="{FF2B5EF4-FFF2-40B4-BE49-F238E27FC236}">
                <a16:creationId xmlns:a16="http://schemas.microsoft.com/office/drawing/2014/main" id="{82526F69-F1FC-7422-8B8D-5AF9265AD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" y="2967038"/>
            <a:ext cx="1817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Normali</a:t>
            </a:r>
            <a:r>
              <a:rPr lang="en-GB" altLang="en-US" sz="1800" dirty="0" err="1"/>
              <a:t>sation</a:t>
            </a:r>
            <a:endParaRPr lang="en-US" altLang="en-US" sz="18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DCC3EBC-0BA7-BFDD-5B51-97794B61A310}"/>
              </a:ext>
            </a:extLst>
          </p:cNvPr>
          <p:cNvCxnSpPr/>
          <p:nvPr/>
        </p:nvCxnSpPr>
        <p:spPr>
          <a:xfrm flipH="1" flipV="1">
            <a:off x="3305175" y="2852738"/>
            <a:ext cx="504825" cy="298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10">
            <a:extLst>
              <a:ext uri="{FF2B5EF4-FFF2-40B4-BE49-F238E27FC236}">
                <a16:creationId xmlns:a16="http://schemas.microsoft.com/office/drawing/2014/main" id="{318883EF-AA3C-02B9-8BCD-BA0E30EF7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6100" y="3124200"/>
            <a:ext cx="2324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Legendre</a:t>
            </a:r>
            <a:r>
              <a:rPr lang="cs-CZ" altLang="en-US" sz="1800" dirty="0"/>
              <a:t> polynom</a:t>
            </a:r>
            <a:r>
              <a:rPr lang="en-GB" altLang="en-US" sz="1800" dirty="0" err="1"/>
              <a:t>ial</a:t>
            </a:r>
            <a:r>
              <a:rPr lang="cs-CZ" altLang="en-US" sz="1800" dirty="0"/>
              <a:t> (</a:t>
            </a:r>
            <a:r>
              <a:rPr lang="cs-CZ" altLang="en-US" sz="1800" dirty="0" err="1"/>
              <a:t>associated</a:t>
            </a:r>
            <a:r>
              <a:rPr lang="cs-CZ" altLang="en-US" sz="1800" dirty="0"/>
              <a:t>)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B7BF425-9AD2-13F4-B759-E3939B37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Rotational spectroscopy</a:t>
            </a:r>
            <a:endParaRPr lang="en-US" altLang="en-US" dirty="0"/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4F3E8317-9CA2-029B-63B5-D1023B4A2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Selection rules</a:t>
            </a:r>
            <a:endParaRPr lang="en-US" altLang="en-US" sz="2400" b="1" dirty="0"/>
          </a:p>
        </p:txBody>
      </p:sp>
      <p:sp>
        <p:nvSpPr>
          <p:cNvPr id="19460" name="TextBox 1">
            <a:extLst>
              <a:ext uri="{FF2B5EF4-FFF2-40B4-BE49-F238E27FC236}">
                <a16:creationId xmlns:a16="http://schemas.microsoft.com/office/drawing/2014/main" id="{E150C8CC-5AD0-09C6-999B-8129E5704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057400"/>
            <a:ext cx="838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intensity of a purely rotational transition is given by the transition dipole moment:</a:t>
            </a:r>
            <a:endParaRPr lang="en-US" altLang="en-US" sz="1800" dirty="0"/>
          </a:p>
        </p:txBody>
      </p:sp>
      <p:pic>
        <p:nvPicPr>
          <p:cNvPr id="19461" name="Picture 2">
            <a:extLst>
              <a:ext uri="{FF2B5EF4-FFF2-40B4-BE49-F238E27FC236}">
                <a16:creationId xmlns:a16="http://schemas.microsoft.com/office/drawing/2014/main" id="{FEDDB6B0-4C0C-CA1B-F07C-35D71555D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2420938"/>
            <a:ext cx="22447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>
            <a:extLst>
              <a:ext uri="{FF2B5EF4-FFF2-40B4-BE49-F238E27FC236}">
                <a16:creationId xmlns:a16="http://schemas.microsoft.com/office/drawing/2014/main" id="{86F1824B-F373-ECE5-8149-97B2DE698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3198813"/>
            <a:ext cx="393382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>
            <a:extLst>
              <a:ext uri="{FF2B5EF4-FFF2-40B4-BE49-F238E27FC236}">
                <a16:creationId xmlns:a16="http://schemas.microsoft.com/office/drawing/2014/main" id="{9E25A422-373C-DE1A-94B2-02E57CC08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3070225"/>
            <a:ext cx="41338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FE8A41E0-AFA4-1666-86F8-64EBE17B11D5}"/>
              </a:ext>
            </a:extLst>
          </p:cNvPr>
          <p:cNvSpPr/>
          <p:nvPr/>
        </p:nvSpPr>
        <p:spPr>
          <a:xfrm>
            <a:off x="4352925" y="1371600"/>
            <a:ext cx="304801" cy="5105399"/>
          </a:xfrm>
          <a:prstGeom prst="leftBrace">
            <a:avLst/>
          </a:prstGeom>
          <a:ln w="31750">
            <a:solidFill>
              <a:srgbClr val="FF0000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465" name="Picture 6">
            <a:extLst>
              <a:ext uri="{FF2B5EF4-FFF2-40B4-BE49-F238E27FC236}">
                <a16:creationId xmlns:a16="http://schemas.microsoft.com/office/drawing/2014/main" id="{8DB696C6-9E20-54E2-4028-0A79D9A2D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4203700"/>
            <a:ext cx="57181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63B84EC5-F27B-C203-FC05-75A1AB3F8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Rotational spectroscopy</a:t>
            </a:r>
            <a:endParaRPr lang="en-US" altLang="en-US" dirty="0"/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3BC37362-6F87-1C7C-8160-9F0299198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Selection rules</a:t>
            </a:r>
            <a:endParaRPr lang="en-US" altLang="en-US" sz="2400" b="1" dirty="0"/>
          </a:p>
        </p:txBody>
      </p:sp>
      <p:pic>
        <p:nvPicPr>
          <p:cNvPr id="20484" name="Picture 6">
            <a:extLst>
              <a:ext uri="{FF2B5EF4-FFF2-40B4-BE49-F238E27FC236}">
                <a16:creationId xmlns:a16="http://schemas.microsoft.com/office/drawing/2014/main" id="{B7CA13A8-CB21-D395-129F-70856363E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81213"/>
            <a:ext cx="57181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485" name="Object 2">
            <a:extLst>
              <a:ext uri="{FF2B5EF4-FFF2-40B4-BE49-F238E27FC236}">
                <a16:creationId xmlns:a16="http://schemas.microsoft.com/office/drawing/2014/main" id="{9FF02D06-4E21-BDC7-2AAE-1406E5EBB2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90663" y="5049838"/>
          <a:ext cx="1895475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79500" imgH="419100" progId="Equation.3">
                  <p:embed/>
                </p:oleObj>
              </mc:Choice>
              <mc:Fallback>
                <p:oleObj name="Equation" r:id="rId3" imgW="1079500" imgH="419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3" y="5049838"/>
                        <a:ext cx="1895475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Box 4">
            <a:extLst>
              <a:ext uri="{FF2B5EF4-FFF2-40B4-BE49-F238E27FC236}">
                <a16:creationId xmlns:a16="http://schemas.microsoft.com/office/drawing/2014/main" id="{884AF286-395E-12AA-F13C-40700E9F0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21113"/>
            <a:ext cx="411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For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Legendre</a:t>
            </a:r>
            <a:r>
              <a:rPr lang="cs-CZ" altLang="en-US" sz="1800" dirty="0"/>
              <a:t> polynom</a:t>
            </a:r>
            <a:r>
              <a:rPr lang="en-GB" altLang="en-US" sz="1800" dirty="0" err="1"/>
              <a:t>ials</a:t>
            </a:r>
            <a:r>
              <a:rPr lang="cs-CZ" altLang="en-US" sz="1800" dirty="0"/>
              <a:t>:</a:t>
            </a:r>
            <a:endParaRPr lang="en-US" altLang="en-US" sz="1800" dirty="0"/>
          </a:p>
        </p:txBody>
      </p:sp>
      <p:sp>
        <p:nvSpPr>
          <p:cNvPr id="20487" name="TextBox 5">
            <a:extLst>
              <a:ext uri="{FF2B5EF4-FFF2-40B4-BE49-F238E27FC236}">
                <a16:creationId xmlns:a16="http://schemas.microsoft.com/office/drawing/2014/main" id="{B506F84E-0A9E-D550-5E39-7A34C6413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235575"/>
            <a:ext cx="990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And</a:t>
            </a:r>
            <a:r>
              <a:rPr lang="cs-CZ" altLang="en-US" sz="1800" dirty="0"/>
              <a:t>:</a:t>
            </a:r>
            <a:endParaRPr lang="en-US" altLang="en-US" sz="1800" dirty="0"/>
          </a:p>
        </p:txBody>
      </p:sp>
      <p:graphicFrame>
        <p:nvGraphicFramePr>
          <p:cNvPr id="20488" name="Object 6">
            <a:extLst>
              <a:ext uri="{FF2B5EF4-FFF2-40B4-BE49-F238E27FC236}">
                <a16:creationId xmlns:a16="http://schemas.microsoft.com/office/drawing/2014/main" id="{8ADA076B-3230-2E9B-FA5F-4D9872DD46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1363" y="5049838"/>
          <a:ext cx="17843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419100" progId="Equation.3">
                  <p:embed/>
                </p:oleObj>
              </mc:Choice>
              <mc:Fallback>
                <p:oleObj name="Equation" r:id="rId5" imgW="10160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363" y="5049838"/>
                        <a:ext cx="178435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7">
            <a:extLst>
              <a:ext uri="{FF2B5EF4-FFF2-40B4-BE49-F238E27FC236}">
                <a16:creationId xmlns:a16="http://schemas.microsoft.com/office/drawing/2014/main" id="{6849B9EF-C076-4104-5D09-B62E11F283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4419600"/>
          <a:ext cx="5819775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14700" imgH="241300" progId="Equation.3">
                  <p:embed/>
                </p:oleObj>
              </mc:Choice>
              <mc:Fallback>
                <p:oleObj name="Equation" r:id="rId7" imgW="33147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419600"/>
                        <a:ext cx="5819775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8">
            <a:extLst>
              <a:ext uri="{FF2B5EF4-FFF2-40B4-BE49-F238E27FC236}">
                <a16:creationId xmlns:a16="http://schemas.microsoft.com/office/drawing/2014/main" id="{5EE56FD9-3F1C-CF10-C37F-80B75C1501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4486275"/>
          <a:ext cx="1027113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693" imgH="177646" progId="Equation.3">
                  <p:embed/>
                </p:oleObj>
              </mc:Choice>
              <mc:Fallback>
                <p:oleObj name="Equation" r:id="rId9" imgW="583693" imgH="17764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486275"/>
                        <a:ext cx="1027113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EEC5B82-71C3-88AE-DD74-662F0CDBF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Rotational spectroscopy</a:t>
            </a:r>
            <a:endParaRPr lang="en-US" altLang="en-US" dirty="0"/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629EE389-6A88-928E-15FB-A004C1AA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/>
              <a:t>Selection rules</a:t>
            </a:r>
            <a:endParaRPr lang="en-US" altLang="en-US" sz="2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6CFD78-3018-63DB-0AD5-BF862727B42C}"/>
              </a:ext>
            </a:extLst>
          </p:cNvPr>
          <p:cNvSpPr txBox="1"/>
          <p:nvPr/>
        </p:nvSpPr>
        <p:spPr>
          <a:xfrm>
            <a:off x="609600" y="2057400"/>
            <a:ext cx="50292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dirty="0">
                <a:cs typeface="Arial" charset="0"/>
              </a:rPr>
              <a:t>In order for a molecule to exhibit a pure rotational spectrum, it must contain a permanent dipole moment</a:t>
            </a:r>
          </a:p>
          <a:p>
            <a:pPr marL="342900" indent="-342900">
              <a:buFontTx/>
              <a:buAutoNum type="arabicParenR"/>
              <a:defRPr/>
            </a:pPr>
            <a:endParaRPr lang="cs-CZ" dirty="0">
              <a:cs typeface="Arial" charset="0"/>
            </a:endParaRPr>
          </a:p>
          <a:p>
            <a:pPr>
              <a:defRPr/>
            </a:pPr>
            <a:r>
              <a:rPr lang="en-GB" dirty="0">
                <a:cs typeface="Arial" charset="0"/>
              </a:rPr>
              <a:t>e.g. the molecular ion H</a:t>
            </a:r>
            <a:r>
              <a:rPr lang="en-GB" baseline="-25000" dirty="0">
                <a:cs typeface="Arial" charset="0"/>
              </a:rPr>
              <a:t>3</a:t>
            </a:r>
            <a:r>
              <a:rPr lang="en-GB" baseline="30000" dirty="0">
                <a:cs typeface="Arial" charset="0"/>
              </a:rPr>
              <a:t>+</a:t>
            </a:r>
            <a:r>
              <a:rPr lang="en-GB" dirty="0">
                <a:cs typeface="Arial" charset="0"/>
              </a:rPr>
              <a:t> does not have a permanent dipole moment (see the previous lecture on the symmetry of molecules) -&gt; it does not have a purely rotational spectrum</a:t>
            </a:r>
          </a:p>
          <a:p>
            <a:pPr>
              <a:defRPr/>
            </a:pPr>
            <a:endParaRPr lang="cs-CZ" dirty="0">
              <a:cs typeface="Arial" charset="0"/>
            </a:endParaRPr>
          </a:p>
          <a:p>
            <a:pPr>
              <a:defRPr/>
            </a:pPr>
            <a:r>
              <a:rPr lang="en-GB" dirty="0">
                <a:cs typeface="Arial" charset="0"/>
              </a:rPr>
              <a:t>2)   </a:t>
            </a:r>
            <a:r>
              <a:rPr lang="cs-CZ" dirty="0">
                <a:cs typeface="Arial" charset="0"/>
              </a:rPr>
              <a:t>Δ</a:t>
            </a:r>
            <a:r>
              <a:rPr lang="cs-CZ" i="1" dirty="0">
                <a:cs typeface="Arial" charset="0"/>
              </a:rPr>
              <a:t>J</a:t>
            </a:r>
            <a:r>
              <a:rPr lang="cs-CZ" dirty="0">
                <a:cs typeface="Arial" charset="0"/>
              </a:rPr>
              <a:t> =± 1, Δ</a:t>
            </a:r>
            <a:r>
              <a:rPr lang="cs-CZ" i="1" dirty="0">
                <a:cs typeface="Arial" charset="0"/>
              </a:rPr>
              <a:t>M</a:t>
            </a:r>
            <a:r>
              <a:rPr lang="cs-CZ" dirty="0">
                <a:cs typeface="Arial" charset="0"/>
              </a:rPr>
              <a:t> =0, ± 1 </a:t>
            </a:r>
          </a:p>
          <a:p>
            <a:pPr>
              <a:defRPr/>
            </a:pPr>
            <a:r>
              <a:rPr lang="en-GB" dirty="0">
                <a:cs typeface="Arial" charset="0"/>
              </a:rPr>
              <a:t>- conservation of angular momentum, the parity of the wave function must change during a rotational transition</a:t>
            </a:r>
            <a:endParaRPr lang="en-US" dirty="0">
              <a:cs typeface="Arial" charset="0"/>
            </a:endParaRPr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A8C27B51-3A42-F00C-A7D5-DA6BDCACA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27150"/>
            <a:ext cx="2566988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0" name="Object 5">
            <a:extLst>
              <a:ext uri="{FF2B5EF4-FFF2-40B4-BE49-F238E27FC236}">
                <a16:creationId xmlns:a16="http://schemas.microsoft.com/office/drawing/2014/main" id="{C1E0F465-5E13-922A-B9B9-8694B81A02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033750"/>
              </p:ext>
            </p:extLst>
          </p:nvPr>
        </p:nvGraphicFramePr>
        <p:xfrm>
          <a:off x="609600" y="5722938"/>
          <a:ext cx="584041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27400" imgH="254000" progId="Equation.3">
                  <p:embed/>
                </p:oleObj>
              </mc:Choice>
              <mc:Fallback>
                <p:oleObj name="Equation" r:id="rId3" imgW="33274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722938"/>
                        <a:ext cx="5840413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TextBox 6">
            <a:extLst>
              <a:ext uri="{FF2B5EF4-FFF2-40B4-BE49-F238E27FC236}">
                <a16:creationId xmlns:a16="http://schemas.microsoft.com/office/drawing/2014/main" id="{DAFDD72E-50D9-9AFD-5B30-B7FED4E70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6172200"/>
            <a:ext cx="8281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Rotational spectroscopy performed in the laboratory uses absorption because spontaneous emission is slow </a:t>
            </a:r>
            <a:r>
              <a:rPr lang="cs-CZ" altLang="en-US" sz="1800" dirty="0"/>
              <a:t>(A ≈ </a:t>
            </a:r>
            <a:r>
              <a:rPr lang="el-GR" altLang="en-US" sz="1800" dirty="0"/>
              <a:t>ν</a:t>
            </a:r>
            <a:r>
              <a:rPr lang="cs-CZ" altLang="en-US" sz="1800" baseline="30000" dirty="0"/>
              <a:t>3</a:t>
            </a:r>
            <a:r>
              <a:rPr lang="cs-CZ" altLang="en-US" sz="1800" dirty="0"/>
              <a:t>, </a:t>
            </a:r>
            <a:r>
              <a:rPr lang="en-GB" altLang="en-US" sz="1800" dirty="0"/>
              <a:t>see the first lecture</a:t>
            </a:r>
            <a:r>
              <a:rPr lang="cs-CZ" altLang="en-US" sz="1800" dirty="0"/>
              <a:t>) 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E104B4EA-037F-140A-9283-80E805D6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Literatura</a:t>
            </a:r>
            <a:endParaRPr lang="en-US" altLang="en-US" dirty="0"/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93BFFB7E-F682-89DE-722B-6B50D0386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000" dirty="0"/>
              <a:t>Peter F. </a:t>
            </a:r>
            <a:r>
              <a:rPr lang="en-US" altLang="en-US" sz="2000" dirty="0" err="1"/>
              <a:t>Bernath</a:t>
            </a:r>
            <a:r>
              <a:rPr lang="en-US" altLang="en-US" sz="2000" dirty="0"/>
              <a:t>, Spectra of Atoms and Molecules , 2nd ed., Oxford University Press, N.Y., 1995.</a:t>
            </a:r>
            <a:endParaRPr lang="cs-CZ" altLang="en-US" sz="2000" dirty="0"/>
          </a:p>
          <a:p>
            <a:pPr eaLnBrk="1" hangingPunct="1"/>
            <a:endParaRPr lang="cs-CZ" altLang="en-US" sz="2000" dirty="0"/>
          </a:p>
          <a:p>
            <a:pPr eaLnBrk="1" hangingPunct="1"/>
            <a:r>
              <a:rPr lang="en-GB" altLang="en-US" sz="2000" dirty="0"/>
              <a:t>Excellent</a:t>
            </a:r>
            <a:r>
              <a:rPr lang="cs-CZ" altLang="en-US" sz="2000" dirty="0"/>
              <a:t> </a:t>
            </a:r>
            <a:r>
              <a:rPr lang="en-GB" altLang="en-US" sz="2000" dirty="0"/>
              <a:t>lecture notes</a:t>
            </a:r>
            <a:r>
              <a:rPr lang="cs-CZ" altLang="en-US" sz="2000" dirty="0"/>
              <a:t> o</a:t>
            </a:r>
            <a:r>
              <a:rPr lang="en-GB" altLang="en-US" sz="2000" dirty="0"/>
              <a:t>n</a:t>
            </a:r>
            <a:r>
              <a:rPr lang="cs-CZ" altLang="en-US" sz="2000" dirty="0"/>
              <a:t> </a:t>
            </a:r>
            <a:r>
              <a:rPr lang="en-GB" altLang="en-US" sz="2000" dirty="0"/>
              <a:t>rotational spectroscopy at</a:t>
            </a:r>
            <a:r>
              <a:rPr lang="cs-CZ" altLang="en-US" sz="2000" dirty="0"/>
              <a:t> University </a:t>
            </a:r>
            <a:r>
              <a:rPr lang="cs-CZ" altLang="en-US" sz="2000" dirty="0" err="1"/>
              <a:t>of</a:t>
            </a:r>
            <a:r>
              <a:rPr lang="cs-CZ" altLang="en-US" sz="2000" dirty="0"/>
              <a:t> Oxford </a:t>
            </a:r>
            <a:r>
              <a:rPr lang="en-GB" altLang="en-US" sz="2000" dirty="0"/>
              <a:t>on</a:t>
            </a:r>
            <a:r>
              <a:rPr lang="cs-CZ" altLang="en-US" sz="2000" dirty="0">
                <a:solidFill>
                  <a:srgbClr val="FF0000"/>
                </a:solidFill>
              </a:rPr>
              <a:t> </a:t>
            </a:r>
            <a:r>
              <a:rPr lang="cs-CZ" altLang="en-US" sz="2000" dirty="0">
                <a:solidFill>
                  <a:srgbClr val="FF0000"/>
                </a:solidFill>
                <a:hlinkClick r:id="rId2"/>
              </a:rPr>
              <a:t>http://mackenzie.chem.ox.ac.uk/teaching.html</a:t>
            </a:r>
            <a:endParaRPr lang="cs-CZ" altLang="en-US" sz="2000" dirty="0">
              <a:solidFill>
                <a:srgbClr val="FF0000"/>
              </a:solidFill>
            </a:endParaRPr>
          </a:p>
          <a:p>
            <a:pPr eaLnBrk="1" hangingPunct="1"/>
            <a:endParaRPr lang="cs-CZ" alt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cs-CZ" altLang="en-US" sz="2000" dirty="0"/>
              <a:t>JAVA applet na rotaci molekul na </a:t>
            </a:r>
            <a:r>
              <a:rPr lang="cs-CZ" altLang="en-US" sz="2000" dirty="0">
                <a:solidFill>
                  <a:srgbClr val="FF0000"/>
                </a:solidFill>
                <a:hlinkClick r:id="rId3"/>
              </a:rPr>
              <a:t>http://www.chemtube3d.com/spectrorotcd0-CE-TEST-ROTATE-ALL.html</a:t>
            </a:r>
            <a:endParaRPr lang="cs-CZ" altLang="en-US" sz="2000" dirty="0">
              <a:solidFill>
                <a:srgbClr val="FF0000"/>
              </a:solidFill>
            </a:endParaRPr>
          </a:p>
          <a:p>
            <a:pPr eaLnBrk="1" hangingPunct="1"/>
            <a:endParaRPr lang="en-US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D62AC432-C47B-AAB3-3B55-07A986F9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Rotační spektroskopie</a:t>
            </a:r>
            <a:endParaRPr lang="en-US" altLang="en-US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68B4267E-8244-C4D3-73EE-9B6653DD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066800"/>
            <a:ext cx="67945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Box 3">
            <a:extLst>
              <a:ext uri="{FF2B5EF4-FFF2-40B4-BE49-F238E27FC236}">
                <a16:creationId xmlns:a16="http://schemas.microsoft.com/office/drawing/2014/main" id="{5D39FA4F-426B-DF4B-CF7D-41D4DB8B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902325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Abso</a:t>
            </a:r>
            <a:r>
              <a:rPr lang="en-GB" altLang="en-US" sz="1800" dirty="0" err="1"/>
              <a:t>rption</a:t>
            </a:r>
            <a:r>
              <a:rPr lang="cs-CZ" altLang="en-US" sz="1800" dirty="0"/>
              <a:t> </a:t>
            </a:r>
            <a:r>
              <a:rPr lang="cs-CZ" altLang="en-US" sz="1800" dirty="0" err="1"/>
              <a:t>spe</a:t>
            </a:r>
            <a:r>
              <a:rPr lang="en-GB" altLang="en-US" sz="1800" dirty="0"/>
              <a:t>c</a:t>
            </a:r>
            <a:r>
              <a:rPr lang="cs-CZ" altLang="en-US" sz="1800" dirty="0" err="1"/>
              <a:t>trum</a:t>
            </a:r>
            <a:r>
              <a:rPr lang="cs-CZ" altLang="en-US" sz="1800" dirty="0"/>
              <a:t> </a:t>
            </a:r>
            <a:r>
              <a:rPr lang="en-GB" altLang="en-US" sz="1800" dirty="0"/>
              <a:t>of </a:t>
            </a:r>
            <a:r>
              <a:rPr lang="cs-CZ" altLang="en-US" sz="1800" dirty="0"/>
              <a:t>CO mole</a:t>
            </a:r>
            <a:r>
              <a:rPr lang="en-GB" altLang="en-US" sz="1800" dirty="0" err="1"/>
              <a:t>cule</a:t>
            </a:r>
            <a:r>
              <a:rPr lang="cs-CZ" altLang="en-US" sz="1800" dirty="0"/>
              <a:t>, </a:t>
            </a:r>
            <a:r>
              <a:rPr lang="en-GB" altLang="en-US" sz="1800" dirty="0"/>
              <a:t>transitions from</a:t>
            </a:r>
            <a:r>
              <a:rPr lang="cs-CZ" altLang="en-US" sz="1800" dirty="0"/>
              <a:t> J = 4←3 (15.38 cm</a:t>
            </a:r>
            <a:r>
              <a:rPr lang="cs-CZ" altLang="en-US" sz="1800" baseline="30000" dirty="0"/>
              <a:t>-1</a:t>
            </a:r>
            <a:r>
              <a:rPr lang="cs-CZ" altLang="en-US" sz="1800" dirty="0"/>
              <a:t>) </a:t>
            </a:r>
            <a:r>
              <a:rPr lang="en-GB" altLang="en-US" sz="1800" dirty="0"/>
              <a:t>to</a:t>
            </a:r>
            <a:r>
              <a:rPr lang="cs-CZ" altLang="en-US" sz="1800" dirty="0"/>
              <a:t> J = 10 ←9 (38.41 cm</a:t>
            </a:r>
            <a:r>
              <a:rPr lang="cs-CZ" altLang="en-US" sz="1800" baseline="30000" dirty="0"/>
              <a:t>-1</a:t>
            </a:r>
            <a:r>
              <a:rPr lang="cs-CZ" altLang="en-US" sz="1800" dirty="0"/>
              <a:t>)</a:t>
            </a:r>
          </a:p>
        </p:txBody>
      </p:sp>
      <p:sp>
        <p:nvSpPr>
          <p:cNvPr id="22533" name="TextBox 4">
            <a:extLst>
              <a:ext uri="{FF2B5EF4-FFF2-40B4-BE49-F238E27FC236}">
                <a16:creationId xmlns:a16="http://schemas.microsoft.com/office/drawing/2014/main" id="{697A7784-1A79-3392-8946-54B01EB41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334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iso</a:t>
            </a:r>
            <a:r>
              <a:rPr lang="en-GB" altLang="en-US" sz="1800" dirty="0"/>
              <a:t>topes</a:t>
            </a:r>
            <a:endParaRPr lang="en-US" altLang="en-US" sz="18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8EEA67-B44B-DE9A-14E0-3B4C379B4F2E}"/>
              </a:ext>
            </a:extLst>
          </p:cNvPr>
          <p:cNvCxnSpPr/>
          <p:nvPr/>
        </p:nvCxnSpPr>
        <p:spPr>
          <a:xfrm flipH="1">
            <a:off x="6684963" y="903288"/>
            <a:ext cx="876300" cy="9144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0F65FC83-C841-6A50-79EA-9C23DA35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Rotační spektroskopie</a:t>
            </a:r>
            <a:endParaRPr lang="en-US" altLang="en-US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6C1B87F2-35AB-6C73-8BE7-DEAE077509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5319713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4CFEC7-069B-D64F-C931-8E61D6A3E3A5}"/>
              </a:ext>
            </a:extLst>
          </p:cNvPr>
          <p:cNvSpPr/>
          <p:nvPr/>
        </p:nvSpPr>
        <p:spPr>
          <a:xfrm>
            <a:off x="4495800" y="2438400"/>
            <a:ext cx="1828800" cy="10668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23557" name="Object 4">
            <a:extLst>
              <a:ext uri="{FF2B5EF4-FFF2-40B4-BE49-F238E27FC236}">
                <a16:creationId xmlns:a16="http://schemas.microsoft.com/office/drawing/2014/main" id="{F5692C37-8159-3DE8-598A-775A98A5B8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4953000"/>
          <a:ext cx="584041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27400" imgH="254000" progId="Equation.3">
                  <p:embed/>
                </p:oleObj>
              </mc:Choice>
              <mc:Fallback>
                <p:oleObj name="Equation" r:id="rId3" imgW="3327400" imgH="254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953000"/>
                        <a:ext cx="584041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TextBox 5">
            <a:extLst>
              <a:ext uri="{FF2B5EF4-FFF2-40B4-BE49-F238E27FC236}">
                <a16:creationId xmlns:a16="http://schemas.microsoft.com/office/drawing/2014/main" id="{784690C3-A6EF-18A3-6151-E9FD24C7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13" y="1600200"/>
            <a:ext cx="2986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Again</a:t>
            </a:r>
            <a:r>
              <a:rPr lang="cs-CZ" altLang="en-US" sz="1800" dirty="0"/>
              <a:t> rota</a:t>
            </a:r>
            <a:r>
              <a:rPr lang="en-GB" altLang="en-US" sz="1800" dirty="0" err="1"/>
              <a:t>tional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spe</a:t>
            </a:r>
            <a:r>
              <a:rPr lang="en-GB" altLang="en-US" sz="1800" dirty="0" err="1"/>
              <a:t>ctrum</a:t>
            </a:r>
            <a:r>
              <a:rPr lang="en-GB" altLang="en-US" sz="1800" dirty="0"/>
              <a:t> of</a:t>
            </a:r>
            <a:r>
              <a:rPr lang="cs-CZ" altLang="en-US" sz="1800" dirty="0"/>
              <a:t> CO </a:t>
            </a:r>
            <a:r>
              <a:rPr lang="en-GB" altLang="en-US" sz="1800" dirty="0"/>
              <a:t>at</a:t>
            </a:r>
            <a:r>
              <a:rPr lang="cs-CZ" altLang="en-US" sz="1800" dirty="0"/>
              <a:t> 300 K</a:t>
            </a:r>
            <a:endParaRPr lang="en-US" altLang="en-US" sz="1800" dirty="0"/>
          </a:p>
        </p:txBody>
      </p:sp>
      <p:sp>
        <p:nvSpPr>
          <p:cNvPr id="23559" name="TextBox 6">
            <a:extLst>
              <a:ext uri="{FF2B5EF4-FFF2-40B4-BE49-F238E27FC236}">
                <a16:creationId xmlns:a16="http://schemas.microsoft.com/office/drawing/2014/main" id="{D4AFF318-3863-B9A5-EBBE-C7EF381BE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86400"/>
            <a:ext cx="731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Transitions in the microwave region: </a:t>
            </a:r>
            <a:r>
              <a:rPr lang="cs-CZ" altLang="en-US" sz="1800" dirty="0"/>
              <a:t>1 – 100 cm</a:t>
            </a:r>
            <a:r>
              <a:rPr lang="cs-CZ" altLang="en-US" sz="1800" baseline="30000" dirty="0"/>
              <a:t>-1</a:t>
            </a:r>
            <a:r>
              <a:rPr lang="cs-CZ" altLang="en-US" sz="1800" dirty="0"/>
              <a:t> (</a:t>
            </a:r>
            <a:r>
              <a:rPr lang="el-GR" altLang="en-US" sz="1800" dirty="0"/>
              <a:t>λ</a:t>
            </a:r>
            <a:r>
              <a:rPr lang="cs-CZ" altLang="en-US" sz="1800" dirty="0"/>
              <a:t> = 1 cm </a:t>
            </a:r>
            <a:r>
              <a:rPr lang="en-US" altLang="en-US" sz="1800" dirty="0"/>
              <a:t>- </a:t>
            </a:r>
            <a:r>
              <a:rPr lang="cs-CZ" altLang="en-US" sz="1800" dirty="0"/>
              <a:t>100 </a:t>
            </a:r>
            <a:r>
              <a:rPr lang="el-GR" altLang="en-US" sz="1800" dirty="0"/>
              <a:t>μ</a:t>
            </a:r>
            <a:r>
              <a:rPr lang="cs-CZ" altLang="en-US" sz="1800" dirty="0"/>
              <a:t>m)</a:t>
            </a:r>
            <a:endParaRPr lang="en-US" altLang="en-US" sz="1800" dirty="0"/>
          </a:p>
        </p:txBody>
      </p:sp>
      <p:sp>
        <p:nvSpPr>
          <p:cNvPr id="23560" name="TextBox 8">
            <a:extLst>
              <a:ext uri="{FF2B5EF4-FFF2-40B4-BE49-F238E27FC236}">
                <a16:creationId xmlns:a16="http://schemas.microsoft.com/office/drawing/2014/main" id="{480E1498-37D0-D654-7D36-B881867D53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878513"/>
            <a:ext cx="731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spacing between the absorption lines is</a:t>
            </a:r>
            <a:r>
              <a:rPr lang="cs-CZ" altLang="en-US" sz="1800" dirty="0"/>
              <a:t> </a:t>
            </a:r>
            <a:endParaRPr lang="en-US" altLang="en-US" sz="1800" dirty="0"/>
          </a:p>
        </p:txBody>
      </p:sp>
      <p:graphicFrame>
        <p:nvGraphicFramePr>
          <p:cNvPr id="23561" name="Object 7">
            <a:extLst>
              <a:ext uri="{FF2B5EF4-FFF2-40B4-BE49-F238E27FC236}">
                <a16:creationId xmlns:a16="http://schemas.microsoft.com/office/drawing/2014/main" id="{729DCA6B-3E68-9253-C854-C3350D3BCD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160252"/>
              </p:ext>
            </p:extLst>
          </p:nvPr>
        </p:nvGraphicFramePr>
        <p:xfrm>
          <a:off x="4705350" y="5867400"/>
          <a:ext cx="400050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501" imgH="203112" progId="Equation.3">
                  <p:embed/>
                </p:oleObj>
              </mc:Choice>
              <mc:Fallback>
                <p:oleObj name="Equation" r:id="rId5" imgW="228501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5867400"/>
                        <a:ext cx="400050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7DCD14B-9F30-4573-37E3-6678A68A576F}"/>
              </a:ext>
            </a:extLst>
          </p:cNvPr>
          <p:cNvCxnSpPr/>
          <p:nvPr/>
        </p:nvCxnSpPr>
        <p:spPr>
          <a:xfrm flipV="1">
            <a:off x="1905000" y="3714750"/>
            <a:ext cx="990600" cy="3238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3" name="TextBox 12">
            <a:extLst>
              <a:ext uri="{FF2B5EF4-FFF2-40B4-BE49-F238E27FC236}">
                <a16:creationId xmlns:a16="http://schemas.microsoft.com/office/drawing/2014/main" id="{6561719B-5C94-C766-E085-781B0ECC0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14800"/>
            <a:ext cx="861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spectrum profile depends on the population of the lower levels and the dependence of the transition strength on J (more on that later)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A4804D3C-0CC9-FDC1-08C0-CF30D6930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Classification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molecules</a:t>
            </a:r>
            <a:endParaRPr lang="en-US" altLang="en-US" dirty="0"/>
          </a:p>
        </p:txBody>
      </p:sp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FE7C2010-21C1-D850-CCA0-C76CADF895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1949450"/>
          <a:ext cx="1957388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6600" imgH="342900" progId="Equation.3">
                  <p:embed/>
                </p:oleObj>
              </mc:Choice>
              <mc:Fallback>
                <p:oleObj name="Equation" r:id="rId2" imgW="736600" imgH="3429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949450"/>
                        <a:ext cx="1957388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Box 4">
            <a:extLst>
              <a:ext uri="{FF2B5EF4-FFF2-40B4-BE49-F238E27FC236}">
                <a16:creationId xmlns:a16="http://schemas.microsoft.com/office/drawing/2014/main" id="{5063F1B2-5A22-D69F-F1D6-714F5B1C4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403350"/>
            <a:ext cx="441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Moment </a:t>
            </a:r>
            <a:r>
              <a:rPr lang="en-GB" altLang="en-US" sz="2400" dirty="0"/>
              <a:t>of inertia</a:t>
            </a:r>
            <a:r>
              <a:rPr lang="cs-CZ" altLang="en-US" sz="2400" dirty="0"/>
              <a:t>:</a:t>
            </a:r>
            <a:endParaRPr lang="en-US" altLang="en-US" sz="2400" dirty="0"/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3338A0D0-BB4B-2E55-E9B8-2FE253B6E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2895600"/>
            <a:ext cx="7921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/>
              <a:t>The classification of polyatomic molecules is based on their moments of inertia (</a:t>
            </a:r>
            <a:r>
              <a:rPr lang="en-GB" altLang="en-US" sz="2400" i="1" dirty="0" err="1"/>
              <a:t>I</a:t>
            </a:r>
            <a:r>
              <a:rPr lang="en-GB" altLang="en-US" sz="2400" baseline="-25000" dirty="0" err="1"/>
              <a:t>a</a:t>
            </a:r>
            <a:r>
              <a:rPr lang="en-GB" altLang="en-US" sz="2400" dirty="0"/>
              <a:t>, </a:t>
            </a:r>
            <a:r>
              <a:rPr lang="en-GB" altLang="en-US" sz="2400" i="1" dirty="0" err="1"/>
              <a:t>I</a:t>
            </a:r>
            <a:r>
              <a:rPr lang="en-GB" altLang="en-US" sz="2400" baseline="-25000" dirty="0" err="1"/>
              <a:t>b</a:t>
            </a:r>
            <a:r>
              <a:rPr lang="en-GB" altLang="en-US" sz="2400" dirty="0"/>
              <a:t>, </a:t>
            </a:r>
            <a:r>
              <a:rPr lang="en-GB" altLang="en-US" sz="2400" i="1" dirty="0" err="1"/>
              <a:t>I</a:t>
            </a:r>
            <a:r>
              <a:rPr lang="en-GB" altLang="en-US" sz="2400" baseline="-25000" dirty="0" err="1"/>
              <a:t>c</a:t>
            </a:r>
            <a:r>
              <a:rPr lang="en-GB" altLang="en-US" sz="2400" dirty="0"/>
              <a:t>) about three mutually perpendicular axes (</a:t>
            </a:r>
            <a:r>
              <a:rPr lang="en-GB" altLang="en-US" sz="2400" dirty="0" err="1"/>
              <a:t>a,b,c</a:t>
            </a:r>
            <a:r>
              <a:rPr lang="en-GB" altLang="en-US" sz="2400" dirty="0"/>
              <a:t>) passing through the </a:t>
            </a:r>
            <a:r>
              <a:rPr lang="en-GB" altLang="en-US" sz="2400" dirty="0" err="1"/>
              <a:t>center</a:t>
            </a:r>
            <a:r>
              <a:rPr lang="en-GB" altLang="en-US" sz="2400" dirty="0"/>
              <a:t> of mass (principal axes).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/>
              <a:t>It </a:t>
            </a:r>
            <a:r>
              <a:rPr lang="cs-CZ" altLang="en-US" sz="2400" dirty="0" err="1"/>
              <a:t>applies</a:t>
            </a:r>
            <a:r>
              <a:rPr lang="cs-CZ" altLang="en-US" sz="2400" dirty="0"/>
              <a:t> </a:t>
            </a:r>
            <a:r>
              <a:rPr lang="cs-CZ" altLang="en-US" sz="2400" i="1" dirty="0" err="1"/>
              <a:t>I</a:t>
            </a:r>
            <a:r>
              <a:rPr lang="cs-CZ" altLang="en-US" sz="2400" baseline="-25000" dirty="0" err="1"/>
              <a:t>c</a:t>
            </a:r>
            <a:r>
              <a:rPr lang="cs-CZ" altLang="en-US" sz="2400" dirty="0"/>
              <a:t> = </a:t>
            </a:r>
            <a:r>
              <a:rPr lang="cs-CZ" altLang="en-US" sz="2400" i="1" dirty="0" err="1"/>
              <a:t>I</a:t>
            </a:r>
            <a:r>
              <a:rPr lang="cs-CZ" altLang="en-US" sz="2400" baseline="-25000" dirty="0" err="1"/>
              <a:t>max</a:t>
            </a:r>
            <a:r>
              <a:rPr lang="cs-CZ" altLang="en-US" sz="2400" dirty="0"/>
              <a:t> a:</a:t>
            </a:r>
            <a:endParaRPr lang="en-US" altLang="en-US" sz="2400" dirty="0"/>
          </a:p>
        </p:txBody>
      </p:sp>
      <p:graphicFrame>
        <p:nvGraphicFramePr>
          <p:cNvPr id="24582" name="Object 8">
            <a:extLst>
              <a:ext uri="{FF2B5EF4-FFF2-40B4-BE49-F238E27FC236}">
                <a16:creationId xmlns:a16="http://schemas.microsoft.com/office/drawing/2014/main" id="{626EEDDC-0015-3228-2CBC-01C7828307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795864"/>
              </p:ext>
            </p:extLst>
          </p:nvPr>
        </p:nvGraphicFramePr>
        <p:xfrm>
          <a:off x="2722563" y="5068887"/>
          <a:ext cx="269716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228600" progId="Equation.3">
                  <p:embed/>
                </p:oleObj>
              </mc:Choice>
              <mc:Fallback>
                <p:oleObj name="Equation" r:id="rId4" imgW="711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5068887"/>
                        <a:ext cx="2697162" cy="874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0627B9FD-E64F-F712-121B-48AFC4A38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Classification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molecules</a:t>
            </a:r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EA7D3-1BC5-E28D-93C0-135AC9185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cs-CZ" dirty="0"/>
              <a:t>Spherical tops</a:t>
            </a:r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endParaRPr lang="cs-CZ" dirty="0"/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cs-CZ" dirty="0"/>
              <a:t>Symetric </a:t>
            </a:r>
            <a:r>
              <a:rPr lang="cs-CZ" dirty="0" err="1"/>
              <a:t>tops</a:t>
            </a:r>
            <a:r>
              <a:rPr lang="cs-CZ" dirty="0"/>
              <a:t> (</a:t>
            </a:r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i="1" dirty="0" err="1"/>
              <a:t>I</a:t>
            </a:r>
            <a:r>
              <a:rPr lang="cs-CZ" baseline="-25000" dirty="0" err="1"/>
              <a:t>i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same</a:t>
            </a:r>
            <a:r>
              <a:rPr lang="cs-CZ" dirty="0"/>
              <a:t>)</a:t>
            </a:r>
          </a:p>
          <a:p>
            <a:pPr marL="914400" lvl="1" indent="-514350" eaLnBrk="1" hangingPunct="1">
              <a:buFont typeface="Arial" charset="0"/>
              <a:buAutoNum type="arabicParenR"/>
              <a:defRPr/>
            </a:pPr>
            <a:r>
              <a:rPr lang="cs-CZ" dirty="0"/>
              <a:t>Prolate tops</a:t>
            </a:r>
          </a:p>
          <a:p>
            <a:pPr marL="914400" lvl="1" indent="-514350" eaLnBrk="1" hangingPunct="1">
              <a:buFont typeface="Arial" charset="0"/>
              <a:buAutoNum type="arabicParenR"/>
              <a:defRPr/>
            </a:pPr>
            <a:endParaRPr lang="cs-CZ" dirty="0"/>
          </a:p>
          <a:p>
            <a:pPr marL="914400" lvl="1" indent="-514350" eaLnBrk="1" hangingPunct="1">
              <a:buFont typeface="Arial" charset="0"/>
              <a:buAutoNum type="arabicParenR"/>
              <a:defRPr/>
            </a:pPr>
            <a:r>
              <a:rPr lang="cs-CZ" dirty="0"/>
              <a:t>Oblate tops</a:t>
            </a:r>
          </a:p>
          <a:p>
            <a:pPr marL="400050" lvl="1" indent="0" eaLnBrk="1" hangingPunct="1">
              <a:buFont typeface="Arial" charset="0"/>
              <a:buNone/>
              <a:defRPr/>
            </a:pPr>
            <a:endParaRPr lang="cs-CZ" dirty="0"/>
          </a:p>
          <a:p>
            <a:pPr marL="514350" indent="-514350" eaLnBrk="1" hangingPunct="1">
              <a:buFont typeface="Arial" charset="0"/>
              <a:buAutoNum type="arabicParenR"/>
              <a:defRPr/>
            </a:pPr>
            <a:r>
              <a:rPr lang="cs-CZ" dirty="0"/>
              <a:t>Asymmetric tops: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dirty="0"/>
          </a:p>
          <a:p>
            <a:pPr eaLnBrk="1" hangingPunct="1">
              <a:buFont typeface="Arial" charset="0"/>
              <a:buChar char="•"/>
              <a:defRPr/>
            </a:pPr>
            <a:endParaRPr lang="cs-CZ" dirty="0"/>
          </a:p>
          <a:p>
            <a:pPr eaLnBrk="1" hangingPunct="1">
              <a:buFont typeface="Arial" charset="0"/>
              <a:buChar char="•"/>
              <a:defRPr/>
            </a:pPr>
            <a:endParaRPr lang="en-US" dirty="0"/>
          </a:p>
        </p:txBody>
      </p:sp>
      <p:graphicFrame>
        <p:nvGraphicFramePr>
          <p:cNvPr id="25604" name="Object 4">
            <a:extLst>
              <a:ext uri="{FF2B5EF4-FFF2-40B4-BE49-F238E27FC236}">
                <a16:creationId xmlns:a16="http://schemas.microsoft.com/office/drawing/2014/main" id="{52445544-418C-6401-555A-2A253E66189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03613" y="2057400"/>
          <a:ext cx="20589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200" imgH="228600" progId="Equation.3">
                  <p:embed/>
                </p:oleObj>
              </mc:Choice>
              <mc:Fallback>
                <p:oleObj name="Equation" r:id="rId2" imgW="711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3613" y="2057400"/>
                        <a:ext cx="205898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5">
            <a:extLst>
              <a:ext uri="{FF2B5EF4-FFF2-40B4-BE49-F238E27FC236}">
                <a16:creationId xmlns:a16="http://schemas.microsoft.com/office/drawing/2014/main" id="{6F7644C1-1E30-6A2D-E745-26DA637A5F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3295650"/>
          <a:ext cx="20589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200" imgH="228600" progId="Equation.3">
                  <p:embed/>
                </p:oleObj>
              </mc:Choice>
              <mc:Fallback>
                <p:oleObj name="Equation" r:id="rId4" imgW="7112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295650"/>
                        <a:ext cx="205898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6">
            <a:extLst>
              <a:ext uri="{FF2B5EF4-FFF2-40B4-BE49-F238E27FC236}">
                <a16:creationId xmlns:a16="http://schemas.microsoft.com/office/drawing/2014/main" id="{C45A1B1F-4B36-CD17-926B-609B55CB34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81400" y="4286250"/>
          <a:ext cx="20589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200" imgH="228600" progId="Equation.3">
                  <p:embed/>
                </p:oleObj>
              </mc:Choice>
              <mc:Fallback>
                <p:oleObj name="Equation" r:id="rId6" imgW="7112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286250"/>
                        <a:ext cx="205898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Object 7">
            <a:extLst>
              <a:ext uri="{FF2B5EF4-FFF2-40B4-BE49-F238E27FC236}">
                <a16:creationId xmlns:a16="http://schemas.microsoft.com/office/drawing/2014/main" id="{7FC7D287-4689-04A0-EF5F-C8C98EED24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56013" y="5962650"/>
          <a:ext cx="20589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11200" imgH="228600" progId="Equation.3">
                  <p:embed/>
                </p:oleObj>
              </mc:Choice>
              <mc:Fallback>
                <p:oleObj name="Equation" r:id="rId8" imgW="7112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5962650"/>
                        <a:ext cx="205898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8" name="Picture 7">
            <a:extLst>
              <a:ext uri="{FF2B5EF4-FFF2-40B4-BE49-F238E27FC236}">
                <a16:creationId xmlns:a16="http://schemas.microsoft.com/office/drawing/2014/main" id="{E37DFE60-1351-E10F-7C0B-5DBD13570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66800"/>
            <a:ext cx="28543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Box 8">
            <a:extLst>
              <a:ext uri="{FF2B5EF4-FFF2-40B4-BE49-F238E27FC236}">
                <a16:creationId xmlns:a16="http://schemas.microsoft.com/office/drawing/2014/main" id="{F78E64C8-0671-C034-80C5-257CCBEC9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2098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CH</a:t>
            </a:r>
            <a:r>
              <a:rPr lang="cs-CZ" altLang="en-US" sz="1800" baseline="-25000"/>
              <a:t>4</a:t>
            </a:r>
            <a:r>
              <a:rPr lang="cs-CZ" altLang="en-US" sz="1800"/>
              <a:t>	SF</a:t>
            </a:r>
            <a:r>
              <a:rPr lang="cs-CZ" altLang="en-US" sz="1800" baseline="-25000"/>
              <a:t>6</a:t>
            </a:r>
            <a:r>
              <a:rPr lang="cs-CZ" altLang="en-US" sz="1800"/>
              <a:t>	Fullerene</a:t>
            </a:r>
            <a:endParaRPr lang="en-US" altLang="en-US" sz="1800"/>
          </a:p>
        </p:txBody>
      </p:sp>
      <p:pic>
        <p:nvPicPr>
          <p:cNvPr id="25610" name="Picture 12">
            <a:extLst>
              <a:ext uri="{FF2B5EF4-FFF2-40B4-BE49-F238E27FC236}">
                <a16:creationId xmlns:a16="http://schemas.microsoft.com/office/drawing/2014/main" id="{36E8746B-91A0-B250-B39A-9959DEC1A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2763838"/>
            <a:ext cx="259238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Box 11">
            <a:extLst>
              <a:ext uri="{FF2B5EF4-FFF2-40B4-BE49-F238E27FC236}">
                <a16:creationId xmlns:a16="http://schemas.microsoft.com/office/drawing/2014/main" id="{A27DB3AF-1B74-A8C1-423A-68C45420B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8100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CH</a:t>
            </a:r>
            <a:r>
              <a:rPr lang="cs-CZ" altLang="en-US" sz="1800" baseline="-25000"/>
              <a:t>3</a:t>
            </a:r>
            <a:r>
              <a:rPr lang="cs-CZ" altLang="en-US" sz="1800"/>
              <a:t>F		</a:t>
            </a:r>
            <a:endParaRPr lang="en-US" altLang="en-US" sz="1800"/>
          </a:p>
        </p:txBody>
      </p:sp>
      <p:pic>
        <p:nvPicPr>
          <p:cNvPr id="25612" name="Picture 13">
            <a:extLst>
              <a:ext uri="{FF2B5EF4-FFF2-40B4-BE49-F238E27FC236}">
                <a16:creationId xmlns:a16="http://schemas.microsoft.com/office/drawing/2014/main" id="{C774372D-0F5A-0CD2-4E14-380FCBD0A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27513"/>
            <a:ext cx="25876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Box 13">
            <a:extLst>
              <a:ext uri="{FF2B5EF4-FFF2-40B4-BE49-F238E27FC236}">
                <a16:creationId xmlns:a16="http://schemas.microsoft.com/office/drawing/2014/main" id="{D08B8046-0446-E194-0FF2-78437AFCA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3340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H</a:t>
            </a:r>
            <a:r>
              <a:rPr lang="cs-CZ" altLang="en-US" sz="1800" baseline="-25000"/>
              <a:t>3</a:t>
            </a:r>
            <a:r>
              <a:rPr lang="cs-CZ" altLang="en-US" sz="1800" baseline="30000"/>
              <a:t>+</a:t>
            </a:r>
            <a:r>
              <a:rPr lang="cs-CZ" altLang="en-US" sz="1800"/>
              <a:t>	      BF</a:t>
            </a:r>
            <a:r>
              <a:rPr lang="cs-CZ" altLang="en-US" sz="1800" baseline="-25000"/>
              <a:t>3</a:t>
            </a:r>
            <a:r>
              <a:rPr lang="cs-CZ" altLang="en-US" sz="1800"/>
              <a:t>	</a:t>
            </a:r>
            <a:endParaRPr lang="en-US" altLang="en-US" sz="1800"/>
          </a:p>
        </p:txBody>
      </p:sp>
      <p:pic>
        <p:nvPicPr>
          <p:cNvPr id="25614" name="Picture 18">
            <a:extLst>
              <a:ext uri="{FF2B5EF4-FFF2-40B4-BE49-F238E27FC236}">
                <a16:creationId xmlns:a16="http://schemas.microsoft.com/office/drawing/2014/main" id="{F6B374ED-11CD-4609-4628-3E534B99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5791200"/>
            <a:ext cx="9382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Box 15">
            <a:extLst>
              <a:ext uri="{FF2B5EF4-FFF2-40B4-BE49-F238E27FC236}">
                <a16:creationId xmlns:a16="http://schemas.microsoft.com/office/drawing/2014/main" id="{DBEBA1C8-9734-997C-507E-9A5A8EB7A0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81700"/>
            <a:ext cx="990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H</a:t>
            </a:r>
            <a:r>
              <a:rPr lang="cs-CZ" altLang="en-US" sz="1800" baseline="-25000"/>
              <a:t>2</a:t>
            </a:r>
            <a:r>
              <a:rPr lang="cs-CZ" altLang="en-US" sz="1800"/>
              <a:t>O	</a:t>
            </a:r>
            <a:endParaRPr lang="en-US" altLang="en-US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751C926F-7BBC-1329-14F8-33E94205D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Rotational</a:t>
            </a:r>
            <a:r>
              <a:rPr lang="cs-CZ" altLang="en-US" dirty="0"/>
              <a:t> </a:t>
            </a:r>
            <a:r>
              <a:rPr lang="cs-CZ" altLang="en-US" dirty="0" err="1"/>
              <a:t>terms</a:t>
            </a:r>
            <a:endParaRPr lang="en-US" altLang="en-US" dirty="0"/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F0EBA7E0-A87C-ACF5-EB22-8BDAC6D0D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For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diatomic</a:t>
            </a:r>
            <a:r>
              <a:rPr lang="cs-CZ" altLang="en-US" sz="1800" dirty="0"/>
              <a:t> </a:t>
            </a:r>
            <a:r>
              <a:rPr lang="cs-CZ" altLang="en-US" sz="1800" dirty="0" err="1"/>
              <a:t>molecules</a:t>
            </a:r>
            <a:r>
              <a:rPr lang="cs-CZ" altLang="en-US" sz="1800" dirty="0"/>
              <a:t>:</a:t>
            </a:r>
            <a:endParaRPr lang="en-US" altLang="en-US" sz="1800" dirty="0"/>
          </a:p>
        </p:txBody>
      </p:sp>
      <p:graphicFrame>
        <p:nvGraphicFramePr>
          <p:cNvPr id="26628" name="Object 4">
            <a:extLst>
              <a:ext uri="{FF2B5EF4-FFF2-40B4-BE49-F238E27FC236}">
                <a16:creationId xmlns:a16="http://schemas.microsoft.com/office/drawing/2014/main" id="{7336628F-A001-9CE9-8D55-6932EE268D5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02050" y="1298575"/>
          <a:ext cx="1471613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419100" progId="Equation.3">
                  <p:embed/>
                </p:oleObj>
              </mc:Choice>
              <mc:Fallback>
                <p:oleObj name="Equation" r:id="rId2" imgW="8382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1298575"/>
                        <a:ext cx="1471613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9" name="TextBox 5">
            <a:extLst>
              <a:ext uri="{FF2B5EF4-FFF2-40B4-BE49-F238E27FC236}">
                <a16:creationId xmlns:a16="http://schemas.microsoft.com/office/drawing/2014/main" id="{8CB40FB7-21C7-4C31-E489-48EB09EB0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209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In general, 3 such constants are needed:</a:t>
            </a:r>
            <a:endParaRPr lang="en-US" altLang="en-US" sz="1800" dirty="0"/>
          </a:p>
        </p:txBody>
      </p:sp>
      <p:sp>
        <p:nvSpPr>
          <p:cNvPr id="26630" name="TextBox 6">
            <a:extLst>
              <a:ext uri="{FF2B5EF4-FFF2-40B4-BE49-F238E27FC236}">
                <a16:creationId xmlns:a16="http://schemas.microsoft.com/office/drawing/2014/main" id="{278F5CD0-4E17-F951-9C09-3FCDE835F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971800"/>
            <a:ext cx="190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In </a:t>
            </a:r>
            <a:r>
              <a:rPr lang="cs-CZ" altLang="en-US" sz="1800" dirty="0" err="1"/>
              <a:t>units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of</a:t>
            </a:r>
            <a:r>
              <a:rPr lang="cs-CZ" altLang="en-US" sz="1800" dirty="0"/>
              <a:t> cm</a:t>
            </a:r>
            <a:r>
              <a:rPr lang="cs-CZ" altLang="en-US" sz="1800" baseline="30000" dirty="0"/>
              <a:t>-1</a:t>
            </a:r>
            <a:r>
              <a:rPr lang="cs-CZ" altLang="en-US" sz="1800" dirty="0"/>
              <a:t>:</a:t>
            </a:r>
            <a:endParaRPr lang="en-US" altLang="en-US" sz="1800" dirty="0"/>
          </a:p>
        </p:txBody>
      </p:sp>
      <p:graphicFrame>
        <p:nvGraphicFramePr>
          <p:cNvPr id="26631" name="Object 7">
            <a:extLst>
              <a:ext uri="{FF2B5EF4-FFF2-40B4-BE49-F238E27FC236}">
                <a16:creationId xmlns:a16="http://schemas.microsoft.com/office/drawing/2014/main" id="{B2BB7098-346E-0F0E-83BE-E267319B8B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19400" y="2773363"/>
          <a:ext cx="1316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8975" imgH="431613" progId="Equation.3">
                  <p:embed/>
                </p:oleObj>
              </mc:Choice>
              <mc:Fallback>
                <p:oleObj name="Equation" r:id="rId4" imgW="748975" imgH="431613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73363"/>
                        <a:ext cx="1316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>
            <a:extLst>
              <a:ext uri="{FF2B5EF4-FFF2-40B4-BE49-F238E27FC236}">
                <a16:creationId xmlns:a16="http://schemas.microsoft.com/office/drawing/2014/main" id="{37085375-D8ED-7AD4-16F1-05E96EDEE3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7563" y="2773363"/>
          <a:ext cx="13160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8975" imgH="431613" progId="Equation.3">
                  <p:embed/>
                </p:oleObj>
              </mc:Choice>
              <mc:Fallback>
                <p:oleObj name="Equation" r:id="rId6" imgW="748975" imgH="431613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2773363"/>
                        <a:ext cx="1316037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>
            <a:extLst>
              <a:ext uri="{FF2B5EF4-FFF2-40B4-BE49-F238E27FC236}">
                <a16:creationId xmlns:a16="http://schemas.microsoft.com/office/drawing/2014/main" id="{22316067-DB49-956D-C08B-10D0E2C4CF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91275" y="2773363"/>
          <a:ext cx="12938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36600" imgH="431800" progId="Equation.3">
                  <p:embed/>
                </p:oleObj>
              </mc:Choice>
              <mc:Fallback>
                <p:oleObj name="Equation" r:id="rId8" imgW="7366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1275" y="2773363"/>
                        <a:ext cx="12938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1">
            <a:extLst>
              <a:ext uri="{FF2B5EF4-FFF2-40B4-BE49-F238E27FC236}">
                <a16:creationId xmlns:a16="http://schemas.microsoft.com/office/drawing/2014/main" id="{42FECDEC-4CA6-2DD8-1E50-723F5B600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86213" y="3722688"/>
          <a:ext cx="25415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800" imgH="241300" progId="Equation.3">
                  <p:embed/>
                </p:oleObj>
              </mc:Choice>
              <mc:Fallback>
                <p:oleObj name="Equation" r:id="rId10" imgW="1447800" imgH="241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6213" y="3722688"/>
                        <a:ext cx="25415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5" name="Picture 9">
            <a:extLst>
              <a:ext uri="{FF2B5EF4-FFF2-40B4-BE49-F238E27FC236}">
                <a16:creationId xmlns:a16="http://schemas.microsoft.com/office/drawing/2014/main" id="{822A9975-38B3-CEB9-B72C-DBC8A9613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3733800"/>
            <a:ext cx="3387725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12">
            <a:extLst>
              <a:ext uri="{FF2B5EF4-FFF2-40B4-BE49-F238E27FC236}">
                <a16:creationId xmlns:a16="http://schemas.microsoft.com/office/drawing/2014/main" id="{F46A3DCB-A194-45FB-1CAB-063F0E84AC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495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Example</a:t>
            </a:r>
            <a:r>
              <a:rPr lang="cs-CZ" altLang="en-US" sz="1800" dirty="0"/>
              <a:t>: H</a:t>
            </a:r>
            <a:r>
              <a:rPr lang="cs-CZ" altLang="en-US" sz="1800" baseline="-25000" dirty="0"/>
              <a:t>2</a:t>
            </a:r>
            <a:r>
              <a:rPr lang="cs-CZ" altLang="en-US" sz="1800" dirty="0"/>
              <a:t>O</a:t>
            </a:r>
            <a:endParaRPr lang="en-US" altLang="en-US" sz="1800" dirty="0"/>
          </a:p>
        </p:txBody>
      </p:sp>
      <p:graphicFrame>
        <p:nvGraphicFramePr>
          <p:cNvPr id="26637" name="Object 13">
            <a:extLst>
              <a:ext uri="{FF2B5EF4-FFF2-40B4-BE49-F238E27FC236}">
                <a16:creationId xmlns:a16="http://schemas.microsoft.com/office/drawing/2014/main" id="{21C23A31-EAE1-3D0B-E511-D436CAFF63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4894263"/>
          <a:ext cx="1962150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17600" imgH="762000" progId="Equation.3">
                  <p:embed/>
                </p:oleObj>
              </mc:Choice>
              <mc:Fallback>
                <p:oleObj name="Equation" r:id="rId13" imgW="1117600" imgH="7620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894263"/>
                        <a:ext cx="1962150" cy="1354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7F0553-EF5F-97AC-D35F-E5CCD397F70C}"/>
              </a:ext>
            </a:extLst>
          </p:cNvPr>
          <p:cNvCxnSpPr/>
          <p:nvPr/>
        </p:nvCxnSpPr>
        <p:spPr>
          <a:xfrm flipH="1">
            <a:off x="5727700" y="5127625"/>
            <a:ext cx="673100" cy="35401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9" name="TextBox 18">
            <a:extLst>
              <a:ext uri="{FF2B5EF4-FFF2-40B4-BE49-F238E27FC236}">
                <a16:creationId xmlns:a16="http://schemas.microsoft.com/office/drawing/2014/main" id="{CE3BB214-3977-0031-123C-A4A2F515E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865688"/>
            <a:ext cx="2590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These numbers are no longer directly related to the individual bond distances in the molecule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E5546B7A-4678-81D3-A088-FBBE8CF4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Prolate tops</a:t>
            </a:r>
            <a:endParaRPr lang="en-US" altLang="en-US"/>
          </a:p>
        </p:txBody>
      </p:sp>
      <p:sp>
        <p:nvSpPr>
          <p:cNvPr id="27651" name="TextBox 3">
            <a:extLst>
              <a:ext uri="{FF2B5EF4-FFF2-40B4-BE49-F238E27FC236}">
                <a16:creationId xmlns:a16="http://schemas.microsoft.com/office/drawing/2014/main" id="{249D6370-7728-EFA9-9220-9544EFFEF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665288"/>
            <a:ext cx="4191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levels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denoted</a:t>
            </a:r>
            <a:r>
              <a:rPr lang="cs-CZ" altLang="en-US" sz="1800" dirty="0"/>
              <a:t> </a:t>
            </a:r>
            <a:r>
              <a:rPr lang="cs-CZ" altLang="en-US" sz="1800" i="1" dirty="0" err="1"/>
              <a:t>J</a:t>
            </a:r>
            <a:r>
              <a:rPr lang="cs-CZ" altLang="en-US" sz="1800" baseline="-25000" dirty="0" err="1"/>
              <a:t>Ka</a:t>
            </a:r>
            <a:endParaRPr lang="en-US" altLang="en-US" sz="1800" dirty="0"/>
          </a:p>
        </p:txBody>
      </p:sp>
      <p:graphicFrame>
        <p:nvGraphicFramePr>
          <p:cNvPr id="27652" name="Object 4">
            <a:extLst>
              <a:ext uri="{FF2B5EF4-FFF2-40B4-BE49-F238E27FC236}">
                <a16:creationId xmlns:a16="http://schemas.microsoft.com/office/drawing/2014/main" id="{9E518DB3-54C6-0C25-E25C-1C50326715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800" y="1012825"/>
          <a:ext cx="20589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200" imgH="228600" progId="Equation.3">
                  <p:embed/>
                </p:oleObj>
              </mc:Choice>
              <mc:Fallback>
                <p:oleObj name="Equation" r:id="rId2" imgW="7112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012825"/>
                        <a:ext cx="205898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>
            <a:extLst>
              <a:ext uri="{FF2B5EF4-FFF2-40B4-BE49-F238E27FC236}">
                <a16:creationId xmlns:a16="http://schemas.microsoft.com/office/drawing/2014/main" id="{3B6BD0E6-06A5-DD89-3256-E28A20947E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1219200"/>
          <a:ext cx="3167063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400" imgH="711200" progId="Equation.3">
                  <p:embed/>
                </p:oleObj>
              </mc:Choice>
              <mc:Fallback>
                <p:oleObj name="Equation" r:id="rId4" imgW="1803400" imgH="71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219200"/>
                        <a:ext cx="3167063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Box 6">
            <a:extLst>
              <a:ext uri="{FF2B5EF4-FFF2-40B4-BE49-F238E27FC236}">
                <a16:creationId xmlns:a16="http://schemas.microsoft.com/office/drawing/2014/main" id="{94D4ECE3-94E4-7BB9-30C2-3C001E21D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3840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 dirty="0"/>
              <a:t>J</a:t>
            </a:r>
            <a:r>
              <a:rPr lang="cs-CZ" altLang="en-US" sz="1800" dirty="0"/>
              <a:t> –</a:t>
            </a:r>
            <a:r>
              <a:rPr lang="cs-CZ" altLang="en-US" sz="1800" dirty="0" err="1"/>
              <a:t>total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angular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momentum</a:t>
            </a:r>
            <a:r>
              <a:rPr lang="cs-CZ" altLang="en-US" sz="1800" dirty="0"/>
              <a:t>, </a:t>
            </a:r>
            <a:r>
              <a:rPr lang="cs-CZ" altLang="en-US" sz="1800" dirty="0" err="1"/>
              <a:t>rotational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quantum</a:t>
            </a:r>
            <a:r>
              <a:rPr lang="cs-CZ" altLang="en-US" sz="1800" dirty="0"/>
              <a:t> </a:t>
            </a:r>
            <a:r>
              <a:rPr lang="cs-CZ" altLang="en-US" sz="1800" dirty="0" err="1"/>
              <a:t>number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 dirty="0" err="1"/>
              <a:t>K</a:t>
            </a:r>
            <a:r>
              <a:rPr lang="cs-CZ" altLang="en-US" sz="1800" baseline="-25000" dirty="0" err="1"/>
              <a:t>a</a:t>
            </a:r>
            <a:r>
              <a:rPr lang="cs-CZ" altLang="en-US" sz="1800" dirty="0"/>
              <a:t> – </a:t>
            </a:r>
            <a:r>
              <a:rPr lang="cs-CZ" altLang="en-US" sz="1800" dirty="0" err="1"/>
              <a:t>projection</a:t>
            </a:r>
            <a:r>
              <a:rPr lang="cs-CZ" altLang="en-US" sz="1800" dirty="0"/>
              <a:t> </a:t>
            </a:r>
            <a:r>
              <a:rPr lang="cs-CZ" altLang="en-US" sz="1800" dirty="0" err="1"/>
              <a:t>quantum</a:t>
            </a:r>
            <a:r>
              <a:rPr lang="cs-CZ" altLang="en-US" sz="1800" dirty="0"/>
              <a:t> </a:t>
            </a:r>
            <a:r>
              <a:rPr lang="cs-CZ" altLang="en-US" sz="1800" dirty="0" err="1"/>
              <a:t>number</a:t>
            </a:r>
            <a:r>
              <a:rPr lang="cs-CZ" altLang="en-US" sz="1800" dirty="0"/>
              <a:t> (</a:t>
            </a:r>
            <a:r>
              <a:rPr lang="cs-CZ" altLang="en-US" sz="1800" dirty="0" err="1"/>
              <a:t>projectiom</a:t>
            </a:r>
            <a:r>
              <a:rPr lang="cs-CZ" altLang="en-US" sz="1800" dirty="0"/>
              <a:t> </a:t>
            </a:r>
            <a:r>
              <a:rPr lang="cs-CZ" altLang="en-US" sz="1800" dirty="0" err="1"/>
              <a:t>of</a:t>
            </a:r>
            <a:r>
              <a:rPr lang="cs-CZ" altLang="en-US" sz="1800" dirty="0"/>
              <a:t> </a:t>
            </a:r>
            <a:r>
              <a:rPr lang="cs-CZ" altLang="en-US" sz="1800" i="1" dirty="0"/>
              <a:t>J</a:t>
            </a:r>
            <a:r>
              <a:rPr lang="cs-CZ" altLang="en-US" sz="1800" dirty="0"/>
              <a:t> a axis)</a:t>
            </a:r>
            <a:endParaRPr lang="en-US" altLang="en-US" sz="1800" dirty="0"/>
          </a:p>
        </p:txBody>
      </p:sp>
      <p:graphicFrame>
        <p:nvGraphicFramePr>
          <p:cNvPr id="27655" name="Object 7">
            <a:extLst>
              <a:ext uri="{FF2B5EF4-FFF2-40B4-BE49-F238E27FC236}">
                <a16:creationId xmlns:a16="http://schemas.microsoft.com/office/drawing/2014/main" id="{F5431CC4-CD92-E81E-93E7-B9F026FDC3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82775" y="3429000"/>
          <a:ext cx="17621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865" imgH="304668" progId="Equation.3">
                  <p:embed/>
                </p:oleObj>
              </mc:Choice>
              <mc:Fallback>
                <p:oleObj name="Equation" r:id="rId6" imgW="1002865" imgH="304668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3429000"/>
                        <a:ext cx="17621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>
            <a:extLst>
              <a:ext uri="{FF2B5EF4-FFF2-40B4-BE49-F238E27FC236}">
                <a16:creationId xmlns:a16="http://schemas.microsoft.com/office/drawing/2014/main" id="{E660C8FD-9629-1703-AD94-FEE0021172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44975" y="3492500"/>
          <a:ext cx="9366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9" imgH="228501" progId="Equation.3">
                  <p:embed/>
                </p:oleObj>
              </mc:Choice>
              <mc:Fallback>
                <p:oleObj name="Equation" r:id="rId8" imgW="533169" imgH="228501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975" y="3492500"/>
                        <a:ext cx="9366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7" name="Picture 8">
            <a:extLst>
              <a:ext uri="{FF2B5EF4-FFF2-40B4-BE49-F238E27FC236}">
                <a16:creationId xmlns:a16="http://schemas.microsoft.com/office/drawing/2014/main" id="{010D78F5-6086-8EA8-BBD1-9F4EB10A3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886200"/>
            <a:ext cx="8043862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9">
            <a:extLst>
              <a:ext uri="{FF2B5EF4-FFF2-40B4-BE49-F238E27FC236}">
                <a16:creationId xmlns:a16="http://schemas.microsoft.com/office/drawing/2014/main" id="{319773D1-8A1A-38AC-A8B4-81185DE79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871538"/>
            <a:ext cx="289877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Box 9">
            <a:extLst>
              <a:ext uri="{FF2B5EF4-FFF2-40B4-BE49-F238E27FC236}">
                <a16:creationId xmlns:a16="http://schemas.microsoft.com/office/drawing/2014/main" id="{4561AE09-EA55-F827-C8BB-BD9531ABC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019800"/>
            <a:ext cx="820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Each level is 2</a:t>
            </a:r>
            <a:r>
              <a:rPr lang="en-GB" altLang="en-US" sz="1800" i="1" dirty="0"/>
              <a:t>J</a:t>
            </a:r>
            <a:r>
              <a:rPr lang="en-GB" altLang="en-US" sz="1800" dirty="0"/>
              <a:t>+1 </a:t>
            </a:r>
            <a:r>
              <a:rPr lang="cs-CZ" altLang="en-US" sz="1800" dirty="0" err="1"/>
              <a:t>fold</a:t>
            </a:r>
            <a:r>
              <a:rPr lang="cs-CZ" altLang="en-US" sz="1800" dirty="0"/>
              <a:t> </a:t>
            </a:r>
            <a:r>
              <a:rPr lang="en-GB" altLang="en-US" sz="1800" dirty="0"/>
              <a:t>degenerate</a:t>
            </a:r>
            <a:r>
              <a:rPr lang="cs-CZ" altLang="en-US" sz="1800" dirty="0"/>
              <a:t>d</a:t>
            </a:r>
            <a:r>
              <a:rPr lang="en-GB" altLang="en-US" sz="1800" dirty="0"/>
              <a:t> due to </a:t>
            </a:r>
            <a:r>
              <a:rPr lang="en-GB" altLang="en-US" sz="1800" i="1" dirty="0"/>
              <a:t>M</a:t>
            </a:r>
            <a:r>
              <a:rPr lang="en-GB" altLang="en-US" sz="1800" baseline="-25000" dirty="0"/>
              <a:t>J</a:t>
            </a:r>
            <a:r>
              <a:rPr lang="en-GB" altLang="en-US" sz="1800" dirty="0"/>
              <a:t> and for </a:t>
            </a:r>
            <a:r>
              <a:rPr lang="en-GB" altLang="en-US" sz="1800" i="1" dirty="0"/>
              <a:t>K</a:t>
            </a:r>
            <a:r>
              <a:rPr lang="en-GB" altLang="en-US" sz="1800" dirty="0"/>
              <a:t> &gt; 0 additionally twice degenerate due to ± K</a:t>
            </a:r>
            <a:endParaRPr lang="en-US" altLang="en-US" sz="1800" i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8E030831-2384-BE2E-F57F-1B4BF5D4D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Oblate tops</a:t>
            </a:r>
            <a:endParaRPr lang="en-US" altLang="en-US"/>
          </a:p>
        </p:txBody>
      </p:sp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1AF5921C-4691-442F-49F0-A6FFB967CC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5613" y="762000"/>
          <a:ext cx="20589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200" imgH="228600" progId="Equation.3">
                  <p:embed/>
                </p:oleObj>
              </mc:Choice>
              <mc:Fallback>
                <p:oleObj name="Equation" r:id="rId2" imgW="711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762000"/>
                        <a:ext cx="2058987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>
            <a:extLst>
              <a:ext uri="{FF2B5EF4-FFF2-40B4-BE49-F238E27FC236}">
                <a16:creationId xmlns:a16="http://schemas.microsoft.com/office/drawing/2014/main" id="{C030E565-8091-8BA2-F1B5-65C3753D51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55888" y="1295400"/>
          <a:ext cx="3189287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6100" imgH="711200" progId="Equation.3">
                  <p:embed/>
                </p:oleObj>
              </mc:Choice>
              <mc:Fallback>
                <p:oleObj name="Equation" r:id="rId4" imgW="1816100" imgH="71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888" y="1295400"/>
                        <a:ext cx="3189287" cy="126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677" name="Picture 5">
            <a:extLst>
              <a:ext uri="{FF2B5EF4-FFF2-40B4-BE49-F238E27FC236}">
                <a16:creationId xmlns:a16="http://schemas.microsoft.com/office/drawing/2014/main" id="{5F54282F-8209-7B30-1D95-EFD48C5D49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2725"/>
            <a:ext cx="2286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Box 6">
            <a:extLst>
              <a:ext uri="{FF2B5EF4-FFF2-40B4-BE49-F238E27FC236}">
                <a16:creationId xmlns:a16="http://schemas.microsoft.com/office/drawing/2014/main" id="{2CC0292B-C109-8365-5A46-1FF4726BD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762250"/>
            <a:ext cx="449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 dirty="0"/>
              <a:t>J</a:t>
            </a:r>
            <a:r>
              <a:rPr lang="cs-CZ" altLang="en-US" sz="1800" dirty="0"/>
              <a:t> –</a:t>
            </a:r>
            <a:r>
              <a:rPr lang="cs-CZ" altLang="en-US" sz="1800" dirty="0" err="1"/>
              <a:t>total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angular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momentum</a:t>
            </a:r>
            <a:r>
              <a:rPr lang="cs-CZ" altLang="en-US" sz="1800" dirty="0"/>
              <a:t>, </a:t>
            </a:r>
            <a:r>
              <a:rPr lang="cs-CZ" altLang="en-US" sz="1800" dirty="0" err="1"/>
              <a:t>rotational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quantum</a:t>
            </a:r>
            <a:r>
              <a:rPr lang="cs-CZ" altLang="en-US" sz="1800" dirty="0"/>
              <a:t> </a:t>
            </a:r>
            <a:r>
              <a:rPr lang="cs-CZ" altLang="en-US" sz="1800" dirty="0" err="1"/>
              <a:t>number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 dirty="0" err="1"/>
              <a:t>K</a:t>
            </a:r>
            <a:r>
              <a:rPr lang="cs-CZ" altLang="en-US" sz="1800" baseline="-25000" dirty="0" err="1"/>
              <a:t>c</a:t>
            </a:r>
            <a:r>
              <a:rPr lang="cs-CZ" altLang="en-US" sz="1800" dirty="0"/>
              <a:t> – </a:t>
            </a:r>
            <a:r>
              <a:rPr lang="cs-CZ" altLang="en-US" sz="1800" dirty="0" err="1"/>
              <a:t>projection</a:t>
            </a:r>
            <a:r>
              <a:rPr lang="cs-CZ" altLang="en-US" sz="1800" dirty="0"/>
              <a:t> </a:t>
            </a:r>
            <a:r>
              <a:rPr lang="cs-CZ" altLang="en-US" sz="1800" dirty="0" err="1"/>
              <a:t>quantum</a:t>
            </a:r>
            <a:r>
              <a:rPr lang="cs-CZ" altLang="en-US" sz="1800" dirty="0"/>
              <a:t> </a:t>
            </a:r>
            <a:r>
              <a:rPr lang="cs-CZ" altLang="en-US" sz="1800" dirty="0" err="1"/>
              <a:t>number</a:t>
            </a:r>
            <a:r>
              <a:rPr lang="cs-CZ" altLang="en-US" sz="1800" dirty="0"/>
              <a:t> (</a:t>
            </a:r>
            <a:r>
              <a:rPr lang="cs-CZ" altLang="en-US" sz="1800" dirty="0" err="1"/>
              <a:t>projection</a:t>
            </a:r>
            <a:r>
              <a:rPr lang="cs-CZ" altLang="en-US" sz="1800" dirty="0"/>
              <a:t> </a:t>
            </a:r>
            <a:r>
              <a:rPr lang="cs-CZ" altLang="en-US" sz="1800" dirty="0" err="1"/>
              <a:t>of</a:t>
            </a:r>
            <a:r>
              <a:rPr lang="cs-CZ" altLang="en-US" sz="1800" dirty="0"/>
              <a:t> </a:t>
            </a:r>
            <a:r>
              <a:rPr lang="cs-CZ" altLang="en-US" sz="1800" i="1" dirty="0"/>
              <a:t>J</a:t>
            </a:r>
            <a:r>
              <a:rPr lang="cs-CZ" altLang="en-US" sz="1800" dirty="0"/>
              <a:t> na c axis)</a:t>
            </a:r>
            <a:endParaRPr lang="en-US" altLang="en-US" sz="1800" dirty="0"/>
          </a:p>
        </p:txBody>
      </p:sp>
      <p:sp>
        <p:nvSpPr>
          <p:cNvPr id="28679" name="TextBox 7">
            <a:extLst>
              <a:ext uri="{FF2B5EF4-FFF2-40B4-BE49-F238E27FC236}">
                <a16:creationId xmlns:a16="http://schemas.microsoft.com/office/drawing/2014/main" id="{50E850C3-A2B1-C8B3-43C5-012ABA881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1665288"/>
            <a:ext cx="195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levels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denoted</a:t>
            </a:r>
            <a:r>
              <a:rPr lang="cs-CZ" altLang="en-US" sz="1800" dirty="0"/>
              <a:t> </a:t>
            </a:r>
            <a:r>
              <a:rPr lang="cs-CZ" altLang="en-US" sz="1800" i="1" dirty="0" err="1"/>
              <a:t>J</a:t>
            </a:r>
            <a:r>
              <a:rPr lang="cs-CZ" altLang="en-US" sz="1800" baseline="-25000" dirty="0" err="1"/>
              <a:t>Kc</a:t>
            </a:r>
            <a:endParaRPr lang="en-US" altLang="en-US" sz="1800" dirty="0"/>
          </a:p>
        </p:txBody>
      </p:sp>
      <p:sp>
        <p:nvSpPr>
          <p:cNvPr id="28680" name="TextBox 8">
            <a:extLst>
              <a:ext uri="{FF2B5EF4-FFF2-40B4-BE49-F238E27FC236}">
                <a16:creationId xmlns:a16="http://schemas.microsoft.com/office/drawing/2014/main" id="{C033AAEE-EB44-849C-0DF2-132C7530D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8913" y="4191000"/>
            <a:ext cx="510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These are typically flat molecules</a:t>
            </a:r>
            <a:r>
              <a:rPr lang="cs-CZ" altLang="en-US" sz="1800" dirty="0"/>
              <a:t> (benzen, H</a:t>
            </a:r>
            <a:r>
              <a:rPr lang="cs-CZ" altLang="en-US" sz="1800" baseline="-25000" dirty="0"/>
              <a:t>3</a:t>
            </a:r>
            <a:r>
              <a:rPr lang="cs-CZ" altLang="en-US" sz="1800" baseline="30000" dirty="0"/>
              <a:t>+</a:t>
            </a:r>
            <a:r>
              <a:rPr lang="cs-CZ" altLang="en-US" sz="1800" dirty="0"/>
              <a:t>)</a:t>
            </a:r>
            <a:endParaRPr lang="en-US" altLang="en-US" sz="1800" baseline="30000" dirty="0"/>
          </a:p>
        </p:txBody>
      </p:sp>
      <p:graphicFrame>
        <p:nvGraphicFramePr>
          <p:cNvPr id="28681" name="Object 9">
            <a:extLst>
              <a:ext uri="{FF2B5EF4-FFF2-40B4-BE49-F238E27FC236}">
                <a16:creationId xmlns:a16="http://schemas.microsoft.com/office/drawing/2014/main" id="{42356871-611A-F742-FBAA-C88818EB53A9}"/>
              </a:ext>
            </a:extLst>
          </p:cNvPr>
          <p:cNvGraphicFramePr>
            <a:graphicFrameLocks/>
          </p:cNvGraphicFramePr>
          <p:nvPr/>
        </p:nvGraphicFramePr>
        <p:xfrm>
          <a:off x="6629400" y="3108325"/>
          <a:ext cx="15240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7" imgW="2322881" imgH="1548689" progId="Photoshop.Image.6">
                  <p:embed/>
                </p:oleObj>
              </mc:Choice>
              <mc:Fallback>
                <p:oleObj name="Image" r:id="rId7" imgW="2322881" imgH="1548689" progId="Photoshop.Image.6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108325"/>
                        <a:ext cx="152400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2" name="TextBox 10">
            <a:extLst>
              <a:ext uri="{FF2B5EF4-FFF2-40B4-BE49-F238E27FC236}">
                <a16:creationId xmlns:a16="http://schemas.microsoft.com/office/drawing/2014/main" id="{B881941E-5C8B-1B36-61C3-BA001D16D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25" y="6019800"/>
            <a:ext cx="8207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Each level is 2</a:t>
            </a:r>
            <a:r>
              <a:rPr lang="en-GB" altLang="en-US" sz="1800" i="1" dirty="0"/>
              <a:t>J</a:t>
            </a:r>
            <a:r>
              <a:rPr lang="en-GB" altLang="en-US" sz="1800" dirty="0"/>
              <a:t>+1 </a:t>
            </a:r>
            <a:r>
              <a:rPr lang="cs-CZ" altLang="en-US" sz="1800" dirty="0" err="1"/>
              <a:t>fold</a:t>
            </a:r>
            <a:r>
              <a:rPr lang="cs-CZ" altLang="en-US" sz="1800" dirty="0"/>
              <a:t> </a:t>
            </a:r>
            <a:r>
              <a:rPr lang="en-GB" altLang="en-US" sz="1800" dirty="0"/>
              <a:t>degenerate</a:t>
            </a:r>
            <a:r>
              <a:rPr lang="cs-CZ" altLang="en-US" sz="1800" dirty="0"/>
              <a:t>d</a:t>
            </a:r>
            <a:r>
              <a:rPr lang="en-GB" altLang="en-US" sz="1800" dirty="0"/>
              <a:t> due to </a:t>
            </a:r>
            <a:r>
              <a:rPr lang="en-GB" altLang="en-US" sz="1800" i="1" dirty="0"/>
              <a:t>M</a:t>
            </a:r>
            <a:r>
              <a:rPr lang="en-GB" altLang="en-US" sz="1800" baseline="-25000" dirty="0"/>
              <a:t>J</a:t>
            </a:r>
            <a:r>
              <a:rPr lang="en-GB" altLang="en-US" sz="1800" dirty="0"/>
              <a:t> and for </a:t>
            </a:r>
            <a:r>
              <a:rPr lang="en-GB" altLang="en-US" sz="1800" i="1" dirty="0"/>
              <a:t>K</a:t>
            </a:r>
            <a:r>
              <a:rPr lang="en-GB" altLang="en-US" sz="1800" dirty="0"/>
              <a:t> &gt; 0 additionally twice degenerate due to ± K</a:t>
            </a:r>
            <a:endParaRPr lang="en-US" altLang="en-US" sz="1800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AC5E08D-1BB8-B94C-0426-883752DD4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To the various projections mentioned</a:t>
            </a:r>
            <a:endParaRPr lang="en-US" altLang="en-US" dirty="0"/>
          </a:p>
        </p:txBody>
      </p:sp>
      <p:graphicFrame>
        <p:nvGraphicFramePr>
          <p:cNvPr id="29699" name="Object 3">
            <a:extLst>
              <a:ext uri="{FF2B5EF4-FFF2-40B4-BE49-F238E27FC236}">
                <a16:creationId xmlns:a16="http://schemas.microsoft.com/office/drawing/2014/main" id="{D2D1B5C0-28F3-DBCF-E9F3-A4F139718E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95675" y="1371600"/>
          <a:ext cx="176212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865" imgH="304668" progId="Equation.3">
                  <p:embed/>
                </p:oleObj>
              </mc:Choice>
              <mc:Fallback>
                <p:oleObj name="Equation" r:id="rId2" imgW="1002865" imgH="304668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675" y="1371600"/>
                        <a:ext cx="1762125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0" name="Picture 3">
            <a:extLst>
              <a:ext uri="{FF2B5EF4-FFF2-40B4-BE49-F238E27FC236}">
                <a16:creationId xmlns:a16="http://schemas.microsoft.com/office/drawing/2014/main" id="{8929B06E-8D86-249E-E798-B3D4909B7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209800"/>
            <a:ext cx="3133725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>
            <a:extLst>
              <a:ext uri="{FF2B5EF4-FFF2-40B4-BE49-F238E27FC236}">
                <a16:creationId xmlns:a16="http://schemas.microsoft.com/office/drawing/2014/main" id="{5A1708D0-791B-CD85-4027-F5E45DE3F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038" y="1195388"/>
            <a:ext cx="2265362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4">
            <a:extLst>
              <a:ext uri="{FF2B5EF4-FFF2-40B4-BE49-F238E27FC236}">
                <a16:creationId xmlns:a16="http://schemas.microsoft.com/office/drawing/2014/main" id="{83F630D5-AF0F-6B7C-7529-7F921CC1A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434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/>
              <a:t>K</a:t>
            </a:r>
            <a:r>
              <a:rPr lang="en-GB" altLang="en-US" sz="1800" dirty="0"/>
              <a:t> refers to the projection of </a:t>
            </a:r>
            <a:r>
              <a:rPr lang="en-GB" altLang="en-US" sz="1800" i="1" dirty="0"/>
              <a:t>J</a:t>
            </a:r>
            <a:r>
              <a:rPr lang="en-GB" altLang="en-US" sz="1800" dirty="0"/>
              <a:t> onto an axis fixed to the body of the molecule (for a prolate top it is the a axis)</a:t>
            </a:r>
            <a:endParaRPr lang="en-US" altLang="en-US" sz="1800" dirty="0"/>
          </a:p>
        </p:txBody>
      </p:sp>
      <p:sp>
        <p:nvSpPr>
          <p:cNvPr id="29703" name="TextBox 5">
            <a:extLst>
              <a:ext uri="{FF2B5EF4-FFF2-40B4-BE49-F238E27FC236}">
                <a16:creationId xmlns:a16="http://schemas.microsoft.com/office/drawing/2014/main" id="{C0CE8D81-3340-649F-0F8A-E69667CCC7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943600"/>
            <a:ext cx="358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i="1" dirty="0"/>
              <a:t>M</a:t>
            </a:r>
            <a:r>
              <a:rPr lang="en-GB" altLang="en-US" sz="1800" baseline="-25000" dirty="0"/>
              <a:t>J</a:t>
            </a:r>
            <a:r>
              <a:rPr lang="en-GB" altLang="en-US" sz="1800" dirty="0"/>
              <a:t> refers to the projection of </a:t>
            </a:r>
            <a:r>
              <a:rPr lang="en-GB" altLang="en-US" sz="1800" i="1" dirty="0"/>
              <a:t>J</a:t>
            </a:r>
            <a:r>
              <a:rPr lang="en-GB" altLang="en-US" sz="1800" dirty="0"/>
              <a:t> onto the coordinate (z) axis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5115ACE-51AE-9D41-EE3A-C3BC665B3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Energy</a:t>
            </a:r>
            <a:r>
              <a:rPr lang="cs-CZ" altLang="en-US" dirty="0"/>
              <a:t> </a:t>
            </a:r>
            <a:r>
              <a:rPr lang="cs-CZ" altLang="en-US" dirty="0" err="1"/>
              <a:t>levels</a:t>
            </a:r>
            <a:r>
              <a:rPr lang="cs-CZ" altLang="en-US" dirty="0"/>
              <a:t> </a:t>
            </a:r>
            <a:r>
              <a:rPr lang="cs-CZ" altLang="en-US" dirty="0" err="1"/>
              <a:t>for</a:t>
            </a:r>
            <a:r>
              <a:rPr lang="cs-CZ" altLang="en-US" dirty="0"/>
              <a:t> </a:t>
            </a:r>
            <a:r>
              <a:rPr lang="cs-CZ" altLang="en-US" dirty="0" err="1"/>
              <a:t>symmetric</a:t>
            </a:r>
            <a:r>
              <a:rPr lang="cs-CZ" altLang="en-US" dirty="0"/>
              <a:t> </a:t>
            </a:r>
            <a:r>
              <a:rPr lang="cs-CZ" altLang="en-US" dirty="0" err="1"/>
              <a:t>tops</a:t>
            </a:r>
            <a:endParaRPr lang="en-US" altLang="en-US" dirty="0"/>
          </a:p>
        </p:txBody>
      </p:sp>
      <p:sp>
        <p:nvSpPr>
          <p:cNvPr id="30723" name="TextBox 3">
            <a:extLst>
              <a:ext uri="{FF2B5EF4-FFF2-40B4-BE49-F238E27FC236}">
                <a16:creationId xmlns:a16="http://schemas.microsoft.com/office/drawing/2014/main" id="{DFC541FD-3FF3-800C-D6D5-53B6AF5BA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Rotational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terms</a:t>
            </a:r>
            <a:r>
              <a:rPr lang="cs-CZ" altLang="en-US" sz="1800" dirty="0"/>
              <a:t>: </a:t>
            </a:r>
            <a:r>
              <a:rPr lang="cs-CZ" altLang="en-US" sz="1800" dirty="0" err="1"/>
              <a:t>Prolate</a:t>
            </a:r>
            <a:r>
              <a:rPr lang="cs-CZ" altLang="en-US" sz="1800" dirty="0"/>
              <a:t> </a:t>
            </a:r>
            <a:r>
              <a:rPr lang="cs-CZ" altLang="en-US" sz="1800" dirty="0" err="1"/>
              <a:t>tops</a:t>
            </a:r>
            <a:r>
              <a:rPr lang="cs-CZ" altLang="en-US" sz="1800" dirty="0"/>
              <a:t>		</a:t>
            </a:r>
            <a:r>
              <a:rPr lang="cs-CZ" altLang="en-US" sz="1800" dirty="0" err="1"/>
              <a:t>Oblate</a:t>
            </a:r>
            <a:r>
              <a:rPr lang="cs-CZ" altLang="en-US" sz="1800" dirty="0"/>
              <a:t> </a:t>
            </a:r>
            <a:r>
              <a:rPr lang="cs-CZ" altLang="en-US" sz="1800" dirty="0" err="1"/>
              <a:t>tops</a:t>
            </a:r>
            <a:r>
              <a:rPr lang="cs-CZ" altLang="en-US" sz="1800" dirty="0"/>
              <a:t>					 </a:t>
            </a:r>
            <a:endParaRPr lang="en-US" altLang="en-US" sz="1800" dirty="0"/>
          </a:p>
        </p:txBody>
      </p:sp>
      <p:pic>
        <p:nvPicPr>
          <p:cNvPr id="30724" name="Picture 2">
            <a:extLst>
              <a:ext uri="{FF2B5EF4-FFF2-40B4-BE49-F238E27FC236}">
                <a16:creationId xmlns:a16="http://schemas.microsoft.com/office/drawing/2014/main" id="{93B580E8-9209-D6A6-1161-1DBBB61FA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759075"/>
            <a:ext cx="3684587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5" name="Object 4">
            <a:extLst>
              <a:ext uri="{FF2B5EF4-FFF2-40B4-BE49-F238E27FC236}">
                <a16:creationId xmlns:a16="http://schemas.microsoft.com/office/drawing/2014/main" id="{0FFA815E-DC40-1E49-45C5-57496996AC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125" y="2103438"/>
          <a:ext cx="31670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03400" imgH="482600" progId="Equation.3">
                  <p:embed/>
                </p:oleObj>
              </mc:Choice>
              <mc:Fallback>
                <p:oleObj name="Equation" r:id="rId3" imgW="18034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125" y="2103438"/>
                        <a:ext cx="31670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6" name="Object 5">
            <a:extLst>
              <a:ext uri="{FF2B5EF4-FFF2-40B4-BE49-F238E27FC236}">
                <a16:creationId xmlns:a16="http://schemas.microsoft.com/office/drawing/2014/main" id="{1E88334D-E1EC-725A-04F5-F56F5CB1FA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9200" y="2057400"/>
          <a:ext cx="31892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6100" imgH="482600" progId="Equation.3">
                  <p:embed/>
                </p:oleObj>
              </mc:Choice>
              <mc:Fallback>
                <p:oleObj name="Equation" r:id="rId5" imgW="18161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057400"/>
                        <a:ext cx="318928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7" name="Picture 5">
            <a:extLst>
              <a:ext uri="{FF2B5EF4-FFF2-40B4-BE49-F238E27FC236}">
                <a16:creationId xmlns:a16="http://schemas.microsoft.com/office/drawing/2014/main" id="{1C4D5D14-0249-262E-C3B1-6939C45DB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00338"/>
            <a:ext cx="3657600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C772533-A7D8-50A8-428A-115238B7F4FD}"/>
              </a:ext>
            </a:extLst>
          </p:cNvPr>
          <p:cNvSpPr/>
          <p:nvPr/>
        </p:nvSpPr>
        <p:spPr>
          <a:xfrm>
            <a:off x="2740025" y="2057400"/>
            <a:ext cx="1295400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9" name="TextBox 7">
            <a:extLst>
              <a:ext uri="{FF2B5EF4-FFF2-40B4-BE49-F238E27FC236}">
                <a16:creationId xmlns:a16="http://schemas.microsoft.com/office/drawing/2014/main" id="{7F5D20EC-0874-3250-B129-3A934AEF6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676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&gt;0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FA3A63-F3B3-8A7A-ABC4-4848D15AF20D}"/>
              </a:ext>
            </a:extLst>
          </p:cNvPr>
          <p:cNvSpPr/>
          <p:nvPr/>
        </p:nvSpPr>
        <p:spPr>
          <a:xfrm>
            <a:off x="7010400" y="1981200"/>
            <a:ext cx="1295400" cy="642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1" name="TextBox 11">
            <a:extLst>
              <a:ext uri="{FF2B5EF4-FFF2-40B4-BE49-F238E27FC236}">
                <a16:creationId xmlns:a16="http://schemas.microsoft.com/office/drawing/2014/main" id="{DA3C376B-6F2D-1C97-23D3-93017960C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6875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rgbClr val="FF0000"/>
                </a:solidFill>
              </a:rPr>
              <a:t>&lt;0</a:t>
            </a:r>
            <a:endParaRPr lang="en-US" altLang="en-US" sz="1800">
              <a:solidFill>
                <a:srgbClr val="FF0000"/>
              </a:solidFill>
            </a:endParaRPr>
          </a:p>
        </p:txBody>
      </p:sp>
      <p:sp>
        <p:nvSpPr>
          <p:cNvPr id="30732" name="TextBox 8">
            <a:extLst>
              <a:ext uri="{FF2B5EF4-FFF2-40B4-BE49-F238E27FC236}">
                <a16:creationId xmlns:a16="http://schemas.microsoft.com/office/drawing/2014/main" id="{AFEC879A-3A52-F26C-59D0-4915FC1A3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013" y="5943600"/>
            <a:ext cx="4598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For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given</a:t>
            </a:r>
            <a:r>
              <a:rPr lang="cs-CZ" altLang="en-US" sz="1800" dirty="0"/>
              <a:t> </a:t>
            </a:r>
            <a:r>
              <a:rPr lang="cs-CZ" altLang="en-US" sz="1800" i="1" dirty="0"/>
              <a:t>J</a:t>
            </a:r>
            <a:r>
              <a:rPr lang="cs-CZ" altLang="en-US" sz="1800" dirty="0"/>
              <a:t>, </a:t>
            </a:r>
            <a:r>
              <a:rPr lang="cs-CZ" altLang="en-US" sz="1800" dirty="0" err="1"/>
              <a:t>energy</a:t>
            </a:r>
            <a:r>
              <a:rPr lang="cs-CZ" altLang="en-US" sz="1800" dirty="0"/>
              <a:t> </a:t>
            </a:r>
            <a:r>
              <a:rPr lang="cs-CZ" altLang="en-US" sz="1800" dirty="0" err="1"/>
              <a:t>increases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with</a:t>
            </a:r>
            <a:r>
              <a:rPr lang="cs-CZ" altLang="en-US" sz="1800" dirty="0"/>
              <a:t> </a:t>
            </a:r>
            <a:r>
              <a:rPr lang="cs-CZ" altLang="en-US" sz="1800" i="1" dirty="0"/>
              <a:t>K</a:t>
            </a:r>
            <a:endParaRPr lang="en-US" altLang="en-US" sz="1800" i="1" dirty="0"/>
          </a:p>
        </p:txBody>
      </p:sp>
      <p:sp>
        <p:nvSpPr>
          <p:cNvPr id="30733" name="TextBox 13">
            <a:extLst>
              <a:ext uri="{FF2B5EF4-FFF2-40B4-BE49-F238E27FC236}">
                <a16:creationId xmlns:a16="http://schemas.microsoft.com/office/drawing/2014/main" id="{F97C0B2D-BA12-FE53-AA2C-C47711172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5943600"/>
            <a:ext cx="38750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For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given</a:t>
            </a:r>
            <a:r>
              <a:rPr lang="cs-CZ" altLang="en-US" sz="1800" dirty="0"/>
              <a:t> </a:t>
            </a:r>
            <a:r>
              <a:rPr lang="cs-CZ" altLang="en-US" sz="1800" i="1" dirty="0"/>
              <a:t>J</a:t>
            </a:r>
            <a:r>
              <a:rPr lang="cs-CZ" altLang="en-US" sz="1800" dirty="0"/>
              <a:t>, </a:t>
            </a:r>
            <a:r>
              <a:rPr lang="cs-CZ" altLang="en-US" sz="1800" dirty="0" err="1"/>
              <a:t>energy</a:t>
            </a:r>
            <a:r>
              <a:rPr lang="cs-CZ" altLang="en-US" sz="1800" dirty="0"/>
              <a:t> </a:t>
            </a:r>
            <a:r>
              <a:rPr lang="cs-CZ" altLang="en-US" sz="1800" dirty="0" err="1"/>
              <a:t>decreases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with</a:t>
            </a:r>
            <a:r>
              <a:rPr lang="cs-CZ" altLang="en-US" sz="1800" dirty="0"/>
              <a:t> </a:t>
            </a:r>
            <a:r>
              <a:rPr lang="cs-CZ" altLang="en-US" sz="1800" i="1" dirty="0"/>
              <a:t>K</a:t>
            </a:r>
            <a:endParaRPr lang="en-US" altLang="en-US" sz="1800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011E8920-446C-0282-33E2-0510A7C1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Energy</a:t>
            </a:r>
            <a:r>
              <a:rPr lang="cs-CZ" altLang="en-US" dirty="0"/>
              <a:t> </a:t>
            </a:r>
            <a:r>
              <a:rPr lang="cs-CZ" altLang="en-US" dirty="0" err="1"/>
              <a:t>levels</a:t>
            </a:r>
            <a:r>
              <a:rPr lang="cs-CZ" altLang="en-US" dirty="0"/>
              <a:t> </a:t>
            </a:r>
            <a:r>
              <a:rPr lang="cs-CZ" altLang="en-US" dirty="0" err="1"/>
              <a:t>for</a:t>
            </a:r>
            <a:r>
              <a:rPr lang="cs-CZ" altLang="en-US" dirty="0"/>
              <a:t> </a:t>
            </a:r>
            <a:r>
              <a:rPr lang="cs-CZ" altLang="en-US" dirty="0" err="1"/>
              <a:t>symmetric</a:t>
            </a:r>
            <a:r>
              <a:rPr lang="cs-CZ" altLang="en-US" dirty="0"/>
              <a:t> </a:t>
            </a:r>
            <a:r>
              <a:rPr lang="cs-CZ" altLang="en-US" dirty="0" err="1"/>
              <a:t>tops</a:t>
            </a:r>
            <a:endParaRPr lang="en-US" altLang="en-US" dirty="0"/>
          </a:p>
        </p:txBody>
      </p:sp>
      <p:sp>
        <p:nvSpPr>
          <p:cNvPr id="31747" name="Rectangle 5">
            <a:extLst>
              <a:ext uri="{FF2B5EF4-FFF2-40B4-BE49-F238E27FC236}">
                <a16:creationId xmlns:a16="http://schemas.microsoft.com/office/drawing/2014/main" id="{2540CBED-3929-E11C-2355-48DA19AE2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31748" name="Object 4">
            <a:extLst>
              <a:ext uri="{FF2B5EF4-FFF2-40B4-BE49-F238E27FC236}">
                <a16:creationId xmlns:a16="http://schemas.microsoft.com/office/drawing/2014/main" id="{76C5A29F-D0D6-78FB-7B91-9E30C790E6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43200" y="1524000"/>
          <a:ext cx="4775200" cy="398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666134" imgH="3058973" progId="Origin50.Graph">
                  <p:embed/>
                </p:oleObj>
              </mc:Choice>
              <mc:Fallback>
                <p:oleObj name="Graph" r:id="rId2" imgW="3666134" imgH="3058973" progId="Origin50.Grap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524000"/>
                        <a:ext cx="4775200" cy="398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TextBox 5">
            <a:extLst>
              <a:ext uri="{FF2B5EF4-FFF2-40B4-BE49-F238E27FC236}">
                <a16:creationId xmlns:a16="http://schemas.microsoft.com/office/drawing/2014/main" id="{2C17F735-A0B3-D4E5-6774-B9F96439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5240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 err="1"/>
              <a:t>Example</a:t>
            </a:r>
            <a:r>
              <a:rPr lang="cs-CZ" altLang="en-US" sz="2400" dirty="0"/>
              <a:t>: H</a:t>
            </a:r>
            <a:r>
              <a:rPr lang="cs-CZ" altLang="en-US" sz="2400" baseline="-25000" dirty="0"/>
              <a:t>3</a:t>
            </a:r>
            <a:r>
              <a:rPr lang="cs-CZ" altLang="en-US" sz="2400" baseline="30000" dirty="0"/>
              <a:t>+</a:t>
            </a:r>
            <a:endParaRPr lang="en-US" altLang="en-US" sz="2400" dirty="0"/>
          </a:p>
        </p:txBody>
      </p:sp>
      <p:graphicFrame>
        <p:nvGraphicFramePr>
          <p:cNvPr id="31750" name="Object 6">
            <a:extLst>
              <a:ext uri="{FF2B5EF4-FFF2-40B4-BE49-F238E27FC236}">
                <a16:creationId xmlns:a16="http://schemas.microsoft.com/office/drawing/2014/main" id="{30777E36-2683-AD2B-CADB-2A23E0CB0135}"/>
              </a:ext>
            </a:extLst>
          </p:cNvPr>
          <p:cNvGraphicFramePr>
            <a:graphicFrameLocks/>
          </p:cNvGraphicFramePr>
          <p:nvPr/>
        </p:nvGraphicFramePr>
        <p:xfrm>
          <a:off x="609600" y="2133600"/>
          <a:ext cx="1524000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2322881" imgH="1548689" progId="Photoshop.Image.6">
                  <p:embed/>
                </p:oleObj>
              </mc:Choice>
              <mc:Fallback>
                <p:oleObj name="Image" r:id="rId4" imgW="2322881" imgH="1548689" progId="Photoshop.Image.6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133600"/>
                        <a:ext cx="1524000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1" name="TextBox 7">
            <a:extLst>
              <a:ext uri="{FF2B5EF4-FFF2-40B4-BE49-F238E27FC236}">
                <a16:creationId xmlns:a16="http://schemas.microsoft.com/office/drawing/2014/main" id="{CFFED8DB-D84F-94A6-E398-9FFCB42A0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0386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Oblate top</a:t>
            </a:r>
            <a:endParaRPr lang="en-US" altLang="en-US" sz="1800"/>
          </a:p>
        </p:txBody>
      </p:sp>
      <p:sp>
        <p:nvSpPr>
          <p:cNvPr id="31752" name="TextBox 10">
            <a:extLst>
              <a:ext uri="{FF2B5EF4-FFF2-40B4-BE49-F238E27FC236}">
                <a16:creationId xmlns:a16="http://schemas.microsoft.com/office/drawing/2014/main" id="{131F1270-FE18-C29C-1B46-75D0CBC9A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573713"/>
            <a:ext cx="535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 err="1"/>
              <a:t>For</a:t>
            </a:r>
            <a:r>
              <a:rPr lang="cs-CZ" altLang="en-US" sz="2400" dirty="0"/>
              <a:t> </a:t>
            </a:r>
            <a:r>
              <a:rPr lang="cs-CZ" altLang="en-US" sz="2400" dirty="0" err="1"/>
              <a:t>given</a:t>
            </a:r>
            <a:r>
              <a:rPr lang="cs-CZ" altLang="en-US" sz="2400" dirty="0"/>
              <a:t> </a:t>
            </a:r>
            <a:r>
              <a:rPr lang="cs-CZ" altLang="en-US" sz="2400" i="1" dirty="0"/>
              <a:t>J</a:t>
            </a:r>
            <a:r>
              <a:rPr lang="cs-CZ" altLang="en-US" sz="2400" dirty="0"/>
              <a:t>, </a:t>
            </a:r>
            <a:r>
              <a:rPr lang="cs-CZ" altLang="en-US" sz="2400" dirty="0" err="1"/>
              <a:t>energy</a:t>
            </a:r>
            <a:r>
              <a:rPr lang="cs-CZ" altLang="en-US" sz="2400" dirty="0"/>
              <a:t> </a:t>
            </a:r>
            <a:r>
              <a:rPr lang="cs-CZ" altLang="en-US" sz="2400" dirty="0" err="1"/>
              <a:t>decreases</a:t>
            </a:r>
            <a:r>
              <a:rPr lang="cs-CZ" altLang="en-US" sz="2400" dirty="0"/>
              <a:t> </a:t>
            </a:r>
            <a:r>
              <a:rPr lang="cs-CZ" altLang="en-US" sz="2400" dirty="0" err="1"/>
              <a:t>with</a:t>
            </a:r>
            <a:r>
              <a:rPr lang="cs-CZ" altLang="en-US" sz="2400" dirty="0"/>
              <a:t> </a:t>
            </a:r>
            <a:r>
              <a:rPr lang="cs-CZ" altLang="en-US" sz="2400" i="1" dirty="0"/>
              <a:t>K</a:t>
            </a:r>
            <a:endParaRPr lang="en-US" altLang="en-US" sz="24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F9C446E3-4477-8DE5-4153-B7F978E1E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Electronic terms of atoms - notation</a:t>
            </a:r>
            <a:endParaRPr lang="en-US" altLang="en-US" dirty="0"/>
          </a:p>
        </p:txBody>
      </p:sp>
      <p:graphicFrame>
        <p:nvGraphicFramePr>
          <p:cNvPr id="5123" name="Object 3">
            <a:extLst>
              <a:ext uri="{FF2B5EF4-FFF2-40B4-BE49-F238E27FC236}">
                <a16:creationId xmlns:a16="http://schemas.microsoft.com/office/drawing/2014/main" id="{5D970A23-4808-839A-4BEB-78FA139F59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32175" y="1782763"/>
          <a:ext cx="1962150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6224" imgH="241195" progId="Equation.3">
                  <p:embed/>
                </p:oleObj>
              </mc:Choice>
              <mc:Fallback>
                <p:oleObj name="Equation" r:id="rId2" imgW="406224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2175" y="1782763"/>
                        <a:ext cx="1962150" cy="117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Box 4">
            <a:extLst>
              <a:ext uri="{FF2B5EF4-FFF2-40B4-BE49-F238E27FC236}">
                <a16:creationId xmlns:a16="http://schemas.microsoft.com/office/drawing/2014/main" id="{6BC421AF-9FFB-317A-86A5-0D5B4AC41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048000"/>
            <a:ext cx="784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S – </a:t>
            </a:r>
            <a:r>
              <a:rPr lang="cs-CZ" altLang="en-US" sz="1800" dirty="0" err="1"/>
              <a:t>total</a:t>
            </a:r>
            <a:r>
              <a:rPr lang="cs-CZ" altLang="en-US" sz="1800" dirty="0"/>
              <a:t> spin </a:t>
            </a:r>
            <a:r>
              <a:rPr lang="cs-CZ" altLang="en-US" sz="1800" dirty="0" err="1"/>
              <a:t>quantum</a:t>
            </a:r>
            <a:r>
              <a:rPr lang="cs-CZ" altLang="en-US" sz="1800" dirty="0"/>
              <a:t> </a:t>
            </a:r>
            <a:r>
              <a:rPr lang="cs-CZ" altLang="en-US" sz="1800" dirty="0" err="1"/>
              <a:t>number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J – </a:t>
            </a:r>
            <a:r>
              <a:rPr lang="cs-CZ" altLang="en-US" sz="1800" dirty="0" err="1"/>
              <a:t>total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angular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momentum</a:t>
            </a:r>
            <a:r>
              <a:rPr lang="cs-CZ" altLang="en-US" sz="1800" dirty="0"/>
              <a:t> </a:t>
            </a:r>
            <a:r>
              <a:rPr lang="cs-CZ" altLang="en-US" sz="1800" dirty="0" err="1"/>
              <a:t>quantum</a:t>
            </a:r>
            <a:r>
              <a:rPr lang="cs-CZ" altLang="en-US" sz="1800" dirty="0"/>
              <a:t> </a:t>
            </a:r>
            <a:r>
              <a:rPr lang="cs-CZ" altLang="en-US" sz="1800" dirty="0" err="1"/>
              <a:t>number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L – </a:t>
            </a:r>
            <a:r>
              <a:rPr lang="cs-CZ" altLang="en-US" sz="1800" dirty="0" err="1"/>
              <a:t>total</a:t>
            </a:r>
            <a:r>
              <a:rPr lang="cs-CZ" altLang="en-US" sz="1800" dirty="0"/>
              <a:t> orbital </a:t>
            </a:r>
            <a:r>
              <a:rPr lang="cs-CZ" altLang="en-US" sz="1800" dirty="0" err="1"/>
              <a:t>quantum</a:t>
            </a:r>
            <a:r>
              <a:rPr lang="cs-CZ" altLang="en-US" sz="1800" dirty="0"/>
              <a:t> </a:t>
            </a:r>
            <a:r>
              <a:rPr lang="cs-CZ" altLang="en-US" sz="1800" dirty="0" err="1"/>
              <a:t>number</a:t>
            </a:r>
            <a:r>
              <a:rPr lang="cs-CZ" altLang="en-US" sz="1800" dirty="0"/>
              <a:t> </a:t>
            </a:r>
            <a:r>
              <a:rPr lang="en-GB" altLang="en-US" sz="1800" dirty="0"/>
              <a:t>in</a:t>
            </a:r>
            <a:r>
              <a:rPr lang="cs-CZ" altLang="en-US" sz="1800" dirty="0"/>
              <a:t> </a:t>
            </a:r>
            <a:r>
              <a:rPr lang="en-GB" altLang="en-US" sz="1800" dirty="0"/>
              <a:t>spectroscopic</a:t>
            </a:r>
            <a:r>
              <a:rPr lang="cs-CZ" altLang="en-US" sz="1800" dirty="0"/>
              <a:t> nota</a:t>
            </a:r>
            <a:r>
              <a:rPr lang="en-GB" altLang="en-US" sz="1800" dirty="0" err="1"/>
              <a:t>tion</a:t>
            </a:r>
            <a:r>
              <a:rPr lang="cs-CZ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	L = 0, 1, 2, 3, 4, 5... -&gt; S, P, D, F, G, H...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Sometimes a subscript u or g is added to indicate parity.</a:t>
            </a:r>
            <a:endParaRPr lang="cs-CZ" altLang="en-US" sz="1800" dirty="0"/>
          </a:p>
        </p:txBody>
      </p:sp>
      <p:sp>
        <p:nvSpPr>
          <p:cNvPr id="5125" name="TextBox 5">
            <a:extLst>
              <a:ext uri="{FF2B5EF4-FFF2-40B4-BE49-F238E27FC236}">
                <a16:creationId xmlns:a16="http://schemas.microsoft.com/office/drawing/2014/main" id="{651027CB-429F-F634-515E-E362939E8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92713"/>
            <a:ext cx="640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Example: the ground state of a carbon atom</a:t>
            </a:r>
            <a:r>
              <a:rPr lang="cs-CZ" altLang="en-US" sz="1800" dirty="0"/>
              <a:t> 1s</a:t>
            </a:r>
            <a:r>
              <a:rPr lang="cs-CZ" altLang="en-US" sz="1800" baseline="30000" dirty="0"/>
              <a:t>2</a:t>
            </a:r>
            <a:r>
              <a:rPr lang="cs-CZ" altLang="en-US" sz="1800" dirty="0"/>
              <a:t>2s</a:t>
            </a:r>
            <a:r>
              <a:rPr lang="cs-CZ" altLang="en-US" sz="1800" baseline="30000" dirty="0"/>
              <a:t>2</a:t>
            </a:r>
            <a:r>
              <a:rPr lang="cs-CZ" altLang="en-US" sz="1800" dirty="0"/>
              <a:t>2p</a:t>
            </a:r>
            <a:r>
              <a:rPr lang="cs-CZ" altLang="en-US" sz="1800" baseline="30000" dirty="0"/>
              <a:t>2</a:t>
            </a:r>
            <a:r>
              <a:rPr lang="cs-CZ" altLang="en-US" sz="1800" dirty="0"/>
              <a:t> </a:t>
            </a:r>
            <a:r>
              <a:rPr lang="cs-CZ" altLang="en-US" sz="1800" baseline="30000" dirty="0"/>
              <a:t>3</a:t>
            </a:r>
            <a:r>
              <a:rPr lang="cs-CZ" altLang="en-US" sz="1800" dirty="0"/>
              <a:t>P</a:t>
            </a:r>
            <a:r>
              <a:rPr lang="cs-CZ" altLang="en-US" sz="1800" baseline="-25000" dirty="0"/>
              <a:t>0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C320E298-6C35-426A-A9AC-6630C31EA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Linear</a:t>
            </a:r>
            <a:r>
              <a:rPr lang="cs-CZ" altLang="en-US" dirty="0"/>
              <a:t> </a:t>
            </a:r>
            <a:r>
              <a:rPr lang="cs-CZ" altLang="en-US" dirty="0" err="1"/>
              <a:t>molecules</a:t>
            </a:r>
            <a:r>
              <a:rPr lang="cs-CZ" altLang="en-US" dirty="0"/>
              <a:t> (             )</a:t>
            </a:r>
            <a:endParaRPr lang="en-US" altLang="en-US" dirty="0"/>
          </a:p>
        </p:txBody>
      </p:sp>
      <p:graphicFrame>
        <p:nvGraphicFramePr>
          <p:cNvPr id="32771" name="Object 3">
            <a:extLst>
              <a:ext uri="{FF2B5EF4-FFF2-40B4-BE49-F238E27FC236}">
                <a16:creationId xmlns:a16="http://schemas.microsoft.com/office/drawing/2014/main" id="{163541A2-A0E1-F60A-0732-D9BF8EE9A2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533400"/>
          <a:ext cx="16430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58800" imgH="228600" progId="Equation.3">
                  <p:embed/>
                </p:oleObj>
              </mc:Choice>
              <mc:Fallback>
                <p:oleObj name="Equation" r:id="rId2" imgW="5588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33400"/>
                        <a:ext cx="1643063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TextBox 4">
            <a:extLst>
              <a:ext uri="{FF2B5EF4-FFF2-40B4-BE49-F238E27FC236}">
                <a16:creationId xmlns:a16="http://schemas.microsoft.com/office/drawing/2014/main" id="{1AB51963-AA9D-8935-D562-6794F35CE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6934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Limiting case of symmetric oblate top</a:t>
            </a:r>
            <a:endParaRPr lang="cs-CZ" altLang="en-US" sz="1800" dirty="0"/>
          </a:p>
        </p:txBody>
      </p:sp>
      <p:graphicFrame>
        <p:nvGraphicFramePr>
          <p:cNvPr id="32773" name="Object 5">
            <a:extLst>
              <a:ext uri="{FF2B5EF4-FFF2-40B4-BE49-F238E27FC236}">
                <a16:creationId xmlns:a16="http://schemas.microsoft.com/office/drawing/2014/main" id="{E2BF736A-EFE9-432C-1360-474776A30C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3788" y="1958975"/>
          <a:ext cx="279241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170" imgH="253890" progId="Equation.3">
                  <p:embed/>
                </p:oleObj>
              </mc:Choice>
              <mc:Fallback>
                <p:oleObj name="Equation" r:id="rId4" imgW="990170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958975"/>
                        <a:ext cx="279241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Box 6">
            <a:extLst>
              <a:ext uri="{FF2B5EF4-FFF2-40B4-BE49-F238E27FC236}">
                <a16:creationId xmlns:a16="http://schemas.microsoft.com/office/drawing/2014/main" id="{6A65F2AD-3D27-A797-67F8-BA0C84D22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630488"/>
            <a:ext cx="693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There</a:t>
            </a:r>
            <a:r>
              <a:rPr lang="cs-CZ" altLang="en-US" sz="1800" dirty="0"/>
              <a:t> </a:t>
            </a:r>
            <a:r>
              <a:rPr lang="cs-CZ" altLang="en-US" sz="1800" dirty="0" err="1"/>
              <a:t>is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only</a:t>
            </a:r>
            <a:r>
              <a:rPr lang="cs-CZ" altLang="en-US" sz="1800" dirty="0"/>
              <a:t> </a:t>
            </a:r>
            <a:r>
              <a:rPr lang="cs-CZ" altLang="en-US" sz="1800" i="1" dirty="0"/>
              <a:t>K</a:t>
            </a:r>
            <a:r>
              <a:rPr lang="cs-CZ" altLang="en-US" sz="1800" dirty="0"/>
              <a:t> = 0: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dirty="0"/>
          </a:p>
        </p:txBody>
      </p:sp>
      <p:graphicFrame>
        <p:nvGraphicFramePr>
          <p:cNvPr id="32775" name="Object 7">
            <a:extLst>
              <a:ext uri="{FF2B5EF4-FFF2-40B4-BE49-F238E27FC236}">
                <a16:creationId xmlns:a16="http://schemas.microsoft.com/office/drawing/2014/main" id="{9D5F0A3B-3A22-D3FD-D1F0-F950FF481B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3000" y="3124200"/>
          <a:ext cx="23495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392" imgH="482391" progId="Equation.3">
                  <p:embed/>
                </p:oleObj>
              </mc:Choice>
              <mc:Fallback>
                <p:oleObj name="Equation" r:id="rId6" imgW="939392" imgH="4823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124200"/>
                        <a:ext cx="2349500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6" name="Picture 5">
            <a:extLst>
              <a:ext uri="{FF2B5EF4-FFF2-40B4-BE49-F238E27FC236}">
                <a16:creationId xmlns:a16="http://schemas.microsoft.com/office/drawing/2014/main" id="{CD927FA8-3582-AADF-84AF-CFD840457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71650"/>
            <a:ext cx="4167188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8">
            <a:extLst>
              <a:ext uri="{FF2B5EF4-FFF2-40B4-BE49-F238E27FC236}">
                <a16:creationId xmlns:a16="http://schemas.microsoft.com/office/drawing/2014/main" id="{35654882-7ADC-0076-47E8-115CFA7F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495800"/>
            <a:ext cx="54371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Similar to a diatomic molecule.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Example</a:t>
            </a:r>
            <a:r>
              <a:rPr lang="cs-CZ" altLang="en-US" sz="1800" dirty="0"/>
              <a:t>: HCO</a:t>
            </a:r>
            <a:r>
              <a:rPr lang="cs-CZ" altLang="en-US" sz="1800" baseline="30000" dirty="0"/>
              <a:t>+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0CD1C3F3-FBBE-9204-9FE9-F7E7D5B35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Spherical tops (</a:t>
            </a:r>
            <a:r>
              <a:rPr lang="cs-CZ" altLang="en-US" i="1"/>
              <a:t>T</a:t>
            </a:r>
            <a:r>
              <a:rPr lang="cs-CZ" altLang="en-US" baseline="-25000"/>
              <a:t>d</a:t>
            </a:r>
            <a:r>
              <a:rPr lang="cs-CZ" altLang="en-US"/>
              <a:t>, </a:t>
            </a:r>
            <a:r>
              <a:rPr lang="cs-CZ" altLang="en-US" i="1"/>
              <a:t>O</a:t>
            </a:r>
            <a:r>
              <a:rPr lang="cs-CZ" altLang="en-US" baseline="-25000"/>
              <a:t>h</a:t>
            </a:r>
            <a:r>
              <a:rPr lang="cs-CZ" altLang="en-US"/>
              <a:t>, </a:t>
            </a:r>
            <a:r>
              <a:rPr lang="cs-CZ" altLang="en-US" i="1"/>
              <a:t>I</a:t>
            </a:r>
            <a:r>
              <a:rPr lang="cs-CZ" altLang="en-US" baseline="-25000"/>
              <a:t>h</a:t>
            </a:r>
            <a:r>
              <a:rPr lang="cs-CZ" altLang="en-US"/>
              <a:t>)</a:t>
            </a:r>
            <a:endParaRPr lang="en-US" altLang="en-US"/>
          </a:p>
        </p:txBody>
      </p:sp>
      <p:graphicFrame>
        <p:nvGraphicFramePr>
          <p:cNvPr id="33795" name="Object 3">
            <a:extLst>
              <a:ext uri="{FF2B5EF4-FFF2-40B4-BE49-F238E27FC236}">
                <a16:creationId xmlns:a16="http://schemas.microsoft.com/office/drawing/2014/main" id="{3A3287EA-25B0-7FE3-1410-8A037CA1BC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1524000"/>
          <a:ext cx="205898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200" imgH="228600" progId="Equation.3">
                  <p:embed/>
                </p:oleObj>
              </mc:Choice>
              <mc:Fallback>
                <p:oleObj name="Equation" r:id="rId2" imgW="7112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205898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6" name="Picture 7">
            <a:extLst>
              <a:ext uri="{FF2B5EF4-FFF2-40B4-BE49-F238E27FC236}">
                <a16:creationId xmlns:a16="http://schemas.microsoft.com/office/drawing/2014/main" id="{80D1EFA8-01F6-F5AD-1FAA-91C4F1146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33500"/>
            <a:ext cx="2854325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5">
            <a:extLst>
              <a:ext uri="{FF2B5EF4-FFF2-40B4-BE49-F238E27FC236}">
                <a16:creationId xmlns:a16="http://schemas.microsoft.com/office/drawing/2014/main" id="{3267C10B-712A-2FEC-5DE3-66DA76F51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2476500"/>
            <a:ext cx="297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CH</a:t>
            </a:r>
            <a:r>
              <a:rPr lang="cs-CZ" altLang="en-US" sz="1800" baseline="-25000"/>
              <a:t>4</a:t>
            </a:r>
            <a:r>
              <a:rPr lang="cs-CZ" altLang="en-US" sz="1800"/>
              <a:t>	SF</a:t>
            </a:r>
            <a:r>
              <a:rPr lang="cs-CZ" altLang="en-US" sz="1800" baseline="-25000"/>
              <a:t>6</a:t>
            </a:r>
            <a:r>
              <a:rPr lang="cs-CZ" altLang="en-US" sz="1800"/>
              <a:t>	Fullerene</a:t>
            </a:r>
            <a:endParaRPr lang="en-US" altLang="en-US" sz="1800"/>
          </a:p>
        </p:txBody>
      </p:sp>
      <p:graphicFrame>
        <p:nvGraphicFramePr>
          <p:cNvPr id="33798" name="Object 6">
            <a:extLst>
              <a:ext uri="{FF2B5EF4-FFF2-40B4-BE49-F238E27FC236}">
                <a16:creationId xmlns:a16="http://schemas.microsoft.com/office/drawing/2014/main" id="{A445829D-5381-7028-FF1D-777991D3EA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4400" y="3048000"/>
          <a:ext cx="2349500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39392" imgH="482391" progId="Equation.3">
                  <p:embed/>
                </p:oleObj>
              </mc:Choice>
              <mc:Fallback>
                <p:oleObj name="Equation" r:id="rId5" imgW="939392" imgH="482391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2349500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TextBox 7">
            <a:extLst>
              <a:ext uri="{FF2B5EF4-FFF2-40B4-BE49-F238E27FC236}">
                <a16:creationId xmlns:a16="http://schemas.microsoft.com/office/drawing/2014/main" id="{036A570D-9228-4BFC-45AA-5462F3F72C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724400"/>
            <a:ext cx="655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Attention</a:t>
            </a:r>
            <a:r>
              <a:rPr lang="cs-CZ" altLang="en-US" sz="1800" dirty="0"/>
              <a:t>: (2J+1)</a:t>
            </a:r>
            <a:r>
              <a:rPr lang="cs-CZ" altLang="en-US" sz="1800" baseline="30000" dirty="0"/>
              <a:t>2</a:t>
            </a:r>
            <a:r>
              <a:rPr lang="cs-CZ" altLang="en-US" sz="1800" dirty="0"/>
              <a:t> </a:t>
            </a:r>
            <a:r>
              <a:rPr lang="cs-CZ" altLang="en-US" sz="1800" dirty="0" err="1"/>
              <a:t>fold</a:t>
            </a:r>
            <a:r>
              <a:rPr lang="cs-CZ" altLang="en-US" sz="1800" dirty="0"/>
              <a:t> level </a:t>
            </a:r>
            <a:r>
              <a:rPr lang="cs-CZ" altLang="en-US" sz="1800" dirty="0" err="1"/>
              <a:t>degeneration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AA7ABF51-FD06-DC99-817D-915CB9C3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Asymmetric</a:t>
            </a:r>
            <a:r>
              <a:rPr lang="cs-CZ" altLang="en-US" dirty="0"/>
              <a:t> </a:t>
            </a:r>
            <a:r>
              <a:rPr lang="cs-CZ" altLang="en-US" dirty="0" err="1"/>
              <a:t>tops</a:t>
            </a:r>
            <a:endParaRPr lang="en-US" altLang="en-US" dirty="0"/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id="{B872489F-8DAD-961F-E5CE-7CB6FBD53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38071"/>
            <a:ext cx="7924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For most molecules, there is no simple analytical </a:t>
            </a:r>
            <a:r>
              <a:rPr lang="cs-CZ" altLang="en-US" sz="1800" dirty="0" err="1"/>
              <a:t>expression</a:t>
            </a:r>
            <a:r>
              <a:rPr lang="en-GB" altLang="en-US" sz="1800" dirty="0"/>
              <a:t> for the energy of the rotational levels. Some molecules are described as </a:t>
            </a:r>
            <a:r>
              <a:rPr lang="cs-CZ" altLang="en-US" sz="1800" dirty="0" err="1"/>
              <a:t>being</a:t>
            </a:r>
            <a:r>
              <a:rPr lang="en-GB" altLang="en-US" sz="1800" dirty="0"/>
              <a:t> "near prolate" or "near oblate" tops. In general, it is possible to derive the values ​​of rotation terms by numerical methods.</a:t>
            </a:r>
            <a:endParaRPr lang="en-US" altLang="en-US" sz="1800" dirty="0"/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7E76E03B-DFCE-3BEA-8CD2-4C922D0E6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452687"/>
            <a:ext cx="7926387" cy="432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924CAF84-7077-D70B-F0E5-25BB3AEB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Rotational</a:t>
            </a:r>
            <a:r>
              <a:rPr lang="cs-CZ" altLang="en-US" dirty="0"/>
              <a:t> </a:t>
            </a:r>
            <a:r>
              <a:rPr lang="cs-CZ" altLang="en-US" dirty="0" err="1"/>
              <a:t>spectroscopy</a:t>
            </a:r>
            <a:endParaRPr lang="en-US" altLang="en-US" dirty="0"/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5F23A148-876C-7B7E-157D-69949ACB5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6002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b="1"/>
              <a:t>Výběrová pravidla</a:t>
            </a:r>
            <a:endParaRPr lang="en-US" altLang="en-US" sz="2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314726-3189-544F-57F9-45189FDFBC1B}"/>
              </a:ext>
            </a:extLst>
          </p:cNvPr>
          <p:cNvSpPr txBox="1"/>
          <p:nvPr/>
        </p:nvSpPr>
        <p:spPr>
          <a:xfrm>
            <a:off x="609600" y="2222500"/>
            <a:ext cx="8053388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en-GB" dirty="0">
                <a:cs typeface="Arial" charset="0"/>
              </a:rPr>
              <a:t>In order for a molecule to exhibit a pure rotational spectrum, it must contain a permanent dipole moment</a:t>
            </a:r>
            <a:endParaRPr lang="cs-CZ" dirty="0"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endParaRPr lang="cs-CZ" dirty="0"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endParaRPr lang="cs-CZ" dirty="0"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endParaRPr lang="cs-CZ" dirty="0"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endParaRPr lang="cs-CZ" dirty="0"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endParaRPr lang="cs-CZ" dirty="0"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cs-CZ" dirty="0">
                <a:cs typeface="Arial" charset="0"/>
              </a:rPr>
              <a:t>Δ</a:t>
            </a:r>
            <a:r>
              <a:rPr lang="cs-CZ" i="1" dirty="0">
                <a:cs typeface="Arial" charset="0"/>
              </a:rPr>
              <a:t>J</a:t>
            </a:r>
            <a:r>
              <a:rPr lang="cs-CZ" dirty="0">
                <a:cs typeface="Arial" charset="0"/>
              </a:rPr>
              <a:t> =± 1	 Δ</a:t>
            </a:r>
            <a:r>
              <a:rPr lang="cs-CZ" i="1" dirty="0">
                <a:cs typeface="Arial" charset="0"/>
              </a:rPr>
              <a:t>K </a:t>
            </a:r>
            <a:r>
              <a:rPr lang="cs-CZ" dirty="0">
                <a:cs typeface="Arial" charset="0"/>
              </a:rPr>
              <a:t>= 0</a:t>
            </a:r>
          </a:p>
          <a:p>
            <a:pPr>
              <a:defRPr/>
            </a:pPr>
            <a:endParaRPr lang="cs-CZ" dirty="0">
              <a:cs typeface="Arial" charset="0"/>
            </a:endParaRPr>
          </a:p>
          <a:p>
            <a:pPr>
              <a:defRPr/>
            </a:pPr>
            <a:r>
              <a:rPr lang="en-GB" dirty="0">
                <a:cs typeface="Arial" charset="0"/>
              </a:rPr>
              <a:t>- it follows from TDM, these conditions can be thought of as the need to preserve the angular momentum and change the parity of the wave function during a rotational transition</a:t>
            </a:r>
            <a:endParaRPr lang="en-US" dirty="0">
              <a:cs typeface="Arial" charset="0"/>
            </a:endParaRPr>
          </a:p>
        </p:txBody>
      </p:sp>
      <p:pic>
        <p:nvPicPr>
          <p:cNvPr id="35845" name="Picture 2">
            <a:extLst>
              <a:ext uri="{FF2B5EF4-FFF2-40B4-BE49-F238E27FC236}">
                <a16:creationId xmlns:a16="http://schemas.microsoft.com/office/drawing/2014/main" id="{F08F912A-D034-5756-8F59-83565963F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17838"/>
            <a:ext cx="68580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D1BDA632-BA04-185C-10C1-71E53F4F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 err="1"/>
              <a:t>Spectra</a:t>
            </a:r>
            <a:r>
              <a:rPr lang="cs-CZ" altLang="en-US" dirty="0"/>
              <a:t>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symmetric</a:t>
            </a:r>
            <a:r>
              <a:rPr lang="cs-CZ" altLang="en-US" dirty="0"/>
              <a:t> top </a:t>
            </a:r>
            <a:r>
              <a:rPr lang="cs-CZ" altLang="en-US" dirty="0" err="1"/>
              <a:t>molekules</a:t>
            </a:r>
            <a:endParaRPr lang="en-US" altLang="en-US" dirty="0"/>
          </a:p>
        </p:txBody>
      </p:sp>
      <p:sp>
        <p:nvSpPr>
          <p:cNvPr id="36867" name="TextBox 3">
            <a:extLst>
              <a:ext uri="{FF2B5EF4-FFF2-40B4-BE49-F238E27FC236}">
                <a16:creationId xmlns:a16="http://schemas.microsoft.com/office/drawing/2014/main" id="{A9E8FF76-D992-EEFE-AADB-04360E39AE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25600"/>
            <a:ext cx="5486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prolate				oblate</a:t>
            </a:r>
            <a:endParaRPr lang="en-US" altLang="en-US" sz="1800"/>
          </a:p>
        </p:txBody>
      </p:sp>
      <p:sp>
        <p:nvSpPr>
          <p:cNvPr id="36868" name="TextBox 4">
            <a:extLst>
              <a:ext uri="{FF2B5EF4-FFF2-40B4-BE49-F238E27FC236}">
                <a16:creationId xmlns:a16="http://schemas.microsoft.com/office/drawing/2014/main" id="{9FDF9F29-3E8E-9CDB-A117-1BB9D9AA2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133600"/>
            <a:ext cx="236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rotational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terms</a:t>
            </a:r>
            <a:r>
              <a:rPr lang="cs-CZ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Allowed</a:t>
            </a:r>
            <a:r>
              <a:rPr lang="cs-CZ" altLang="en-US" sz="1800" dirty="0"/>
              <a:t> </a:t>
            </a:r>
            <a:r>
              <a:rPr lang="cs-CZ" altLang="en-US" sz="1800" dirty="0" err="1"/>
              <a:t>transitions</a:t>
            </a:r>
            <a:r>
              <a:rPr lang="cs-CZ" altLang="en-US" sz="1800" dirty="0"/>
              <a:t>:</a:t>
            </a:r>
          </a:p>
        </p:txBody>
      </p:sp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24751F2E-3C9D-B037-01B4-E035EA442C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2133600"/>
          <a:ext cx="316706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400" imgH="482600" progId="Equation.3">
                  <p:embed/>
                </p:oleObj>
              </mc:Choice>
              <mc:Fallback>
                <p:oleObj name="Equation" r:id="rId2" imgW="18034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133600"/>
                        <a:ext cx="3167063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CF62AD5-7B35-9814-C208-F79C4E2F71F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8800" y="2114550"/>
          <a:ext cx="3189288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16100" imgH="482600" progId="Equation.3">
                  <p:embed/>
                </p:oleObj>
              </mc:Choice>
              <mc:Fallback>
                <p:oleObj name="Equation" r:id="rId4" imgW="18161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114550"/>
                        <a:ext cx="3189288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A2A3437F-59D8-AEE7-2ED5-E33A5A00BB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2938463"/>
          <a:ext cx="18065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254" imgH="241195" progId="Equation.3">
                  <p:embed/>
                </p:oleObj>
              </mc:Choice>
              <mc:Fallback>
                <p:oleObj name="Equation" r:id="rId6" imgW="1028254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938463"/>
                        <a:ext cx="18065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2" name="Object 8">
            <a:extLst>
              <a:ext uri="{FF2B5EF4-FFF2-40B4-BE49-F238E27FC236}">
                <a16:creationId xmlns:a16="http://schemas.microsoft.com/office/drawing/2014/main" id="{C6D5730C-790B-74BB-EA43-7BC2F8C5D6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51338" y="3533775"/>
          <a:ext cx="1516062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25" imgH="241195" progId="Equation.3">
                  <p:embed/>
                </p:oleObj>
              </mc:Choice>
              <mc:Fallback>
                <p:oleObj name="Equation" r:id="rId8" imgW="863225" imgH="24119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3533775"/>
                        <a:ext cx="1516062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3" name="TextBox 9">
            <a:extLst>
              <a:ext uri="{FF2B5EF4-FFF2-40B4-BE49-F238E27FC236}">
                <a16:creationId xmlns:a16="http://schemas.microsoft.com/office/drawing/2014/main" id="{4B6D373A-35F4-D0A5-6781-2EC070212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267200"/>
            <a:ext cx="838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In the rigid rotor approximation, the spectra of prolate and oblate tops are the same as the spectra of linear molecules and spherical tops -&gt; the distance between individual absorption lines is</a:t>
            </a:r>
            <a:endParaRPr lang="en-US" altLang="en-US" sz="1800" dirty="0"/>
          </a:p>
        </p:txBody>
      </p:sp>
      <p:graphicFrame>
        <p:nvGraphicFramePr>
          <p:cNvPr id="36874" name="Object 10">
            <a:extLst>
              <a:ext uri="{FF2B5EF4-FFF2-40B4-BE49-F238E27FC236}">
                <a16:creationId xmlns:a16="http://schemas.microsoft.com/office/drawing/2014/main" id="{FBDA58A1-E64A-0E1A-6631-B5CFF46E66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006020"/>
              </p:ext>
            </p:extLst>
          </p:nvPr>
        </p:nvGraphicFramePr>
        <p:xfrm>
          <a:off x="2341562" y="4800600"/>
          <a:ext cx="40163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501" imgH="203112" progId="Equation.3">
                  <p:embed/>
                </p:oleObj>
              </mc:Choice>
              <mc:Fallback>
                <p:oleObj name="Equation" r:id="rId10" imgW="228501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2" y="4800600"/>
                        <a:ext cx="401638" cy="36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5" name="TextBox 11">
            <a:extLst>
              <a:ext uri="{FF2B5EF4-FFF2-40B4-BE49-F238E27FC236}">
                <a16:creationId xmlns:a16="http://schemas.microsoft.com/office/drawing/2014/main" id="{CC3B8C63-BCE3-C3D0-825C-DEA3DCC3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410200"/>
            <a:ext cx="838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Thus, we do not obtain information about other rotational constants from the spectrum.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79644816-5E74-348A-DF5A-73A7D791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Centrifugal distortion</a:t>
            </a:r>
            <a:endParaRPr lang="en-US" altLang="en-US"/>
          </a:p>
        </p:txBody>
      </p:sp>
      <p:sp>
        <p:nvSpPr>
          <p:cNvPr id="37891" name="TextBox 3">
            <a:extLst>
              <a:ext uri="{FF2B5EF4-FFF2-40B4-BE49-F238E27FC236}">
                <a16:creationId xmlns:a16="http://schemas.microsoft.com/office/drawing/2014/main" id="{08260B46-BD74-7412-D856-93D531C16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924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Molecules do not behave like completely rigid rotors. Their bonds are stretched during rotation -&gt; the individual moments of inertia (and thus the rotational constants) change with </a:t>
            </a:r>
            <a:r>
              <a:rPr lang="en-GB" altLang="en-US" sz="1800" i="1" dirty="0"/>
              <a:t>J</a:t>
            </a:r>
            <a:endParaRPr lang="en-US" altLang="en-US" sz="1800" i="1" dirty="0"/>
          </a:p>
        </p:txBody>
      </p:sp>
      <p:pic>
        <p:nvPicPr>
          <p:cNvPr id="37892" name="Picture 2">
            <a:extLst>
              <a:ext uri="{FF2B5EF4-FFF2-40B4-BE49-F238E27FC236}">
                <a16:creationId xmlns:a16="http://schemas.microsoft.com/office/drawing/2014/main" id="{33995E70-D5EE-4773-F976-CEDC3EBCF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4525963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>
            <a:extLst>
              <a:ext uri="{FF2B5EF4-FFF2-40B4-BE49-F238E27FC236}">
                <a16:creationId xmlns:a16="http://schemas.microsoft.com/office/drawing/2014/main" id="{4D2F4F32-24F1-A4BD-56C3-74A1CA7E9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76600"/>
            <a:ext cx="3124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effect of centrifugal distortion on the rotational </a:t>
            </a:r>
            <a:r>
              <a:rPr lang="cs-CZ" altLang="en-US" sz="1800" dirty="0" err="1"/>
              <a:t>terms</a:t>
            </a:r>
            <a:r>
              <a:rPr lang="en-GB" altLang="en-US" sz="1800" dirty="0"/>
              <a:t> is calculated as a perturbation of the rigid rotor </a:t>
            </a:r>
            <a:r>
              <a:rPr lang="cs-CZ" altLang="en-US" sz="1800" dirty="0" err="1"/>
              <a:t>terms</a:t>
            </a:r>
            <a:r>
              <a:rPr lang="en-GB" altLang="en-US" sz="1800" dirty="0"/>
              <a:t>.</a:t>
            </a:r>
            <a:endParaRPr lang="en-US" altLang="en-US" sz="1800" dirty="0"/>
          </a:p>
        </p:txBody>
      </p:sp>
      <p:pic>
        <p:nvPicPr>
          <p:cNvPr id="37894" name="Picture 3">
            <a:extLst>
              <a:ext uri="{FF2B5EF4-FFF2-40B4-BE49-F238E27FC236}">
                <a16:creationId xmlns:a16="http://schemas.microsoft.com/office/drawing/2014/main" id="{6B491AE7-E675-5AB9-070D-AC02B4004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4953000"/>
            <a:ext cx="34194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4686744E-673E-8392-2B9A-D71F22D28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Centrifugal distortion</a:t>
            </a:r>
            <a:endParaRPr lang="en-US" altLang="en-US"/>
          </a:p>
        </p:txBody>
      </p:sp>
      <p:graphicFrame>
        <p:nvGraphicFramePr>
          <p:cNvPr id="38915" name="Object 2">
            <a:extLst>
              <a:ext uri="{FF2B5EF4-FFF2-40B4-BE49-F238E27FC236}">
                <a16:creationId xmlns:a16="http://schemas.microsoft.com/office/drawing/2014/main" id="{1A2486C8-3E61-1C0F-7CAF-437B8FACA5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1295400"/>
          <a:ext cx="482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30400" imgH="241300" progId="Equation.3">
                  <p:embed/>
                </p:oleObj>
              </mc:Choice>
              <mc:Fallback>
                <p:oleObj name="Equation" r:id="rId2" imgW="19304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4826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TextBox 5">
            <a:extLst>
              <a:ext uri="{FF2B5EF4-FFF2-40B4-BE49-F238E27FC236}">
                <a16:creationId xmlns:a16="http://schemas.microsoft.com/office/drawing/2014/main" id="{6CF3DD84-E45D-484C-9542-62F1D2D06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209800"/>
            <a:ext cx="426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D </a:t>
            </a:r>
            <a:r>
              <a:rPr lang="cs-CZ" altLang="en-US" sz="1800" dirty="0" err="1"/>
              <a:t>is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centrifugal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distortion</a:t>
            </a:r>
            <a:r>
              <a:rPr lang="cs-CZ" altLang="en-US" sz="1800" dirty="0"/>
              <a:t> </a:t>
            </a:r>
            <a:r>
              <a:rPr lang="cs-CZ" altLang="en-US" sz="1800" dirty="0" err="1"/>
              <a:t>constant</a:t>
            </a:r>
            <a:r>
              <a:rPr lang="cs-CZ" altLang="en-US" sz="1800" dirty="0"/>
              <a:t> (v cm</a:t>
            </a:r>
            <a:r>
              <a:rPr lang="cs-CZ" altLang="en-US" sz="1800" baseline="30000" dirty="0"/>
              <a:t>-1</a:t>
            </a:r>
            <a:r>
              <a:rPr lang="cs-CZ" altLang="en-US" sz="1800" dirty="0"/>
              <a:t>)</a:t>
            </a:r>
            <a:endParaRPr lang="en-US" altLang="en-US" sz="1800" dirty="0"/>
          </a:p>
        </p:txBody>
      </p:sp>
      <p:graphicFrame>
        <p:nvGraphicFramePr>
          <p:cNvPr id="38917" name="Object 6">
            <a:extLst>
              <a:ext uri="{FF2B5EF4-FFF2-40B4-BE49-F238E27FC236}">
                <a16:creationId xmlns:a16="http://schemas.microsoft.com/office/drawing/2014/main" id="{7532F7F7-7156-DA05-CB20-E588671B6F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67550" y="1295400"/>
          <a:ext cx="1270000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291973" progId="Equation.3">
                  <p:embed/>
                </p:oleObj>
              </mc:Choice>
              <mc:Fallback>
                <p:oleObj name="Equation" r:id="rId4" imgW="507780" imgH="291973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1295400"/>
                        <a:ext cx="1270000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8" name="Picture 6">
            <a:extLst>
              <a:ext uri="{FF2B5EF4-FFF2-40B4-BE49-F238E27FC236}">
                <a16:creationId xmlns:a16="http://schemas.microsoft.com/office/drawing/2014/main" id="{7BFEC0A0-A00E-D825-97F3-38C654197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616200"/>
            <a:ext cx="45116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>
            <a:extLst>
              <a:ext uri="{FF2B5EF4-FFF2-40B4-BE49-F238E27FC236}">
                <a16:creationId xmlns:a16="http://schemas.microsoft.com/office/drawing/2014/main" id="{FFF3D7A3-625E-00C3-8E69-2E426599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2057400"/>
            <a:ext cx="34782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>
            <a:extLst>
              <a:ext uri="{FF2B5EF4-FFF2-40B4-BE49-F238E27FC236}">
                <a16:creationId xmlns:a16="http://schemas.microsoft.com/office/drawing/2014/main" id="{9C8A70D8-958A-5529-66F5-96CA5EB43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950" y="4397375"/>
            <a:ext cx="26606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21" name="Object 7">
            <a:extLst>
              <a:ext uri="{FF2B5EF4-FFF2-40B4-BE49-F238E27FC236}">
                <a16:creationId xmlns:a16="http://schemas.microsoft.com/office/drawing/2014/main" id="{0D9E127F-B8F3-8938-B3BA-3E1C6FAA5F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8125" y="6148388"/>
          <a:ext cx="6391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933700" imgH="241300" progId="Equation.3">
                  <p:embed/>
                </p:oleObj>
              </mc:Choice>
              <mc:Fallback>
                <p:oleObj name="Equation" r:id="rId9" imgW="2933700" imgH="2413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" y="6148388"/>
                        <a:ext cx="639127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8587BF28-A8DB-9ECA-E346-3AC43444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Centrifugal distortion</a:t>
            </a:r>
            <a:endParaRPr lang="en-US" altLang="en-US"/>
          </a:p>
        </p:txBody>
      </p:sp>
      <p:pic>
        <p:nvPicPr>
          <p:cNvPr id="39939" name="Picture 3">
            <a:extLst>
              <a:ext uri="{FF2B5EF4-FFF2-40B4-BE49-F238E27FC236}">
                <a16:creationId xmlns:a16="http://schemas.microsoft.com/office/drawing/2014/main" id="{BBB77F2F-407B-4613-7A2E-3F0D3E43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341947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4">
            <a:extLst>
              <a:ext uri="{FF2B5EF4-FFF2-40B4-BE49-F238E27FC236}">
                <a16:creationId xmlns:a16="http://schemas.microsoft.com/office/drawing/2014/main" id="{4CA73AF5-C994-082E-4D73-F42EE4E8A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581400"/>
            <a:ext cx="5029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Higher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order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corrections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can</a:t>
            </a:r>
            <a:r>
              <a:rPr lang="cs-CZ" altLang="en-US" sz="1800" dirty="0"/>
              <a:t> </a:t>
            </a:r>
            <a:r>
              <a:rPr lang="cs-CZ" altLang="en-US" sz="1800" dirty="0" err="1"/>
              <a:t>be</a:t>
            </a:r>
            <a:r>
              <a:rPr lang="cs-CZ" altLang="en-US" sz="1800" dirty="0"/>
              <a:t> </a:t>
            </a:r>
            <a:r>
              <a:rPr lang="cs-CZ" altLang="en-US" sz="1800" dirty="0" err="1"/>
              <a:t>found</a:t>
            </a:r>
            <a:r>
              <a:rPr lang="cs-CZ" altLang="en-US" sz="1800" dirty="0"/>
              <a:t> in </a:t>
            </a:r>
            <a:r>
              <a:rPr lang="cs-CZ" altLang="en-US" sz="1800" dirty="0" err="1"/>
              <a:t>literature</a:t>
            </a:r>
            <a:r>
              <a:rPr lang="cs-CZ" altLang="en-US" sz="1800" dirty="0"/>
              <a:t>:</a:t>
            </a:r>
            <a:endParaRPr lang="en-US" altLang="en-US" sz="1800" dirty="0"/>
          </a:p>
        </p:txBody>
      </p:sp>
      <p:graphicFrame>
        <p:nvGraphicFramePr>
          <p:cNvPr id="39941" name="Object 5">
            <a:extLst>
              <a:ext uri="{FF2B5EF4-FFF2-40B4-BE49-F238E27FC236}">
                <a16:creationId xmlns:a16="http://schemas.microsoft.com/office/drawing/2014/main" id="{BACB202B-8EFE-7659-7822-D5C1E0C710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38200" y="4114800"/>
          <a:ext cx="74612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84500" imgH="482600" progId="Equation.3">
                  <p:embed/>
                </p:oleObj>
              </mc:Choice>
              <mc:Fallback>
                <p:oleObj name="Equation" r:id="rId3" imgW="29845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4800"/>
                        <a:ext cx="746125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9DCD1397-6F6C-54B6-0224-D8D69E32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/>
              <a:t>Centrifugal distortion – symmetric tops</a:t>
            </a:r>
            <a:endParaRPr lang="en-US" altLang="en-US" sz="3600"/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F306099A-0873-6227-694C-7AE0EDE43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143000"/>
            <a:ext cx="7926387" cy="53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421AD29A-08A2-570F-65F6-3053E95DF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Dependence on </a:t>
            </a:r>
            <a:r>
              <a:rPr lang="cs-CZ" altLang="en-US" dirty="0" err="1"/>
              <a:t>vibrational</a:t>
            </a:r>
            <a:r>
              <a:rPr lang="cs-CZ" altLang="en-US" dirty="0"/>
              <a:t> </a:t>
            </a:r>
            <a:r>
              <a:rPr lang="cs-CZ" altLang="en-US" dirty="0" err="1"/>
              <a:t>quantum</a:t>
            </a:r>
            <a:r>
              <a:rPr lang="cs-CZ" altLang="en-US" dirty="0"/>
              <a:t> </a:t>
            </a:r>
            <a:r>
              <a:rPr lang="cs-CZ" altLang="en-US" dirty="0" err="1"/>
              <a:t>number</a:t>
            </a:r>
            <a:endParaRPr lang="en-US" altLang="en-US" dirty="0"/>
          </a:p>
        </p:txBody>
      </p:sp>
      <p:pic>
        <p:nvPicPr>
          <p:cNvPr id="41987" name="Picture 3">
            <a:extLst>
              <a:ext uri="{FF2B5EF4-FFF2-40B4-BE49-F238E27FC236}">
                <a16:creationId xmlns:a16="http://schemas.microsoft.com/office/drawing/2014/main" id="{033AA8E1-3903-903E-DC45-DAA7BCB6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38275"/>
            <a:ext cx="37909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3">
            <a:extLst>
              <a:ext uri="{FF2B5EF4-FFF2-40B4-BE49-F238E27FC236}">
                <a16:creationId xmlns:a16="http://schemas.microsoft.com/office/drawing/2014/main" id="{21EACBC1-6635-9EDF-753A-C07D8C31E9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810000"/>
            <a:ext cx="4248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Each vibrational level of a diatomic molecule</a:t>
            </a:r>
            <a:r>
              <a:rPr lang="cs-CZ" altLang="en-US" sz="1800" dirty="0"/>
              <a:t> </a:t>
            </a:r>
            <a:r>
              <a:rPr lang="en-GB" altLang="en-US" sz="1800" dirty="0"/>
              <a:t>has its own rotational constant </a:t>
            </a:r>
            <a:r>
              <a:rPr lang="cs-CZ" altLang="en-US" sz="1800" dirty="0" err="1"/>
              <a:t>B</a:t>
            </a:r>
            <a:r>
              <a:rPr lang="cs-CZ" altLang="en-US" sz="1800" baseline="-25000" dirty="0" err="1"/>
              <a:t>v</a:t>
            </a:r>
            <a:endParaRPr lang="en-US" altLang="en-US" sz="1800" dirty="0"/>
          </a:p>
        </p:txBody>
      </p:sp>
      <p:graphicFrame>
        <p:nvGraphicFramePr>
          <p:cNvPr id="41989" name="Object 4">
            <a:extLst>
              <a:ext uri="{FF2B5EF4-FFF2-40B4-BE49-F238E27FC236}">
                <a16:creationId xmlns:a16="http://schemas.microsoft.com/office/drawing/2014/main" id="{2EC76A70-04B2-1CCE-1FEF-3CA6605DB8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65225" y="4662488"/>
          <a:ext cx="525621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3000" imgH="241300" progId="Equation.3">
                  <p:embed/>
                </p:oleObj>
              </mc:Choice>
              <mc:Fallback>
                <p:oleObj name="Equation" r:id="rId3" imgW="24130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4662488"/>
                        <a:ext cx="5256213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0" name="Object 5">
            <a:extLst>
              <a:ext uri="{FF2B5EF4-FFF2-40B4-BE49-F238E27FC236}">
                <a16:creationId xmlns:a16="http://schemas.microsoft.com/office/drawing/2014/main" id="{683413AE-08B3-A569-E9FE-B3D3921CDC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62163" y="5272088"/>
          <a:ext cx="3459162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7500" imgH="228600" progId="Equation.3">
                  <p:embed/>
                </p:oleObj>
              </mc:Choice>
              <mc:Fallback>
                <p:oleObj name="Equation" r:id="rId5" imgW="15875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5272088"/>
                        <a:ext cx="3459162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552F2BA-1B59-8837-D25C-E31EAC0A8E6A}"/>
              </a:ext>
            </a:extLst>
          </p:cNvPr>
          <p:cNvCxnSpPr/>
          <p:nvPr/>
        </p:nvCxnSpPr>
        <p:spPr>
          <a:xfrm flipH="1">
            <a:off x="5486400" y="3908425"/>
            <a:ext cx="609600" cy="6096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extBox 7">
            <a:extLst>
              <a:ext uri="{FF2B5EF4-FFF2-40B4-BE49-F238E27FC236}">
                <a16:creationId xmlns:a16="http://schemas.microsoft.com/office/drawing/2014/main" id="{DBDADBD4-9978-F7D8-C91A-3D95CCF8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363913"/>
            <a:ext cx="3048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For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diatomic</a:t>
            </a:r>
            <a:r>
              <a:rPr lang="cs-CZ" altLang="en-US" sz="1800" dirty="0"/>
              <a:t> </a:t>
            </a:r>
            <a:r>
              <a:rPr lang="cs-CZ" altLang="en-US" sz="1800" dirty="0" err="1"/>
              <a:t>molecules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E2966DE2-33EB-64E3-87E2-366709DE9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Electronic terms of atoms - notation</a:t>
            </a:r>
            <a:endParaRPr lang="en-US" altLang="en-US" dirty="0"/>
          </a:p>
        </p:txBody>
      </p:sp>
      <p:sp>
        <p:nvSpPr>
          <p:cNvPr id="6147" name="TextBox 3">
            <a:extLst>
              <a:ext uri="{FF2B5EF4-FFF2-40B4-BE49-F238E27FC236}">
                <a16:creationId xmlns:a16="http://schemas.microsoft.com/office/drawing/2014/main" id="{C3A6839C-730C-9205-E91E-9CC20EBD8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8229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combination of S and L is called a term and has a statistical weight (number of possible microstates) (2S+1)(2L+1)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combination of S, L and J is called a level and has a statistical weight of (2J+1)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combination of L, S, J and M</a:t>
            </a:r>
            <a:r>
              <a:rPr lang="en-GB" altLang="en-US" sz="1800" baseline="-25000" dirty="0"/>
              <a:t>J</a:t>
            </a:r>
            <a:r>
              <a:rPr lang="en-GB" altLang="en-US" sz="1800" dirty="0"/>
              <a:t> determines one state</a:t>
            </a:r>
            <a:endParaRPr lang="en-US" altLang="en-US" sz="1800" dirty="0"/>
          </a:p>
        </p:txBody>
      </p:sp>
      <p:sp>
        <p:nvSpPr>
          <p:cNvPr id="6148" name="TextBox 4">
            <a:extLst>
              <a:ext uri="{FF2B5EF4-FFF2-40B4-BE49-F238E27FC236}">
                <a16:creationId xmlns:a16="http://schemas.microsoft.com/office/drawing/2014/main" id="{547FAB20-3182-FDD3-9F66-2933E1C39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3744913"/>
            <a:ext cx="784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Example</a:t>
            </a:r>
            <a:r>
              <a:rPr lang="cs-CZ" altLang="en-US" sz="1800" dirty="0"/>
              <a:t>:</a:t>
            </a:r>
            <a:endParaRPr lang="en-US" altLang="en-US" sz="1800" dirty="0"/>
          </a:p>
        </p:txBody>
      </p:sp>
      <p:sp>
        <p:nvSpPr>
          <p:cNvPr id="6149" name="TextBox 5">
            <a:extLst>
              <a:ext uri="{FF2B5EF4-FFF2-40B4-BE49-F238E27FC236}">
                <a16:creationId xmlns:a16="http://schemas.microsoft.com/office/drawing/2014/main" id="{239EF624-B19E-981D-47D2-E60FDB0EB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2672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For</a:t>
            </a:r>
            <a:r>
              <a:rPr lang="cs-CZ" altLang="en-US" sz="1800" dirty="0"/>
              <a:t> S = 1, L = 2 </a:t>
            </a:r>
            <a:r>
              <a:rPr lang="en-GB" altLang="en-US" sz="1800" dirty="0"/>
              <a:t>there are</a:t>
            </a:r>
            <a:r>
              <a:rPr lang="cs-CZ" altLang="en-US" sz="1800" dirty="0"/>
              <a:t> 15 </a:t>
            </a:r>
            <a:r>
              <a:rPr lang="en-GB" altLang="en-US" sz="1800" dirty="0"/>
              <a:t>different</a:t>
            </a:r>
            <a:r>
              <a:rPr lang="cs-CZ" altLang="en-US" sz="1800" dirty="0"/>
              <a:t> mi</a:t>
            </a:r>
            <a:r>
              <a:rPr lang="en-GB" altLang="en-US" sz="1800" dirty="0" err="1"/>
              <a:t>crostates</a:t>
            </a:r>
            <a:r>
              <a:rPr lang="cs-CZ" altLang="en-US" sz="1800" dirty="0"/>
              <a:t> – </a:t>
            </a:r>
            <a:r>
              <a:rPr lang="cs-CZ" altLang="en-US" sz="1800" baseline="30000" dirty="0"/>
              <a:t>3</a:t>
            </a:r>
            <a:r>
              <a:rPr lang="cs-CZ" altLang="en-US" sz="1800" dirty="0"/>
              <a:t>D term. 7 </a:t>
            </a:r>
            <a:r>
              <a:rPr lang="en-GB" altLang="en-US" sz="1800" dirty="0"/>
              <a:t>of them belong to the</a:t>
            </a:r>
            <a:r>
              <a:rPr lang="cs-CZ" altLang="en-US" sz="1800" dirty="0"/>
              <a:t> </a:t>
            </a:r>
            <a:r>
              <a:rPr lang="cs-CZ" altLang="en-US" sz="1800" baseline="30000" dirty="0"/>
              <a:t>3</a:t>
            </a:r>
            <a:r>
              <a:rPr lang="cs-CZ" altLang="en-US" sz="1800" dirty="0"/>
              <a:t>D</a:t>
            </a:r>
            <a:r>
              <a:rPr lang="cs-CZ" altLang="en-US" sz="1800" baseline="-25000" dirty="0"/>
              <a:t>3</a:t>
            </a:r>
            <a:r>
              <a:rPr lang="en-GB" altLang="en-US" sz="1800" dirty="0"/>
              <a:t> level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9F916A6B-C2C0-87CC-47F6-95A3DDB0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Dependence on </a:t>
            </a:r>
            <a:r>
              <a:rPr lang="cs-CZ" altLang="en-US" dirty="0" err="1"/>
              <a:t>vibrational</a:t>
            </a:r>
            <a:r>
              <a:rPr lang="cs-CZ" altLang="en-US" dirty="0"/>
              <a:t> </a:t>
            </a:r>
            <a:r>
              <a:rPr lang="cs-CZ" altLang="en-US" dirty="0" err="1"/>
              <a:t>quantum</a:t>
            </a:r>
            <a:r>
              <a:rPr lang="cs-CZ" altLang="en-US" dirty="0"/>
              <a:t> </a:t>
            </a:r>
            <a:r>
              <a:rPr lang="cs-CZ" altLang="en-US" dirty="0" err="1"/>
              <a:t>number</a:t>
            </a:r>
            <a:endParaRPr lang="en-US" altLang="en-US" dirty="0"/>
          </a:p>
        </p:txBody>
      </p:sp>
      <p:sp>
        <p:nvSpPr>
          <p:cNvPr id="43011" name="TextBox 3">
            <a:extLst>
              <a:ext uri="{FF2B5EF4-FFF2-40B4-BE49-F238E27FC236}">
                <a16:creationId xmlns:a16="http://schemas.microsoft.com/office/drawing/2014/main" id="{8BE31B23-7E09-265E-3C0A-F539AC620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676400"/>
            <a:ext cx="678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2400" dirty="0" err="1"/>
              <a:t>For</a:t>
            </a:r>
            <a:r>
              <a:rPr lang="cs-CZ" altLang="en-US" sz="2400" dirty="0"/>
              <a:t> </a:t>
            </a:r>
            <a:r>
              <a:rPr lang="cs-CZ" altLang="en-US" sz="2400" dirty="0" err="1"/>
              <a:t>polyatomic</a:t>
            </a:r>
            <a:r>
              <a:rPr lang="cs-CZ" altLang="en-US" sz="2400" dirty="0"/>
              <a:t> </a:t>
            </a:r>
            <a:r>
              <a:rPr lang="cs-CZ" altLang="en-US" sz="2400" dirty="0" err="1"/>
              <a:t>molecules</a:t>
            </a:r>
            <a:r>
              <a:rPr lang="cs-CZ" altLang="en-US" sz="2400" dirty="0"/>
              <a:t>:</a:t>
            </a:r>
            <a:endParaRPr lang="en-US" altLang="en-US" sz="24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512D0A7-FD97-6015-013A-4526296DE268}"/>
              </a:ext>
            </a:extLst>
          </p:cNvPr>
          <p:cNvCxnSpPr/>
          <p:nvPr/>
        </p:nvCxnSpPr>
        <p:spPr>
          <a:xfrm flipH="1">
            <a:off x="4495800" y="2443163"/>
            <a:ext cx="914400" cy="3048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3" name="TextBox 6">
            <a:extLst>
              <a:ext uri="{FF2B5EF4-FFF2-40B4-BE49-F238E27FC236}">
                <a16:creationId xmlns:a16="http://schemas.microsoft.com/office/drawing/2014/main" id="{43E34A60-6469-2230-B80E-0B0FB688B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138363"/>
            <a:ext cx="3200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Degeneration</a:t>
            </a:r>
            <a:r>
              <a:rPr lang="cs-CZ" altLang="en-US" sz="1800" dirty="0"/>
              <a:t> i-</a:t>
            </a:r>
            <a:r>
              <a:rPr lang="cs-CZ" altLang="en-US" sz="1800" dirty="0" err="1"/>
              <a:t>th</a:t>
            </a:r>
            <a:r>
              <a:rPr lang="cs-CZ" altLang="en-US" sz="1800" dirty="0"/>
              <a:t> </a:t>
            </a:r>
            <a:r>
              <a:rPr lang="cs-CZ" altLang="en-US" sz="1800" dirty="0" err="1"/>
              <a:t>vibrational</a:t>
            </a:r>
            <a:r>
              <a:rPr lang="cs-CZ" altLang="en-US" sz="1800" dirty="0"/>
              <a:t> mode</a:t>
            </a:r>
            <a:endParaRPr lang="en-US" altLang="en-US" sz="1800" dirty="0"/>
          </a:p>
        </p:txBody>
      </p:sp>
      <p:graphicFrame>
        <p:nvGraphicFramePr>
          <p:cNvPr id="43014" name="Object 7">
            <a:extLst>
              <a:ext uri="{FF2B5EF4-FFF2-40B4-BE49-F238E27FC236}">
                <a16:creationId xmlns:a16="http://schemas.microsoft.com/office/drawing/2014/main" id="{862CAA18-FBFE-EB50-F61B-6B864E9388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3657600"/>
          <a:ext cx="34861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431800" progId="Equation.3">
                  <p:embed/>
                </p:oleObj>
              </mc:Choice>
              <mc:Fallback>
                <p:oleObj name="Equation" r:id="rId2" imgW="16002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657600"/>
                        <a:ext cx="34861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8">
            <a:extLst>
              <a:ext uri="{FF2B5EF4-FFF2-40B4-BE49-F238E27FC236}">
                <a16:creationId xmlns:a16="http://schemas.microsoft.com/office/drawing/2014/main" id="{AFF48B80-AB25-4C66-13B9-574F5DEE01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2595563"/>
          <a:ext cx="34861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00200" imgH="431800" progId="Equation.3">
                  <p:embed/>
                </p:oleObj>
              </mc:Choice>
              <mc:Fallback>
                <p:oleObj name="Equation" r:id="rId4" imgW="16002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595563"/>
                        <a:ext cx="34861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6" name="Object 9">
            <a:extLst>
              <a:ext uri="{FF2B5EF4-FFF2-40B4-BE49-F238E27FC236}">
                <a16:creationId xmlns:a16="http://schemas.microsoft.com/office/drawing/2014/main" id="{2C4ECFC5-BCDC-A10B-9CDE-0C16743A8C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5400" y="4724400"/>
          <a:ext cx="35147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900" imgH="431800" progId="Equation.3">
                  <p:embed/>
                </p:oleObj>
              </mc:Choice>
              <mc:Fallback>
                <p:oleObj name="Equation" r:id="rId6" imgW="16129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24400"/>
                        <a:ext cx="35147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1A748091-97B6-64E6-72D5-5E950E107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Intensity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transitions</a:t>
            </a:r>
            <a:endParaRPr lang="en-US" altLang="en-US" dirty="0"/>
          </a:p>
        </p:txBody>
      </p:sp>
      <p:sp>
        <p:nvSpPr>
          <p:cNvPr id="44035" name="TextBox 3">
            <a:extLst>
              <a:ext uri="{FF2B5EF4-FFF2-40B4-BE49-F238E27FC236}">
                <a16:creationId xmlns:a16="http://schemas.microsoft.com/office/drawing/2014/main" id="{AC7373B8-750A-2BA2-6046-71F2C5545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for the line strength (see first lecture) of symmetric top molecules:</a:t>
            </a:r>
            <a:endParaRPr lang="en-US" altLang="en-US" sz="1800" dirty="0"/>
          </a:p>
        </p:txBody>
      </p:sp>
      <p:graphicFrame>
        <p:nvGraphicFramePr>
          <p:cNvPr id="44036" name="Object 4">
            <a:extLst>
              <a:ext uri="{FF2B5EF4-FFF2-40B4-BE49-F238E27FC236}">
                <a16:creationId xmlns:a16="http://schemas.microsoft.com/office/drawing/2014/main" id="{644750E3-9C97-044B-9CF4-C02D013A6E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2514600"/>
          <a:ext cx="3143250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419100" progId="Equation.3">
                  <p:embed/>
                </p:oleObj>
              </mc:Choice>
              <mc:Fallback>
                <p:oleObj name="Equation" r:id="rId2" imgW="1790700" imgH="419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514600"/>
                        <a:ext cx="3143250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5">
            <a:extLst>
              <a:ext uri="{FF2B5EF4-FFF2-40B4-BE49-F238E27FC236}">
                <a16:creationId xmlns:a16="http://schemas.microsoft.com/office/drawing/2014/main" id="{CFF1B178-C5BE-96F4-CC7E-BCA986F964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9588" y="3733800"/>
          <a:ext cx="263048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600" imgH="419100" progId="Equation.3">
                  <p:embed/>
                </p:oleObj>
              </mc:Choice>
              <mc:Fallback>
                <p:oleObj name="Equation" r:id="rId4" imgW="14986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588" y="3733800"/>
                        <a:ext cx="263048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D7695ED9-00EF-A60A-8C7A-54BC7AAACF41}"/>
              </a:ext>
            </a:extLst>
          </p:cNvPr>
          <p:cNvSpPr/>
          <p:nvPr/>
        </p:nvSpPr>
        <p:spPr>
          <a:xfrm>
            <a:off x="3222625" y="2432050"/>
            <a:ext cx="1600200" cy="869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623651-161F-90FD-C337-70EE311F1EA2}"/>
              </a:ext>
            </a:extLst>
          </p:cNvPr>
          <p:cNvSpPr/>
          <p:nvPr/>
        </p:nvSpPr>
        <p:spPr>
          <a:xfrm>
            <a:off x="3429000" y="3657600"/>
            <a:ext cx="1143000" cy="9461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5002149-8340-6EB9-D007-6E06797043EC}"/>
              </a:ext>
            </a:extLst>
          </p:cNvPr>
          <p:cNvCxnSpPr/>
          <p:nvPr/>
        </p:nvCxnSpPr>
        <p:spPr>
          <a:xfrm flipH="1" flipV="1">
            <a:off x="4876800" y="2781300"/>
            <a:ext cx="673100" cy="49530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3021174-FD3C-F87A-1F89-FE935AF07D55}"/>
              </a:ext>
            </a:extLst>
          </p:cNvPr>
          <p:cNvCxnSpPr/>
          <p:nvPr/>
        </p:nvCxnSpPr>
        <p:spPr>
          <a:xfrm flipH="1">
            <a:off x="4572000" y="3708400"/>
            <a:ext cx="960438" cy="42227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2" name="TextBox 12">
            <a:extLst>
              <a:ext uri="{FF2B5EF4-FFF2-40B4-BE49-F238E27FC236}">
                <a16:creationId xmlns:a16="http://schemas.microsoft.com/office/drawing/2014/main" id="{DDE03E9A-667D-6707-C110-1CD615FE6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9900" y="3276600"/>
            <a:ext cx="313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Honl-London factors</a:t>
            </a:r>
            <a:endParaRPr lang="en-US" altLang="en-US" sz="180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92AAECD-5C70-3B98-B40F-D472A4EF8429}"/>
              </a:ext>
            </a:extLst>
          </p:cNvPr>
          <p:cNvCxnSpPr/>
          <p:nvPr/>
        </p:nvCxnSpPr>
        <p:spPr>
          <a:xfrm flipV="1">
            <a:off x="2814638" y="4365625"/>
            <a:ext cx="407987" cy="663575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4" name="TextBox 16">
            <a:extLst>
              <a:ext uri="{FF2B5EF4-FFF2-40B4-BE49-F238E27FC236}">
                <a16:creationId xmlns:a16="http://schemas.microsoft.com/office/drawing/2014/main" id="{8449AB21-6BA7-950F-0131-3D3C43627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029200"/>
            <a:ext cx="2346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dipole</a:t>
            </a:r>
            <a:r>
              <a:rPr lang="cs-CZ" altLang="en-US" sz="1800" dirty="0"/>
              <a:t> moment</a:t>
            </a:r>
            <a:endParaRPr lang="en-US" altLang="en-US" sz="1800" dirty="0"/>
          </a:p>
        </p:txBody>
      </p:sp>
      <p:sp>
        <p:nvSpPr>
          <p:cNvPr id="44045" name="TextBox 17">
            <a:extLst>
              <a:ext uri="{FF2B5EF4-FFF2-40B4-BE49-F238E27FC236}">
                <a16:creationId xmlns:a16="http://schemas.microsoft.com/office/drawing/2014/main" id="{6912A425-0703-54CD-E13E-614CD271A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638800"/>
            <a:ext cx="800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spectrum is, however, additionally complicated by the influence of nuclear spin statistics on the population of individual states</a:t>
            </a:r>
            <a:endParaRPr lang="en-US" altLang="en-US" sz="1800" dirty="0"/>
          </a:p>
        </p:txBody>
      </p:sp>
      <p:sp>
        <p:nvSpPr>
          <p:cNvPr id="44046" name="Rectangle 18">
            <a:extLst>
              <a:ext uri="{FF2B5EF4-FFF2-40B4-BE49-F238E27FC236}">
                <a16:creationId xmlns:a16="http://schemas.microsoft.com/office/drawing/2014/main" id="{9E7053B6-7C2E-AAF5-C80C-A3901B7AE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2038350"/>
            <a:ext cx="174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Δ</a:t>
            </a:r>
            <a:r>
              <a:rPr lang="cs-CZ" altLang="en-US" sz="1800" i="1"/>
              <a:t>J</a:t>
            </a:r>
            <a:r>
              <a:rPr lang="cs-CZ" altLang="en-US" sz="1800"/>
              <a:t> =± 1	 Δ</a:t>
            </a:r>
            <a:r>
              <a:rPr lang="cs-CZ" altLang="en-US" sz="1800" i="1"/>
              <a:t>K </a:t>
            </a:r>
            <a:r>
              <a:rPr lang="cs-CZ" altLang="en-US" sz="1800"/>
              <a:t>= 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990711DD-6299-2D98-33CF-2B4423F3B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Intensity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transitions</a:t>
            </a:r>
            <a:endParaRPr lang="en-US" altLang="en-US" dirty="0"/>
          </a:p>
        </p:txBody>
      </p:sp>
      <p:pic>
        <p:nvPicPr>
          <p:cNvPr id="45059" name="Picture 2">
            <a:extLst>
              <a:ext uri="{FF2B5EF4-FFF2-40B4-BE49-F238E27FC236}">
                <a16:creationId xmlns:a16="http://schemas.microsoft.com/office/drawing/2014/main" id="{19F36AC5-E27F-1013-90A2-560320499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1371600"/>
            <a:ext cx="6846887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AFEEC93B-E1AB-7EA7-0790-DB43712E9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/>
              <a:t>Splitting of spectral lines due to external field – Stark effect</a:t>
            </a:r>
            <a:endParaRPr lang="en-US" altLang="en-US" dirty="0"/>
          </a:p>
        </p:txBody>
      </p:sp>
      <p:sp>
        <p:nvSpPr>
          <p:cNvPr id="46083" name="TextBox 3">
            <a:extLst>
              <a:ext uri="{FF2B5EF4-FFF2-40B4-BE49-F238E27FC236}">
                <a16:creationId xmlns:a16="http://schemas.microsoft.com/office/drawing/2014/main" id="{548D96B2-F4C9-F586-2480-6E3FF6DBF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828800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Each rotational level with quantum number </a:t>
            </a:r>
            <a:r>
              <a:rPr lang="en-GB" altLang="en-US" sz="1800" i="1" dirty="0"/>
              <a:t>J</a:t>
            </a:r>
            <a:r>
              <a:rPr lang="en-GB" altLang="en-US" sz="1800" dirty="0"/>
              <a:t> is (2</a:t>
            </a:r>
            <a:r>
              <a:rPr lang="en-GB" altLang="en-US" sz="1800" i="1" dirty="0"/>
              <a:t>J</a:t>
            </a:r>
            <a:r>
              <a:rPr lang="en-GB" altLang="en-US" sz="1800" dirty="0"/>
              <a:t>+1) times degenerate due to M</a:t>
            </a:r>
            <a:r>
              <a:rPr lang="cs-CZ" altLang="en-US" sz="1800" baseline="-25000" dirty="0"/>
              <a:t>J</a:t>
            </a:r>
            <a:endParaRPr lang="en-US" altLang="en-US" sz="1800" baseline="-25000" dirty="0"/>
          </a:p>
        </p:txBody>
      </p:sp>
      <p:pic>
        <p:nvPicPr>
          <p:cNvPr id="46084" name="Picture 2">
            <a:extLst>
              <a:ext uri="{FF2B5EF4-FFF2-40B4-BE49-F238E27FC236}">
                <a16:creationId xmlns:a16="http://schemas.microsoft.com/office/drawing/2014/main" id="{0AC1D9EB-95E3-FC60-A0FF-E1BC949F2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2514600"/>
            <a:ext cx="432752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4">
            <a:extLst>
              <a:ext uri="{FF2B5EF4-FFF2-40B4-BE49-F238E27FC236}">
                <a16:creationId xmlns:a16="http://schemas.microsoft.com/office/drawing/2014/main" id="{D653ED7E-B9F8-7852-0B9A-910C1B543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667000"/>
            <a:ext cx="2743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e.g. </a:t>
            </a:r>
            <a:r>
              <a:rPr lang="cs-CZ" altLang="en-US" sz="1800" i="1"/>
              <a:t>J</a:t>
            </a:r>
            <a:r>
              <a:rPr lang="cs-CZ" altLang="en-US" sz="1800"/>
              <a:t> =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/>
              <a:t>M</a:t>
            </a:r>
            <a:r>
              <a:rPr lang="cs-CZ" altLang="en-US" sz="1800" i="1" baseline="-25000"/>
              <a:t>J</a:t>
            </a:r>
            <a:r>
              <a:rPr lang="cs-CZ" altLang="en-US" sz="1800"/>
              <a:t> = -2, -1, 0, 1, 2</a:t>
            </a:r>
            <a:endParaRPr lang="en-US" altLang="en-US" sz="1800"/>
          </a:p>
        </p:txBody>
      </p:sp>
      <p:sp>
        <p:nvSpPr>
          <p:cNvPr id="46086" name="TextBox 5">
            <a:extLst>
              <a:ext uri="{FF2B5EF4-FFF2-40B4-BE49-F238E27FC236}">
                <a16:creationId xmlns:a16="http://schemas.microsoft.com/office/drawing/2014/main" id="{F5AA94E9-377A-CE1C-0264-CF9B1B102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257800"/>
            <a:ext cx="784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Under the action of an external field (electrical or magnetic), the energy levels are split.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8B366CFF-A91D-7BA6-5F77-3439D2442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Stark </a:t>
            </a:r>
            <a:r>
              <a:rPr lang="cs-CZ" altLang="en-US" dirty="0" err="1"/>
              <a:t>effect</a:t>
            </a:r>
            <a:endParaRPr lang="en-US" altLang="en-US" dirty="0"/>
          </a:p>
        </p:txBody>
      </p:sp>
      <p:pic>
        <p:nvPicPr>
          <p:cNvPr id="47107" name="Picture 2">
            <a:extLst>
              <a:ext uri="{FF2B5EF4-FFF2-40B4-BE49-F238E27FC236}">
                <a16:creationId xmlns:a16="http://schemas.microsoft.com/office/drawing/2014/main" id="{673EBB4E-4DA3-D553-75F6-2FE74C60E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28800"/>
            <a:ext cx="884237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Box 3">
            <a:extLst>
              <a:ext uri="{FF2B5EF4-FFF2-40B4-BE49-F238E27FC236}">
                <a16:creationId xmlns:a16="http://schemas.microsoft.com/office/drawing/2014/main" id="{53848710-7631-41F1-55FE-A887EBFBA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89050"/>
            <a:ext cx="335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For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symmetric</a:t>
            </a:r>
            <a:r>
              <a:rPr lang="cs-CZ" altLang="en-US" sz="1800" dirty="0"/>
              <a:t> top </a:t>
            </a:r>
            <a:r>
              <a:rPr lang="cs-CZ" altLang="en-US" sz="1800" dirty="0" err="1"/>
              <a:t>molecules</a:t>
            </a:r>
            <a:r>
              <a:rPr lang="cs-CZ" altLang="en-US" sz="1800" dirty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Selection</a:t>
            </a:r>
            <a:r>
              <a:rPr lang="cs-CZ" altLang="en-US" sz="1800" dirty="0"/>
              <a:t> rule </a:t>
            </a:r>
            <a:r>
              <a:rPr lang="el-GR" altLang="en-US" sz="1800" i="1" dirty="0"/>
              <a:t>Δ</a:t>
            </a:r>
            <a:r>
              <a:rPr lang="cs-CZ" altLang="en-US" sz="1800" i="1" dirty="0"/>
              <a:t>M</a:t>
            </a:r>
            <a:r>
              <a:rPr lang="cs-CZ" altLang="en-US" sz="1800" i="1" baseline="-25000" dirty="0"/>
              <a:t>J</a:t>
            </a:r>
            <a:r>
              <a:rPr lang="cs-CZ" altLang="en-US" sz="1800" dirty="0"/>
              <a:t> = 0.</a:t>
            </a:r>
            <a:endParaRPr lang="en-US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Transition</a:t>
            </a:r>
            <a:endParaRPr lang="en-US" altLang="en-US" sz="1800" dirty="0"/>
          </a:p>
        </p:txBody>
      </p:sp>
      <p:sp>
        <p:nvSpPr>
          <p:cNvPr id="47109" name="TextBox 4">
            <a:extLst>
              <a:ext uri="{FF2B5EF4-FFF2-40B4-BE49-F238E27FC236}">
                <a16:creationId xmlns:a16="http://schemas.microsoft.com/office/drawing/2014/main" id="{53F5CCA2-7572-8FF7-21F8-CF3946C1D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15063"/>
            <a:ext cx="784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Can be used to determine the absolute value of </a:t>
            </a:r>
            <a:r>
              <a:rPr lang="en-GB" altLang="en-US" sz="1800" i="1" dirty="0"/>
              <a:t>J</a:t>
            </a:r>
            <a:r>
              <a:rPr lang="en-GB" altLang="en-US" sz="1800" dirty="0"/>
              <a:t> in more complex spectra.</a:t>
            </a:r>
            <a:endParaRPr lang="en-US" altLang="en-US" sz="1800" dirty="0"/>
          </a:p>
        </p:txBody>
      </p:sp>
      <p:pic>
        <p:nvPicPr>
          <p:cNvPr id="47110" name="Picture 6">
            <a:extLst>
              <a:ext uri="{FF2B5EF4-FFF2-40B4-BE49-F238E27FC236}">
                <a16:creationId xmlns:a16="http://schemas.microsoft.com/office/drawing/2014/main" id="{7F2B3271-DB88-6452-F0F1-50010E38F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063" y="1219200"/>
            <a:ext cx="36671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>
            <a:extLst>
              <a:ext uri="{FF2B5EF4-FFF2-40B4-BE49-F238E27FC236}">
                <a16:creationId xmlns:a16="http://schemas.microsoft.com/office/drawing/2014/main" id="{624104AE-2C23-D788-F150-D1B6CB239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838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28E6A4B9-894E-B46A-465D-93554509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Influence </a:t>
            </a:r>
            <a:r>
              <a:rPr lang="cs-CZ" altLang="en-US" dirty="0" err="1"/>
              <a:t>of</a:t>
            </a:r>
            <a:r>
              <a:rPr lang="cs-CZ" altLang="en-US" dirty="0"/>
              <a:t> </a:t>
            </a:r>
            <a:r>
              <a:rPr lang="cs-CZ" altLang="en-US" dirty="0" err="1"/>
              <a:t>nuclear</a:t>
            </a:r>
            <a:r>
              <a:rPr lang="cs-CZ" altLang="en-US" dirty="0"/>
              <a:t> spin</a:t>
            </a:r>
            <a:endParaRPr lang="en-US" altLang="en-US" dirty="0"/>
          </a:p>
        </p:txBody>
      </p:sp>
      <p:sp>
        <p:nvSpPr>
          <p:cNvPr id="48131" name="TextBox 3">
            <a:extLst>
              <a:ext uri="{FF2B5EF4-FFF2-40B4-BE49-F238E27FC236}">
                <a16:creationId xmlns:a16="http://schemas.microsoft.com/office/drawing/2014/main" id="{42F30464-C38E-4413-A022-FF172D10A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0"/>
            <a:ext cx="777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Nucleons (protons, neutrons) are fermions and have a nuclear spin moment </a:t>
            </a:r>
            <a:r>
              <a:rPr lang="en-GB" altLang="en-US" sz="1800" b="1" i="1" dirty="0"/>
              <a:t>I </a:t>
            </a:r>
            <a:r>
              <a:rPr lang="en-GB" altLang="en-US" sz="1800" dirty="0"/>
              <a:t>with a corresponding quantum number </a:t>
            </a:r>
            <a:r>
              <a:rPr lang="en-GB" altLang="en-US" sz="1800" i="1" dirty="0"/>
              <a:t>I</a:t>
            </a:r>
            <a:r>
              <a:rPr lang="en-GB" altLang="en-US" sz="1800" dirty="0"/>
              <a:t>.</a:t>
            </a:r>
            <a:endParaRPr lang="en-US" altLang="en-US" sz="1800" b="1" i="1" dirty="0"/>
          </a:p>
        </p:txBody>
      </p:sp>
      <p:sp>
        <p:nvSpPr>
          <p:cNvPr id="48132" name="TextBox 4">
            <a:extLst>
              <a:ext uri="{FF2B5EF4-FFF2-40B4-BE49-F238E27FC236}">
                <a16:creationId xmlns:a16="http://schemas.microsoft.com/office/drawing/2014/main" id="{856E2BE1-1BD6-8960-A4A3-146536505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38400"/>
            <a:ext cx="7086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Even</a:t>
            </a:r>
            <a:r>
              <a:rPr lang="cs-CZ" altLang="en-US" sz="1800" dirty="0"/>
              <a:t> </a:t>
            </a:r>
            <a:r>
              <a:rPr lang="cs-CZ" altLang="en-US" sz="1800" dirty="0" err="1"/>
              <a:t>mass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number</a:t>
            </a:r>
            <a:r>
              <a:rPr lang="cs-CZ" altLang="en-US" sz="1800" dirty="0"/>
              <a:t>-&gt; </a:t>
            </a:r>
            <a:r>
              <a:rPr lang="cs-CZ" altLang="en-US" sz="1800" dirty="0" err="1"/>
              <a:t>bosons</a:t>
            </a:r>
            <a:r>
              <a:rPr lang="cs-CZ" altLang="en-US" sz="1800" dirty="0"/>
              <a:t> -&gt; </a:t>
            </a:r>
            <a:r>
              <a:rPr lang="cs-CZ" altLang="en-US" sz="1800" i="1" dirty="0"/>
              <a:t>I </a:t>
            </a:r>
            <a:r>
              <a:rPr lang="cs-CZ" altLang="en-US" sz="1800" dirty="0" err="1"/>
              <a:t>is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an</a:t>
            </a:r>
            <a:r>
              <a:rPr lang="cs-CZ" altLang="en-US" sz="1800" dirty="0"/>
              <a:t> </a:t>
            </a:r>
            <a:r>
              <a:rPr lang="cs-CZ" altLang="en-US" sz="1800" dirty="0" err="1"/>
              <a:t>integer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Odd</a:t>
            </a:r>
            <a:r>
              <a:rPr lang="cs-CZ" altLang="en-US" sz="1800" dirty="0"/>
              <a:t> </a:t>
            </a:r>
            <a:r>
              <a:rPr lang="cs-CZ" altLang="en-US" sz="1800" dirty="0" err="1"/>
              <a:t>mass</a:t>
            </a:r>
            <a:r>
              <a:rPr lang="cs-CZ" altLang="en-US" sz="1800" dirty="0"/>
              <a:t> </a:t>
            </a:r>
            <a:r>
              <a:rPr lang="cs-CZ" altLang="en-US" sz="1800" dirty="0" err="1"/>
              <a:t>number</a:t>
            </a:r>
            <a:r>
              <a:rPr lang="cs-CZ" altLang="en-US" sz="1800" dirty="0"/>
              <a:t> -&gt; </a:t>
            </a:r>
            <a:r>
              <a:rPr lang="cs-CZ" altLang="en-US" sz="1800" dirty="0" err="1"/>
              <a:t>fermions</a:t>
            </a:r>
            <a:r>
              <a:rPr lang="cs-CZ" altLang="en-US" sz="1800" dirty="0"/>
              <a:t>-&gt; </a:t>
            </a:r>
            <a:r>
              <a:rPr lang="cs-CZ" altLang="en-US" sz="1800" i="1" dirty="0"/>
              <a:t>I </a:t>
            </a:r>
            <a:r>
              <a:rPr lang="cs-CZ" altLang="en-US" sz="1800" dirty="0" err="1"/>
              <a:t>is</a:t>
            </a:r>
            <a:r>
              <a:rPr lang="cs-CZ" altLang="en-US" sz="1800" dirty="0"/>
              <a:t> a </a:t>
            </a:r>
            <a:r>
              <a:rPr lang="cs-CZ" altLang="en-US" sz="1800" dirty="0" err="1"/>
              <a:t>half</a:t>
            </a:r>
            <a:r>
              <a:rPr lang="cs-CZ" altLang="en-US" sz="1800" dirty="0"/>
              <a:t> </a:t>
            </a:r>
            <a:r>
              <a:rPr lang="cs-CZ" altLang="en-US" sz="1800" dirty="0" err="1"/>
              <a:t>integer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0FDD2-B522-46A7-3DD5-8FF9E072978F}"/>
              </a:ext>
            </a:extLst>
          </p:cNvPr>
          <p:cNvSpPr txBox="1"/>
          <p:nvPr/>
        </p:nvSpPr>
        <p:spPr>
          <a:xfrm>
            <a:off x="457200" y="3505200"/>
            <a:ext cx="80772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cs typeface="Arial" charset="0"/>
              </a:rPr>
              <a:t>Influence on </a:t>
            </a:r>
            <a:r>
              <a:rPr lang="cs-CZ" dirty="0" err="1">
                <a:cs typeface="Arial" charset="0"/>
              </a:rPr>
              <a:t>rotational</a:t>
            </a:r>
            <a:r>
              <a:rPr lang="cs-CZ" dirty="0">
                <a:cs typeface="Arial" charset="0"/>
              </a:rPr>
              <a:t> </a:t>
            </a:r>
            <a:r>
              <a:rPr lang="cs-CZ" dirty="0" err="1">
                <a:cs typeface="Arial" charset="0"/>
              </a:rPr>
              <a:t>levels</a:t>
            </a:r>
            <a:r>
              <a:rPr lang="cs-CZ" dirty="0">
                <a:cs typeface="Arial" charset="0"/>
              </a:rPr>
              <a:t>: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cs typeface="Arial" charset="0"/>
              </a:rPr>
              <a:t>Nuclear spin can interact with external magnetic </a:t>
            </a:r>
            <a:r>
              <a:rPr lang="cs-CZ" dirty="0" err="1">
                <a:cs typeface="Arial" charset="0"/>
              </a:rPr>
              <a:t>fields</a:t>
            </a:r>
            <a:r>
              <a:rPr lang="en-GB" dirty="0">
                <a:cs typeface="Arial" charset="0"/>
              </a:rPr>
              <a:t> (this is what NMR is based on) or internal magnetic </a:t>
            </a:r>
            <a:r>
              <a:rPr lang="cs-CZ" dirty="0" err="1">
                <a:cs typeface="Arial" charset="0"/>
              </a:rPr>
              <a:t>fields</a:t>
            </a:r>
            <a:r>
              <a:rPr lang="en-GB" dirty="0">
                <a:cs typeface="Arial" charset="0"/>
              </a:rPr>
              <a:t> -&gt; hyperfine structure of spectral lines</a:t>
            </a:r>
            <a:endParaRPr lang="cs-CZ" dirty="0"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endParaRPr lang="cs-CZ" dirty="0">
              <a:cs typeface="Arial" charset="0"/>
            </a:endParaRPr>
          </a:p>
          <a:p>
            <a:pPr marL="342900" indent="-342900">
              <a:buFontTx/>
              <a:buAutoNum type="arabicParenR"/>
              <a:defRPr/>
            </a:pPr>
            <a:r>
              <a:rPr lang="en-GB" dirty="0">
                <a:cs typeface="Arial" charset="0"/>
              </a:rPr>
              <a:t>Influence on whether a given rotational level exists in the molecule (a consequence of nuclear spin statistics) and on its weight (example H</a:t>
            </a:r>
            <a:r>
              <a:rPr lang="en-GB" baseline="-25000" dirty="0">
                <a:cs typeface="Arial" charset="0"/>
              </a:rPr>
              <a:t>2</a:t>
            </a:r>
            <a:r>
              <a:rPr lang="en-GB" dirty="0">
                <a:cs typeface="Arial" charset="0"/>
              </a:rPr>
              <a:t>).</a:t>
            </a:r>
            <a:endParaRPr lang="en-US" dirty="0">
              <a:cs typeface="Arial" charset="0"/>
            </a:endParaRPr>
          </a:p>
        </p:txBody>
      </p:sp>
      <p:sp>
        <p:nvSpPr>
          <p:cNvPr id="48134" name="TextBox 1">
            <a:extLst>
              <a:ext uri="{FF2B5EF4-FFF2-40B4-BE49-F238E27FC236}">
                <a16:creationId xmlns:a16="http://schemas.microsoft.com/office/drawing/2014/main" id="{9C9425F2-7F19-E08D-DF4F-3EF3D5CD8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15000"/>
            <a:ext cx="807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The wave function is antisymmetric with respect to the exchange of two identical fermions and totally symmetric with respect to the exchange of two identical bosons.</a:t>
            </a:r>
            <a:endParaRPr lang="en-US" altLang="en-US" sz="1800" dirty="0"/>
          </a:p>
        </p:txBody>
      </p:sp>
      <p:sp>
        <p:nvSpPr>
          <p:cNvPr id="48135" name="TextBox 2">
            <a:extLst>
              <a:ext uri="{FF2B5EF4-FFF2-40B4-BE49-F238E27FC236}">
                <a16:creationId xmlns:a16="http://schemas.microsoft.com/office/drawing/2014/main" id="{4D128799-A769-DBF3-ED79-3DD1C996BB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410200"/>
            <a:ext cx="5029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Pauli </a:t>
            </a:r>
            <a:r>
              <a:rPr lang="cs-CZ" altLang="en-US" sz="1800" dirty="0" err="1"/>
              <a:t>principle</a:t>
            </a:r>
            <a:r>
              <a:rPr lang="cs-CZ" altLang="en-US" sz="1800" dirty="0"/>
              <a:t>:</a:t>
            </a:r>
            <a:endParaRPr lang="en-US" altLang="en-US" sz="18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>
            <a:extLst>
              <a:ext uri="{FF2B5EF4-FFF2-40B4-BE49-F238E27FC236}">
                <a16:creationId xmlns:a16="http://schemas.microsoft.com/office/drawing/2014/main" id="{89CD903A-EE59-2DFF-F4B8-86B1A2EAE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115888"/>
            <a:ext cx="8931275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F9D1D3E8-DF93-96CD-2066-78D1C2A85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7788"/>
            <a:ext cx="90471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>
            <a:extLst>
              <a:ext uri="{FF2B5EF4-FFF2-40B4-BE49-F238E27FC236}">
                <a16:creationId xmlns:a16="http://schemas.microsoft.com/office/drawing/2014/main" id="{A41DC6B3-AA52-5B78-F55E-7386507C5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20650"/>
            <a:ext cx="8988425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D463BC06-A4A0-5DED-3338-EBD48293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Notation for</a:t>
            </a:r>
            <a:r>
              <a:rPr lang="cs-CZ" altLang="en-US" dirty="0"/>
              <a:t> </a:t>
            </a:r>
            <a:r>
              <a:rPr lang="cs-CZ" altLang="en-US" dirty="0" err="1"/>
              <a:t>elektronic</a:t>
            </a:r>
            <a:r>
              <a:rPr lang="cs-CZ" altLang="en-US" dirty="0"/>
              <a:t> sta</a:t>
            </a:r>
            <a:r>
              <a:rPr lang="en-US" altLang="en-US" dirty="0" err="1"/>
              <a:t>tes</a:t>
            </a:r>
            <a:r>
              <a:rPr lang="en-US" altLang="en-US" dirty="0"/>
              <a:t> of</a:t>
            </a:r>
            <a:r>
              <a:rPr lang="cs-CZ" altLang="en-US" dirty="0"/>
              <a:t> </a:t>
            </a:r>
            <a:r>
              <a:rPr lang="en-US" altLang="en-US" dirty="0"/>
              <a:t>molecules</a:t>
            </a:r>
          </a:p>
        </p:txBody>
      </p:sp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DC034912-0356-1886-8B2A-CB9499416B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2100" y="1905000"/>
          <a:ext cx="31877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113" imgH="253890" progId="Equation.3">
                  <p:embed/>
                </p:oleObj>
              </mc:Choice>
              <mc:Fallback>
                <p:oleObj name="Equation" r:id="rId2" imgW="660113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1905000"/>
                        <a:ext cx="31877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Box 4">
            <a:extLst>
              <a:ext uri="{FF2B5EF4-FFF2-40B4-BE49-F238E27FC236}">
                <a16:creationId xmlns:a16="http://schemas.microsoft.com/office/drawing/2014/main" id="{4783F308-BCFE-D64B-8213-53E963134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352800"/>
            <a:ext cx="78486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S – </a:t>
            </a:r>
            <a:r>
              <a:rPr lang="cs-CZ" altLang="en-US" sz="1800" dirty="0" err="1"/>
              <a:t>total</a:t>
            </a:r>
            <a:r>
              <a:rPr lang="cs-CZ" altLang="en-US" sz="1800" dirty="0"/>
              <a:t> spin </a:t>
            </a:r>
            <a:r>
              <a:rPr lang="cs-CZ" altLang="en-US" sz="1800" dirty="0" err="1"/>
              <a:t>quantum</a:t>
            </a:r>
            <a:r>
              <a:rPr lang="cs-CZ" altLang="en-US" sz="1800" dirty="0"/>
              <a:t> </a:t>
            </a:r>
            <a:r>
              <a:rPr lang="cs-CZ" altLang="en-US" sz="1800" dirty="0" err="1"/>
              <a:t>number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Λ – </a:t>
            </a:r>
            <a:r>
              <a:rPr lang="en-GB" altLang="en-US" sz="1800" dirty="0"/>
              <a:t>projection of the orbital angular momentum L along the axis of the molecule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en-US" sz="1800" dirty="0"/>
              <a:t>Ω</a:t>
            </a:r>
            <a:r>
              <a:rPr lang="cs-CZ" altLang="en-US" sz="1800" dirty="0"/>
              <a:t> – </a:t>
            </a:r>
            <a:r>
              <a:rPr lang="en-GB" altLang="en-US" sz="1800" dirty="0"/>
              <a:t>projection of the</a:t>
            </a:r>
            <a:r>
              <a:rPr lang="cs-CZ" altLang="en-US" sz="1800" dirty="0"/>
              <a:t> </a:t>
            </a:r>
            <a:r>
              <a:rPr lang="cs-CZ" altLang="en-US" sz="1800" dirty="0" err="1"/>
              <a:t>total</a:t>
            </a:r>
            <a:r>
              <a:rPr lang="cs-CZ" altLang="en-US" sz="1800" dirty="0"/>
              <a:t> </a:t>
            </a:r>
            <a:r>
              <a:rPr lang="cs-CZ" altLang="en-US" sz="1800" dirty="0" err="1"/>
              <a:t>angular</a:t>
            </a:r>
            <a:r>
              <a:rPr lang="cs-CZ" altLang="en-US" sz="1800" dirty="0"/>
              <a:t> </a:t>
            </a:r>
            <a:r>
              <a:rPr lang="cs-CZ" altLang="en-US" sz="1800" dirty="0" err="1"/>
              <a:t>momentum</a:t>
            </a:r>
            <a:r>
              <a:rPr lang="en-GB" altLang="en-US" sz="1800" dirty="0"/>
              <a:t> along the </a:t>
            </a:r>
            <a:r>
              <a:rPr lang="cs-CZ" altLang="en-US" sz="1800" dirty="0" err="1"/>
              <a:t>internuclear</a:t>
            </a:r>
            <a:r>
              <a:rPr lang="cs-CZ" altLang="en-US" sz="1800" dirty="0"/>
              <a:t> axis </a:t>
            </a:r>
            <a:endParaRPr lang="en-GB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(</a:t>
            </a:r>
            <a:r>
              <a:rPr lang="en-GB" altLang="en-US" sz="1800" dirty="0"/>
              <a:t>Max</a:t>
            </a:r>
            <a:r>
              <a:rPr lang="cs-CZ" altLang="en-US" sz="1800" dirty="0"/>
              <a:t> L + 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u/g – parit</a:t>
            </a:r>
            <a:r>
              <a:rPr lang="en-GB" altLang="en-US" sz="1800" dirty="0"/>
              <a:t>y</a:t>
            </a:r>
            <a:endParaRPr lang="cs-CZ" altLang="en-US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+/- </a:t>
            </a:r>
            <a:r>
              <a:rPr lang="en-GB" altLang="en-US" sz="1800" dirty="0"/>
              <a:t>mirror symmetry along the plane containing the axis of the molecule</a:t>
            </a:r>
            <a:endParaRPr lang="en-US" altLang="en-US" sz="1800" dirty="0"/>
          </a:p>
        </p:txBody>
      </p:sp>
      <p:sp>
        <p:nvSpPr>
          <p:cNvPr id="7173" name="TextBox 5">
            <a:extLst>
              <a:ext uri="{FF2B5EF4-FFF2-40B4-BE49-F238E27FC236}">
                <a16:creationId xmlns:a16="http://schemas.microsoft.com/office/drawing/2014/main" id="{D72BA1C5-3A1D-2664-3EFE-82A2406EA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62600"/>
            <a:ext cx="556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Λ = 0, 1, 2, 3... -&gt; </a:t>
            </a:r>
            <a:r>
              <a:rPr lang="el-GR" altLang="en-US" sz="1800"/>
              <a:t>Σ</a:t>
            </a:r>
            <a:r>
              <a:rPr lang="cs-CZ" altLang="en-US" sz="1800"/>
              <a:t>, </a:t>
            </a:r>
            <a:r>
              <a:rPr lang="el-GR" altLang="en-US" sz="1800"/>
              <a:t>Π</a:t>
            </a:r>
            <a:r>
              <a:rPr lang="cs-CZ" altLang="en-US" sz="1800"/>
              <a:t>, </a:t>
            </a:r>
            <a:r>
              <a:rPr lang="el-GR" altLang="en-US" sz="1800"/>
              <a:t>Δ</a:t>
            </a:r>
            <a:r>
              <a:rPr lang="cs-CZ" altLang="en-US" sz="1800"/>
              <a:t>, </a:t>
            </a:r>
            <a:r>
              <a:rPr lang="el-GR" altLang="en-US" sz="1800"/>
              <a:t>Φ</a:t>
            </a:r>
            <a:r>
              <a:rPr lang="cs-CZ" altLang="en-US" sz="1800"/>
              <a:t>...</a:t>
            </a:r>
            <a:endParaRPr lang="en-US" altLang="en-US"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93C2280-61F6-0634-8A05-7E94F4834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Notation for</a:t>
            </a:r>
            <a:r>
              <a:rPr lang="cs-CZ" altLang="en-US" dirty="0"/>
              <a:t> </a:t>
            </a:r>
            <a:r>
              <a:rPr lang="cs-CZ" altLang="en-US" dirty="0" err="1"/>
              <a:t>elektronic</a:t>
            </a:r>
            <a:r>
              <a:rPr lang="cs-CZ" altLang="en-US" dirty="0"/>
              <a:t> sta</a:t>
            </a:r>
            <a:r>
              <a:rPr lang="en-US" altLang="en-US" dirty="0" err="1"/>
              <a:t>tes</a:t>
            </a:r>
            <a:r>
              <a:rPr lang="en-US" altLang="en-US" dirty="0"/>
              <a:t> of</a:t>
            </a:r>
            <a:r>
              <a:rPr lang="cs-CZ" altLang="en-US" dirty="0"/>
              <a:t> </a:t>
            </a:r>
            <a:r>
              <a:rPr lang="en-US" altLang="en-US" dirty="0"/>
              <a:t>molecules</a:t>
            </a:r>
          </a:p>
        </p:txBody>
      </p:sp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id="{0D13D0AC-A7EF-0C88-A3AB-DBF4402ECC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81200" y="1600200"/>
          <a:ext cx="37401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4364" imgH="253890" progId="Equation.3">
                  <p:embed/>
                </p:oleObj>
              </mc:Choice>
              <mc:Fallback>
                <p:oleObj name="Equation" r:id="rId2" imgW="774364" imgH="253890" progId="Equation.3">
                  <p:embed/>
                  <p:pic>
                    <p:nvPicPr>
                      <p:cNvPr id="13315" name="Object 3">
                        <a:extLst>
                          <a:ext uri="{FF2B5EF4-FFF2-40B4-BE49-F238E27FC236}">
                            <a16:creationId xmlns:a16="http://schemas.microsoft.com/office/drawing/2014/main" id="{0D13D0AC-A7EF-0C88-A3AB-DBF4402ECC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00200"/>
                        <a:ext cx="374015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Box 2">
            <a:extLst>
              <a:ext uri="{FF2B5EF4-FFF2-40B4-BE49-F238E27FC236}">
                <a16:creationId xmlns:a16="http://schemas.microsoft.com/office/drawing/2014/main" id="{F5948A53-7F6F-6E1D-AE4B-D351490D0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95600"/>
            <a:ext cx="8077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X </a:t>
            </a:r>
            <a:r>
              <a:rPr lang="en-US" altLang="en-US" sz="1800"/>
              <a:t>denotes ground state</a:t>
            </a:r>
            <a:r>
              <a:rPr lang="cs-CZ" altLang="en-US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Sta</a:t>
            </a:r>
            <a:r>
              <a:rPr lang="en-US" altLang="en-US" sz="1800"/>
              <a:t>tes with the same multiplicity</a:t>
            </a:r>
            <a:r>
              <a:rPr lang="cs-CZ" altLang="en-US" sz="1800"/>
              <a:t> (2S+1)</a:t>
            </a:r>
            <a:r>
              <a:rPr lang="en-US" altLang="en-US" sz="1800"/>
              <a:t> as the ground state are denoted </a:t>
            </a:r>
            <a:r>
              <a:rPr lang="cs-CZ" altLang="en-US" sz="1800"/>
              <a:t>A, B, C...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Sta</a:t>
            </a:r>
            <a:r>
              <a:rPr lang="en-US" altLang="en-US" sz="1800"/>
              <a:t>tes with different multiplicity are denoted by small letters</a:t>
            </a:r>
            <a:r>
              <a:rPr lang="cs-CZ" altLang="en-US" sz="1800"/>
              <a:t> a, b, c</a:t>
            </a:r>
            <a:r>
              <a:rPr lang="en-US" altLang="en-US" sz="1800"/>
              <a:t>…</a:t>
            </a:r>
          </a:p>
        </p:txBody>
      </p:sp>
      <p:sp>
        <p:nvSpPr>
          <p:cNvPr id="13317" name="TextBox 6">
            <a:extLst>
              <a:ext uri="{FF2B5EF4-FFF2-40B4-BE49-F238E27FC236}">
                <a16:creationId xmlns:a16="http://schemas.microsoft.com/office/drawing/2014/main" id="{72848FF8-1351-329B-F78E-19A3AF84A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724400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example – transition from the ground state of</a:t>
            </a:r>
            <a:r>
              <a:rPr lang="cs-CZ" altLang="en-US" sz="1800"/>
              <a:t> O</a:t>
            </a:r>
            <a:r>
              <a:rPr lang="cs-CZ" altLang="en-US" sz="1800" baseline="-25000"/>
              <a:t>2</a:t>
            </a:r>
            <a:r>
              <a:rPr lang="cs-CZ" altLang="en-US" sz="1800"/>
              <a:t> (triplet) </a:t>
            </a:r>
            <a:r>
              <a:rPr lang="en-US" altLang="en-US" sz="1800"/>
              <a:t>in to the first excited state</a:t>
            </a:r>
            <a:r>
              <a:rPr lang="cs-CZ" altLang="en-US" sz="1800"/>
              <a:t> (singlet): </a:t>
            </a:r>
            <a:endParaRPr lang="en-US" altLang="en-US" sz="1800"/>
          </a:p>
        </p:txBody>
      </p:sp>
      <p:graphicFrame>
        <p:nvGraphicFramePr>
          <p:cNvPr id="13318" name="Object 7">
            <a:extLst>
              <a:ext uri="{FF2B5EF4-FFF2-40B4-BE49-F238E27FC236}">
                <a16:creationId xmlns:a16="http://schemas.microsoft.com/office/drawing/2014/main" id="{9A5F0DE6-F319-8302-42E7-40A4DD1391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5181600"/>
          <a:ext cx="2627313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63225" imgH="253890" progId="Equation.3">
                  <p:embed/>
                </p:oleObj>
              </mc:Choice>
              <mc:Fallback>
                <p:oleObj name="Equation" r:id="rId4" imgW="863225" imgH="253890" progId="Equation.3">
                  <p:embed/>
                  <p:pic>
                    <p:nvPicPr>
                      <p:cNvPr id="13318" name="Object 7">
                        <a:extLst>
                          <a:ext uri="{FF2B5EF4-FFF2-40B4-BE49-F238E27FC236}">
                            <a16:creationId xmlns:a16="http://schemas.microsoft.com/office/drawing/2014/main" id="{9A5F0DE6-F319-8302-42E7-40A4DD1391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81600"/>
                        <a:ext cx="2627313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9DE0034-2911-5CB2-48C3-59FF5CED6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dirty="0"/>
              <a:t>Rota</a:t>
            </a:r>
            <a:r>
              <a:rPr lang="en-GB" altLang="en-US" dirty="0" err="1"/>
              <a:t>tional</a:t>
            </a:r>
            <a:r>
              <a:rPr lang="cs-CZ" altLang="en-US" dirty="0"/>
              <a:t> </a:t>
            </a:r>
            <a:r>
              <a:rPr lang="cs-CZ" altLang="en-US" dirty="0" err="1"/>
              <a:t>spe</a:t>
            </a:r>
            <a:r>
              <a:rPr lang="en-GB" altLang="en-US" dirty="0" err="1"/>
              <a:t>ctroscopy</a:t>
            </a:r>
            <a:endParaRPr lang="en-US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D8941E2D-2A2B-0F08-7CCD-0D6C3A03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06363"/>
            <a:ext cx="8799513" cy="664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7BA72C98-FBA3-5182-B0CC-293D8313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4463"/>
            <a:ext cx="8951913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13085</TotalTime>
  <Words>1967</Words>
  <Application>Microsoft Office PowerPoint</Application>
  <PresentationFormat>On-screen Show (4:3)</PresentationFormat>
  <Paragraphs>218</Paragraphs>
  <Slides>48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Calibri</vt:lpstr>
      <vt:lpstr>Arial</vt:lpstr>
      <vt:lpstr>Office Theme</vt:lpstr>
      <vt:lpstr>Microsoft Equation 3.0</vt:lpstr>
      <vt:lpstr>Adobe Photoshop Image</vt:lpstr>
      <vt:lpstr>Origin Graph</vt:lpstr>
      <vt:lpstr>Rotační spektroskopie</vt:lpstr>
      <vt:lpstr>Literatura</vt:lpstr>
      <vt:lpstr>Electronic terms of atoms - notation</vt:lpstr>
      <vt:lpstr>Electronic terms of atoms - notation</vt:lpstr>
      <vt:lpstr>Notation for elektronic states of molecules</vt:lpstr>
      <vt:lpstr>Notation for elektronic states of molecules</vt:lpstr>
      <vt:lpstr>Rotational spectroscopy</vt:lpstr>
      <vt:lpstr>PowerPoint Presentation</vt:lpstr>
      <vt:lpstr>PowerPoint Presentation</vt:lpstr>
      <vt:lpstr>PowerPoint Presentation</vt:lpstr>
      <vt:lpstr>Moment of inertia</vt:lpstr>
      <vt:lpstr>Rigid rotor approximation</vt:lpstr>
      <vt:lpstr>Diatomic molecule, rigid rotor</vt:lpstr>
      <vt:lpstr>Diatomic molecule, rigid rotor</vt:lpstr>
      <vt:lpstr>Occupancy of individual rotational levels</vt:lpstr>
      <vt:lpstr>Wavefunction</vt:lpstr>
      <vt:lpstr>Rotational spectroscopy</vt:lpstr>
      <vt:lpstr>Rotational spectroscopy</vt:lpstr>
      <vt:lpstr>Rotational spectroscopy</vt:lpstr>
      <vt:lpstr>Rotační spektroskopie</vt:lpstr>
      <vt:lpstr>Rotační spektroskopie</vt:lpstr>
      <vt:lpstr>Classification of molecules</vt:lpstr>
      <vt:lpstr>Classification of molecules</vt:lpstr>
      <vt:lpstr>Rotational terms</vt:lpstr>
      <vt:lpstr>Prolate tops</vt:lpstr>
      <vt:lpstr>Oblate tops</vt:lpstr>
      <vt:lpstr>To the various projections mentioned</vt:lpstr>
      <vt:lpstr>Energy levels for symmetric tops</vt:lpstr>
      <vt:lpstr>Energy levels for symmetric tops</vt:lpstr>
      <vt:lpstr>Linear molecules (             )</vt:lpstr>
      <vt:lpstr>Spherical tops (Td, Oh, Ih)</vt:lpstr>
      <vt:lpstr>Asymmetric tops</vt:lpstr>
      <vt:lpstr>Rotational spectroscopy</vt:lpstr>
      <vt:lpstr>Spectra of symmetric top molekules</vt:lpstr>
      <vt:lpstr>Centrifugal distortion</vt:lpstr>
      <vt:lpstr>Centrifugal distortion</vt:lpstr>
      <vt:lpstr>Centrifugal distortion</vt:lpstr>
      <vt:lpstr>Centrifugal distortion – symmetric tops</vt:lpstr>
      <vt:lpstr>Dependence on vibrational quantum number</vt:lpstr>
      <vt:lpstr>Dependence on vibrational quantum number</vt:lpstr>
      <vt:lpstr>Intensity of transitions</vt:lpstr>
      <vt:lpstr>Intensity of transitions</vt:lpstr>
      <vt:lpstr>Splitting of spectral lines due to external field – Stark effect</vt:lpstr>
      <vt:lpstr>Stark effect</vt:lpstr>
      <vt:lpstr>Influence of nuclear spin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Radmin</dc:creator>
  <cp:lastModifiedBy>Petr Dohnal</cp:lastModifiedBy>
  <cp:revision>167</cp:revision>
  <cp:lastPrinted>2014-10-22T06:48:43Z</cp:lastPrinted>
  <dcterms:created xsi:type="dcterms:W3CDTF">2013-10-14T07:51:49Z</dcterms:created>
  <dcterms:modified xsi:type="dcterms:W3CDTF">2023-11-01T12:55:32Z</dcterms:modified>
</cp:coreProperties>
</file>