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2" r:id="rId7"/>
    <p:sldId id="263" r:id="rId8"/>
    <p:sldId id="264" r:id="rId9"/>
    <p:sldId id="267" r:id="rId10"/>
    <p:sldId id="266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816EB-8617-454F-941B-7B4EB94C942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1EF71C-801D-435E-982C-420EF7489A8E}">
      <dgm:prSet/>
      <dgm:spPr/>
      <dgm:t>
        <a:bodyPr/>
        <a:lstStyle/>
        <a:p>
          <a:r>
            <a:rPr lang="en-US" b="1" kern="1200"/>
            <a:t>Explicit attitude measure</a:t>
          </a:r>
          <a:endParaRPr lang="sk-SK" b="1" kern="1200"/>
        </a:p>
        <a:p>
          <a:r>
            <a:rPr lang="en-US" kern="1200" noProof="0"/>
            <a:t>-</a:t>
          </a:r>
          <a:r>
            <a:rPr lang="sk-SK" kern="1200" noProof="0"/>
            <a:t> </a:t>
          </a:r>
          <a:r>
            <a:rPr lang="en-US" kern="1200" noProof="0"/>
            <a:t>Respondents are aware of the aim of the research</a:t>
          </a:r>
        </a:p>
        <a:p>
          <a:r>
            <a:rPr lang="en-US" kern="1200" noProof="0"/>
            <a:t>-</a:t>
          </a:r>
          <a:r>
            <a:rPr lang="sk-SK" kern="1200" noProof="0"/>
            <a:t> </a:t>
          </a:r>
          <a:r>
            <a:rPr lang="en-US" kern="1200" noProof="0"/>
            <a:t>Answers can be controlled or modified</a:t>
          </a:r>
        </a:p>
        <a:p>
          <a:r>
            <a:rPr lang="en-US" kern="1200" noProof="0"/>
            <a:t>-</a:t>
          </a:r>
          <a:r>
            <a:rPr lang="sk-SK" kern="1200" noProof="0"/>
            <a:t> </a:t>
          </a:r>
          <a:r>
            <a:rPr lang="en-US" noProof="0"/>
            <a:t>Likert scale, Thurstone attitude scale</a:t>
          </a:r>
          <a:endParaRPr lang="en-US" i="0" u="none" kern="1200" noProof="0">
            <a:latin typeface="Century Gothic" panose="020B0502020202020204"/>
            <a:ea typeface="+mn-ea"/>
            <a:cs typeface="+mn-cs"/>
          </a:endParaRPr>
        </a:p>
      </dgm:t>
    </dgm:pt>
    <dgm:pt modelId="{06571E6A-7542-4F7A-9E04-0ECE33200087}" type="parTrans" cxnId="{302BED2C-7254-4ADB-A422-29DCED4C68F8}">
      <dgm:prSet/>
      <dgm:spPr/>
      <dgm:t>
        <a:bodyPr/>
        <a:lstStyle/>
        <a:p>
          <a:endParaRPr lang="en-US"/>
        </a:p>
      </dgm:t>
    </dgm:pt>
    <dgm:pt modelId="{45A5EF81-448D-42C5-9B7C-C61B08DF4471}" type="sibTrans" cxnId="{302BED2C-7254-4ADB-A422-29DCED4C68F8}">
      <dgm:prSet/>
      <dgm:spPr/>
      <dgm:t>
        <a:bodyPr/>
        <a:lstStyle/>
        <a:p>
          <a:endParaRPr lang="en-US"/>
        </a:p>
      </dgm:t>
    </dgm:pt>
    <dgm:pt modelId="{710D9738-E103-4FD5-AD83-71AFA0621EDD}">
      <dgm:prSet/>
      <dgm:spPr/>
      <dgm:t>
        <a:bodyPr/>
        <a:lstStyle/>
        <a:p>
          <a:r>
            <a:rPr lang="en-US" b="1" kern="1200">
              <a:latin typeface="Century Gothic" panose="020B0502020202020204"/>
              <a:ea typeface="+mn-ea"/>
              <a:cs typeface="+mn-cs"/>
            </a:rPr>
            <a:t>Implicit attitude measure</a:t>
          </a:r>
          <a:endParaRPr lang="sk-SK" b="1" kern="1200">
            <a:latin typeface="Century Gothic" panose="020B0502020202020204"/>
            <a:ea typeface="+mn-ea"/>
            <a:cs typeface="+mn-cs"/>
          </a:endParaRPr>
        </a:p>
        <a:p>
          <a:r>
            <a:rPr lang="sk-SK" b="0" kern="1200">
              <a:latin typeface="Century Gothic" panose="020B0502020202020204"/>
              <a:ea typeface="+mn-ea"/>
              <a:cs typeface="+mn-cs"/>
            </a:rPr>
            <a:t>- </a:t>
          </a:r>
          <a:r>
            <a:rPr lang="en-US" b="0" kern="1200" noProof="0">
              <a:latin typeface="Century Gothic" panose="020B0502020202020204"/>
              <a:ea typeface="+mn-ea"/>
              <a:cs typeface="+mn-cs"/>
            </a:rPr>
            <a:t>A</a:t>
          </a:r>
          <a:r>
            <a:rPr lang="en-US" kern="1200" noProof="0"/>
            <a:t>ssess people's feelings without having to ask them directly</a:t>
          </a:r>
          <a:endParaRPr lang="sk-SK" kern="1200" noProof="0"/>
        </a:p>
        <a:p>
          <a:r>
            <a:rPr lang="sk-SK" b="0" kern="1200" noProof="0">
              <a:latin typeface="Century Gothic" panose="020B0502020202020204"/>
              <a:ea typeface="+mn-ea"/>
              <a:cs typeface="+mn-cs"/>
            </a:rPr>
            <a:t>-</a:t>
          </a:r>
          <a:r>
            <a:rPr lang="en-US" b="0" kern="1200" noProof="0">
              <a:latin typeface="Century Gothic" panose="020B0502020202020204"/>
              <a:ea typeface="+mn-ea"/>
              <a:cs typeface="+mn-cs"/>
            </a:rPr>
            <a:t> F</a:t>
          </a:r>
          <a:r>
            <a:rPr lang="en-US" kern="1200"/>
            <a:t>ocus</a:t>
          </a:r>
          <a:r>
            <a:rPr lang="en-US" kern="1200" noProof="0"/>
            <a:t> </a:t>
          </a:r>
          <a:r>
            <a:rPr lang="en-US" kern="1200"/>
            <a:t>also on those who live in a climate of political correctness</a:t>
          </a:r>
          <a:endParaRPr lang="sk-SK" kern="1200"/>
        </a:p>
        <a:p>
          <a:r>
            <a:rPr lang="sk-SK" b="0" kern="1200" noProof="0">
              <a:latin typeface="Century Gothic" panose="020B0502020202020204"/>
              <a:ea typeface="+mn-ea"/>
              <a:cs typeface="+mn-cs"/>
            </a:rPr>
            <a:t>- </a:t>
          </a:r>
          <a:r>
            <a:rPr lang="en-US" b="0" kern="1200" noProof="0">
              <a:latin typeface="Century Gothic" panose="020B0502020202020204"/>
              <a:ea typeface="+mn-ea"/>
              <a:cs typeface="+mn-cs"/>
            </a:rPr>
            <a:t>Usage of computers presenting short stimuli to respondents</a:t>
          </a:r>
        </a:p>
      </dgm:t>
    </dgm:pt>
    <dgm:pt modelId="{48F92D73-C715-4918-9BD3-9457A3576AEC}" type="parTrans" cxnId="{FE7244DA-E0E7-4013-8BD6-29A3F6822145}">
      <dgm:prSet/>
      <dgm:spPr/>
      <dgm:t>
        <a:bodyPr/>
        <a:lstStyle/>
        <a:p>
          <a:endParaRPr lang="en-US"/>
        </a:p>
      </dgm:t>
    </dgm:pt>
    <dgm:pt modelId="{773E17DE-87F5-4695-B4AF-6A0B6782A305}" type="sibTrans" cxnId="{FE7244DA-E0E7-4013-8BD6-29A3F6822145}">
      <dgm:prSet/>
      <dgm:spPr/>
      <dgm:t>
        <a:bodyPr/>
        <a:lstStyle/>
        <a:p>
          <a:endParaRPr lang="en-US"/>
        </a:p>
      </dgm:t>
    </dgm:pt>
    <dgm:pt modelId="{A94E0A65-20CC-43AB-BB06-EB722B3C2E5F}" type="pres">
      <dgm:prSet presAssocID="{064816EB-8617-454F-941B-7B4EB94C9426}" presName="vert0" presStyleCnt="0">
        <dgm:presLayoutVars>
          <dgm:dir/>
          <dgm:animOne val="branch"/>
          <dgm:animLvl val="lvl"/>
        </dgm:presLayoutVars>
      </dgm:prSet>
      <dgm:spPr/>
    </dgm:pt>
    <dgm:pt modelId="{999A85DF-0DB6-402B-9D64-739BF24D22E2}" type="pres">
      <dgm:prSet presAssocID="{371EF71C-801D-435E-982C-420EF7489A8E}" presName="thickLine" presStyleLbl="alignNode1" presStyleIdx="0" presStyleCnt="2"/>
      <dgm:spPr/>
    </dgm:pt>
    <dgm:pt modelId="{D7CD734B-663F-40B5-B7A9-B31CD29C0581}" type="pres">
      <dgm:prSet presAssocID="{371EF71C-801D-435E-982C-420EF7489A8E}" presName="horz1" presStyleCnt="0"/>
      <dgm:spPr/>
    </dgm:pt>
    <dgm:pt modelId="{126B2DAC-7C6D-4279-A4E1-FAC80A34F571}" type="pres">
      <dgm:prSet presAssocID="{371EF71C-801D-435E-982C-420EF7489A8E}" presName="tx1" presStyleLbl="revTx" presStyleIdx="0" presStyleCnt="2"/>
      <dgm:spPr/>
    </dgm:pt>
    <dgm:pt modelId="{150E3922-76BD-4D0E-889E-13A12F7BC8A2}" type="pres">
      <dgm:prSet presAssocID="{371EF71C-801D-435E-982C-420EF7489A8E}" presName="vert1" presStyleCnt="0"/>
      <dgm:spPr/>
    </dgm:pt>
    <dgm:pt modelId="{ED03F5DD-9B0D-41A0-9742-2FDA65AB66D3}" type="pres">
      <dgm:prSet presAssocID="{710D9738-E103-4FD5-AD83-71AFA0621EDD}" presName="thickLine" presStyleLbl="alignNode1" presStyleIdx="1" presStyleCnt="2"/>
      <dgm:spPr/>
    </dgm:pt>
    <dgm:pt modelId="{C62407AD-6304-4A4B-A81C-831D50CBCEE0}" type="pres">
      <dgm:prSet presAssocID="{710D9738-E103-4FD5-AD83-71AFA0621EDD}" presName="horz1" presStyleCnt="0"/>
      <dgm:spPr/>
    </dgm:pt>
    <dgm:pt modelId="{3F6A42C0-A062-447B-BB49-8AF815755821}" type="pres">
      <dgm:prSet presAssocID="{710D9738-E103-4FD5-AD83-71AFA0621EDD}" presName="tx1" presStyleLbl="revTx" presStyleIdx="1" presStyleCnt="2"/>
      <dgm:spPr/>
    </dgm:pt>
    <dgm:pt modelId="{BC9B5949-998F-48D5-94C9-665943CD2AAC}" type="pres">
      <dgm:prSet presAssocID="{710D9738-E103-4FD5-AD83-71AFA0621EDD}" presName="vert1" presStyleCnt="0"/>
      <dgm:spPr/>
    </dgm:pt>
  </dgm:ptLst>
  <dgm:cxnLst>
    <dgm:cxn modelId="{302BED2C-7254-4ADB-A422-29DCED4C68F8}" srcId="{064816EB-8617-454F-941B-7B4EB94C9426}" destId="{371EF71C-801D-435E-982C-420EF7489A8E}" srcOrd="0" destOrd="0" parTransId="{06571E6A-7542-4F7A-9E04-0ECE33200087}" sibTransId="{45A5EF81-448D-42C5-9B7C-C61B08DF4471}"/>
    <dgm:cxn modelId="{48156735-9A4B-46FA-A9BA-BAE4EDB31A75}" type="presOf" srcId="{064816EB-8617-454F-941B-7B4EB94C9426}" destId="{A94E0A65-20CC-43AB-BB06-EB722B3C2E5F}" srcOrd="0" destOrd="0" presId="urn:microsoft.com/office/officeart/2008/layout/LinedList"/>
    <dgm:cxn modelId="{A3337C7F-1FE7-4F1A-B4A2-F3E32424E117}" type="presOf" srcId="{710D9738-E103-4FD5-AD83-71AFA0621EDD}" destId="{3F6A42C0-A062-447B-BB49-8AF815755821}" srcOrd="0" destOrd="0" presId="urn:microsoft.com/office/officeart/2008/layout/LinedList"/>
    <dgm:cxn modelId="{1F7BF2D8-A08F-430A-9C07-2A2FD36AF0A0}" type="presOf" srcId="{371EF71C-801D-435E-982C-420EF7489A8E}" destId="{126B2DAC-7C6D-4279-A4E1-FAC80A34F571}" srcOrd="0" destOrd="0" presId="urn:microsoft.com/office/officeart/2008/layout/LinedList"/>
    <dgm:cxn modelId="{FE7244DA-E0E7-4013-8BD6-29A3F6822145}" srcId="{064816EB-8617-454F-941B-7B4EB94C9426}" destId="{710D9738-E103-4FD5-AD83-71AFA0621EDD}" srcOrd="1" destOrd="0" parTransId="{48F92D73-C715-4918-9BD3-9457A3576AEC}" sibTransId="{773E17DE-87F5-4695-B4AF-6A0B6782A305}"/>
    <dgm:cxn modelId="{1A1E8EE7-8F4B-4687-A2B6-C05FF2F20BB3}" type="presParOf" srcId="{A94E0A65-20CC-43AB-BB06-EB722B3C2E5F}" destId="{999A85DF-0DB6-402B-9D64-739BF24D22E2}" srcOrd="0" destOrd="0" presId="urn:microsoft.com/office/officeart/2008/layout/LinedList"/>
    <dgm:cxn modelId="{597447E1-F665-44E8-AFD9-669439E54D3F}" type="presParOf" srcId="{A94E0A65-20CC-43AB-BB06-EB722B3C2E5F}" destId="{D7CD734B-663F-40B5-B7A9-B31CD29C0581}" srcOrd="1" destOrd="0" presId="urn:microsoft.com/office/officeart/2008/layout/LinedList"/>
    <dgm:cxn modelId="{45E21964-172D-4218-BD75-70D1CFA5DFFB}" type="presParOf" srcId="{D7CD734B-663F-40B5-B7A9-B31CD29C0581}" destId="{126B2DAC-7C6D-4279-A4E1-FAC80A34F571}" srcOrd="0" destOrd="0" presId="urn:microsoft.com/office/officeart/2008/layout/LinedList"/>
    <dgm:cxn modelId="{C912707B-B93A-4A0F-9D51-5B7F396C3365}" type="presParOf" srcId="{D7CD734B-663F-40B5-B7A9-B31CD29C0581}" destId="{150E3922-76BD-4D0E-889E-13A12F7BC8A2}" srcOrd="1" destOrd="0" presId="urn:microsoft.com/office/officeart/2008/layout/LinedList"/>
    <dgm:cxn modelId="{F469613B-22B8-4D58-B273-E4F3B2281264}" type="presParOf" srcId="{A94E0A65-20CC-43AB-BB06-EB722B3C2E5F}" destId="{ED03F5DD-9B0D-41A0-9742-2FDA65AB66D3}" srcOrd="2" destOrd="0" presId="urn:microsoft.com/office/officeart/2008/layout/LinedList"/>
    <dgm:cxn modelId="{FF76EB6B-F472-495E-BF32-2A8434992FA8}" type="presParOf" srcId="{A94E0A65-20CC-43AB-BB06-EB722B3C2E5F}" destId="{C62407AD-6304-4A4B-A81C-831D50CBCEE0}" srcOrd="3" destOrd="0" presId="urn:microsoft.com/office/officeart/2008/layout/LinedList"/>
    <dgm:cxn modelId="{54667E9F-B6E1-4DCA-BE73-8C63C8D10E63}" type="presParOf" srcId="{C62407AD-6304-4A4B-A81C-831D50CBCEE0}" destId="{3F6A42C0-A062-447B-BB49-8AF815755821}" srcOrd="0" destOrd="0" presId="urn:microsoft.com/office/officeart/2008/layout/LinedList"/>
    <dgm:cxn modelId="{D9F0B7F9-CBBE-4ED7-A0B4-C3EC23C2BDC8}" type="presParOf" srcId="{C62407AD-6304-4A4B-A81C-831D50CBCEE0}" destId="{BC9B5949-998F-48D5-94C9-665943CD2A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9BE45-9B65-4DE8-8742-A16AE98B372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79160-394B-45C7-B433-750CA7908CA3}">
      <dgm:prSet/>
      <dgm:spPr/>
      <dgm:t>
        <a:bodyPr/>
        <a:lstStyle/>
        <a:p>
          <a:r>
            <a:rPr lang="en-US" dirty="0"/>
            <a:t>Expressing preference for </a:t>
          </a:r>
          <a:r>
            <a:rPr lang="en-US" dirty="0">
              <a:solidFill>
                <a:schemeClr val="bg2">
                  <a:lumMod val="75000"/>
                </a:schemeClr>
              </a:solidFill>
            </a:rPr>
            <a:t>unequal relationships </a:t>
          </a:r>
        </a:p>
      </dgm:t>
    </dgm:pt>
    <dgm:pt modelId="{1BD99409-29F6-4083-B92B-E6784A782168}" type="parTrans" cxnId="{D474F424-24FF-434E-B628-1E90F5C3042F}">
      <dgm:prSet/>
      <dgm:spPr/>
      <dgm:t>
        <a:bodyPr/>
        <a:lstStyle/>
        <a:p>
          <a:endParaRPr lang="en-US"/>
        </a:p>
      </dgm:t>
    </dgm:pt>
    <dgm:pt modelId="{334D79A4-86F2-4BD6-B3DE-CFF53C2FF8B1}" type="sibTrans" cxnId="{D474F424-24FF-434E-B628-1E90F5C3042F}">
      <dgm:prSet/>
      <dgm:spPr/>
      <dgm:t>
        <a:bodyPr/>
        <a:lstStyle/>
        <a:p>
          <a:endParaRPr lang="en-US"/>
        </a:p>
      </dgm:t>
    </dgm:pt>
    <dgm:pt modelId="{A60154F1-3418-4BCB-8BCD-E2418B1737E3}">
      <dgm:prSet/>
      <dgm:spPr/>
      <dgm:t>
        <a:bodyPr/>
        <a:lstStyle/>
        <a:p>
          <a:r>
            <a:rPr lang="sk-SK"/>
            <a:t>People with high score in SDO believe that;</a:t>
          </a:r>
          <a:r>
            <a:rPr lang="en-US"/>
            <a:t>  </a:t>
          </a:r>
        </a:p>
      </dgm:t>
    </dgm:pt>
    <dgm:pt modelId="{DDFB0FF3-4003-40D4-9746-914B27DBA588}" type="parTrans" cxnId="{335178EA-4EDD-473D-AB1D-9ECA07F9656C}">
      <dgm:prSet/>
      <dgm:spPr/>
      <dgm:t>
        <a:bodyPr/>
        <a:lstStyle/>
        <a:p>
          <a:endParaRPr lang="en-US"/>
        </a:p>
      </dgm:t>
    </dgm:pt>
    <dgm:pt modelId="{6CC174A9-C748-403C-BCC2-05EA5B477156}" type="sibTrans" cxnId="{335178EA-4EDD-473D-AB1D-9ECA07F9656C}">
      <dgm:prSet/>
      <dgm:spPr/>
      <dgm:t>
        <a:bodyPr/>
        <a:lstStyle/>
        <a:p>
          <a:endParaRPr lang="en-US"/>
        </a:p>
      </dgm:t>
    </dgm:pt>
    <dgm:pt modelId="{38075B4E-8C72-48B3-8A70-E66E77DFB456}">
      <dgm:prSet/>
      <dgm:spPr/>
      <dgm:t>
        <a:bodyPr/>
        <a:lstStyle/>
        <a:p>
          <a:r>
            <a:rPr lang="en-US" noProof="0" dirty="0"/>
            <a:t>G</a:t>
          </a:r>
          <a:r>
            <a:rPr lang="en-US" dirty="0" err="1"/>
            <a:t>roup</a:t>
          </a:r>
          <a:r>
            <a:rPr lang="en-US" dirty="0"/>
            <a:t> hierarchies are natural</a:t>
          </a:r>
          <a:r>
            <a:rPr lang="sk-SK" dirty="0"/>
            <a:t> and </a:t>
          </a:r>
          <a:r>
            <a:rPr lang="en-US" dirty="0"/>
            <a:t>desirable</a:t>
          </a:r>
        </a:p>
      </dgm:t>
    </dgm:pt>
    <dgm:pt modelId="{0CB983BE-2F0E-4835-A2BC-C73365B8D745}" type="parTrans" cxnId="{943FD988-8006-4FEA-BFD3-87C5B68EF68D}">
      <dgm:prSet/>
      <dgm:spPr/>
      <dgm:t>
        <a:bodyPr/>
        <a:lstStyle/>
        <a:p>
          <a:endParaRPr lang="en-US"/>
        </a:p>
      </dgm:t>
    </dgm:pt>
    <dgm:pt modelId="{5C1EAFDA-A073-4AD5-87DA-4CFE7E914DB9}" type="sibTrans" cxnId="{943FD988-8006-4FEA-BFD3-87C5B68EF68D}">
      <dgm:prSet/>
      <dgm:spPr/>
      <dgm:t>
        <a:bodyPr/>
        <a:lstStyle/>
        <a:p>
          <a:endParaRPr lang="en-US"/>
        </a:p>
      </dgm:t>
    </dgm:pt>
    <dgm:pt modelId="{C2D6360C-B09D-4A1E-A6A0-CA0842FEC341}">
      <dgm:prSet/>
      <dgm:spPr/>
      <dgm:t>
        <a:bodyPr/>
        <a:lstStyle/>
        <a:p>
          <a:r>
            <a:rPr lang="en-US" noProof="0" dirty="0"/>
            <a:t>W</a:t>
          </a:r>
          <a:r>
            <a:rPr lang="en-US" dirty="0" err="1"/>
            <a:t>orld</a:t>
          </a:r>
          <a:r>
            <a:rPr lang="en-US" dirty="0"/>
            <a:t> requires </a:t>
          </a:r>
          <a:r>
            <a:rPr lang="en-US" dirty="0">
              <a:solidFill>
                <a:schemeClr val="bg2">
                  <a:lumMod val="75000"/>
                </a:schemeClr>
              </a:solidFill>
            </a:rPr>
            <a:t>group competition</a:t>
          </a:r>
        </a:p>
      </dgm:t>
    </dgm:pt>
    <dgm:pt modelId="{783F086B-F8AD-4360-BE81-7A79367C7443}" type="parTrans" cxnId="{0CFF2B74-7D40-4B86-A45C-455155EB1F6D}">
      <dgm:prSet/>
      <dgm:spPr/>
      <dgm:t>
        <a:bodyPr/>
        <a:lstStyle/>
        <a:p>
          <a:endParaRPr lang="en-US"/>
        </a:p>
      </dgm:t>
    </dgm:pt>
    <dgm:pt modelId="{5AF09B21-DE38-467F-A4C5-0B7EBAF95D1A}" type="sibTrans" cxnId="{0CFF2B74-7D40-4B86-A45C-455155EB1F6D}">
      <dgm:prSet/>
      <dgm:spPr/>
      <dgm:t>
        <a:bodyPr/>
        <a:lstStyle/>
        <a:p>
          <a:endParaRPr lang="en-US"/>
        </a:p>
      </dgm:t>
    </dgm:pt>
    <dgm:pt modelId="{5F257A96-EDEC-4119-A0A3-7E245AACD668}">
      <dgm:prSet/>
      <dgm:spPr/>
      <dgm:t>
        <a:bodyPr/>
        <a:lstStyle/>
        <a:p>
          <a:r>
            <a:rPr lang="en-US"/>
            <a:t>16- item SDO scale elicits agreement- disagreement with alleged statements</a:t>
          </a:r>
        </a:p>
      </dgm:t>
    </dgm:pt>
    <dgm:pt modelId="{66066428-7A5D-4E27-93B4-0E144B16F269}" type="parTrans" cxnId="{6C342C65-0C2D-4692-98EA-4F7A8C123C2F}">
      <dgm:prSet/>
      <dgm:spPr/>
      <dgm:t>
        <a:bodyPr/>
        <a:lstStyle/>
        <a:p>
          <a:endParaRPr lang="en-US"/>
        </a:p>
      </dgm:t>
    </dgm:pt>
    <dgm:pt modelId="{222B28AE-C858-4B1E-9C84-51C1293595B2}" type="sibTrans" cxnId="{6C342C65-0C2D-4692-98EA-4F7A8C123C2F}">
      <dgm:prSet/>
      <dgm:spPr/>
      <dgm:t>
        <a:bodyPr/>
        <a:lstStyle/>
        <a:p>
          <a:endParaRPr lang="en-US"/>
        </a:p>
      </dgm:t>
    </dgm:pt>
    <dgm:pt modelId="{3F2CBAA9-E405-4A98-B06E-9F9BECDB5FB3}">
      <dgm:prSet/>
      <dgm:spPr/>
      <dgm:t>
        <a:bodyPr/>
        <a:lstStyle/>
        <a:p>
          <a:r>
            <a:rPr lang="en-US" dirty="0"/>
            <a:t>SDO assesses social dominance as opposed to individual dominance or self-esteem </a:t>
          </a:r>
        </a:p>
      </dgm:t>
    </dgm:pt>
    <dgm:pt modelId="{A0D2E8C8-48B6-47CA-A811-D799DDDEE59D}" type="parTrans" cxnId="{97B6F85C-18F4-480B-AEB8-0390361AABEC}">
      <dgm:prSet/>
      <dgm:spPr/>
      <dgm:t>
        <a:bodyPr/>
        <a:lstStyle/>
        <a:p>
          <a:endParaRPr lang="en-US"/>
        </a:p>
      </dgm:t>
    </dgm:pt>
    <dgm:pt modelId="{BDD1C463-0D1F-4F89-9CA0-620EF8308424}" type="sibTrans" cxnId="{97B6F85C-18F4-480B-AEB8-0390361AABEC}">
      <dgm:prSet/>
      <dgm:spPr/>
      <dgm:t>
        <a:bodyPr/>
        <a:lstStyle/>
        <a:p>
          <a:endParaRPr lang="en-US"/>
        </a:p>
      </dgm:t>
    </dgm:pt>
    <dgm:pt modelId="{146F74D3-5E24-4701-B3F3-2F57F62F2814}">
      <dgm:prSet/>
      <dgm:spPr/>
      <dgm:t>
        <a:bodyPr/>
        <a:lstStyle/>
        <a:p>
          <a:r>
            <a:rPr lang="en-US" dirty="0"/>
            <a:t>Correlates with: Protestant work ethic (PWE), Right wing authoritarianism </a:t>
          </a:r>
          <a:r>
            <a:rPr lang="sk-SK" dirty="0"/>
            <a:t>(RWA)</a:t>
          </a:r>
          <a:endParaRPr lang="en-US" dirty="0"/>
        </a:p>
      </dgm:t>
    </dgm:pt>
    <dgm:pt modelId="{40AE829C-EAFA-4FA3-8F2D-2FD864D51B4A}" type="parTrans" cxnId="{8BC67995-8495-438E-B948-B10F6270A954}">
      <dgm:prSet/>
      <dgm:spPr/>
      <dgm:t>
        <a:bodyPr/>
        <a:lstStyle/>
        <a:p>
          <a:endParaRPr lang="en-US"/>
        </a:p>
      </dgm:t>
    </dgm:pt>
    <dgm:pt modelId="{B427C3EF-1CEE-4737-B94B-23F7E256F900}" type="sibTrans" cxnId="{8BC67995-8495-438E-B948-B10F6270A954}">
      <dgm:prSet/>
      <dgm:spPr/>
      <dgm:t>
        <a:bodyPr/>
        <a:lstStyle/>
        <a:p>
          <a:endParaRPr lang="en-US"/>
        </a:p>
      </dgm:t>
    </dgm:pt>
    <dgm:pt modelId="{F5C45B23-6253-4A53-BE91-030107C37A64}">
      <dgm:prSet/>
      <dgm:spPr/>
      <dgm:t>
        <a:bodyPr/>
        <a:lstStyle/>
        <a:p>
          <a:r>
            <a:rPr lang="en-US" dirty="0"/>
            <a:t>Proves group-level resource inequality</a:t>
          </a:r>
          <a:r>
            <a:rPr lang="en-US" noProof="0" dirty="0"/>
            <a:t>, </a:t>
          </a:r>
          <a:r>
            <a:rPr lang="en-US" dirty="0"/>
            <a:t>superiority</a:t>
          </a:r>
          <a:r>
            <a:rPr lang="sk-SK" dirty="0"/>
            <a:t>,</a:t>
          </a:r>
          <a:r>
            <a:rPr lang="en-US" noProof="0" dirty="0"/>
            <a:t> </a:t>
          </a:r>
          <a:r>
            <a:rPr lang="en-US" noProof="0" dirty="0">
              <a:solidFill>
                <a:schemeClr val="bg2">
                  <a:lumMod val="75000"/>
                </a:schemeClr>
              </a:solidFill>
            </a:rPr>
            <a:t>ethnocentrism</a:t>
          </a:r>
        </a:p>
      </dgm:t>
    </dgm:pt>
    <dgm:pt modelId="{292A2F8D-0971-4578-82F5-0EADE18D25FE}" type="parTrans" cxnId="{1EEADD7E-8210-4F92-B578-4704DE6DDC93}">
      <dgm:prSet/>
      <dgm:spPr/>
      <dgm:t>
        <a:bodyPr/>
        <a:lstStyle/>
        <a:p>
          <a:endParaRPr lang="en-US"/>
        </a:p>
      </dgm:t>
    </dgm:pt>
    <dgm:pt modelId="{13B9D977-D802-4EA5-B092-5C9B76BC6CCF}" type="sibTrans" cxnId="{1EEADD7E-8210-4F92-B578-4704DE6DDC93}">
      <dgm:prSet/>
      <dgm:spPr/>
      <dgm:t>
        <a:bodyPr/>
        <a:lstStyle/>
        <a:p>
          <a:endParaRPr lang="en-US"/>
        </a:p>
      </dgm:t>
    </dgm:pt>
    <dgm:pt modelId="{63086761-9396-4538-9CBC-0A6F6559D175}" type="pres">
      <dgm:prSet presAssocID="{1219BE45-9B65-4DE8-8742-A16AE98B3729}" presName="diagram" presStyleCnt="0">
        <dgm:presLayoutVars>
          <dgm:dir/>
          <dgm:resizeHandles val="exact"/>
        </dgm:presLayoutVars>
      </dgm:prSet>
      <dgm:spPr/>
    </dgm:pt>
    <dgm:pt modelId="{24C23C9D-2067-4FBB-B884-EE7B45830868}" type="pres">
      <dgm:prSet presAssocID="{33179160-394B-45C7-B433-750CA7908CA3}" presName="node" presStyleLbl="node1" presStyleIdx="0" presStyleCnt="6">
        <dgm:presLayoutVars>
          <dgm:bulletEnabled val="1"/>
        </dgm:presLayoutVars>
      </dgm:prSet>
      <dgm:spPr/>
    </dgm:pt>
    <dgm:pt modelId="{4CCAFED9-D19B-4D50-A708-98AF5CDFF723}" type="pres">
      <dgm:prSet presAssocID="{334D79A4-86F2-4BD6-B3DE-CFF53C2FF8B1}" presName="sibTrans" presStyleCnt="0"/>
      <dgm:spPr/>
    </dgm:pt>
    <dgm:pt modelId="{353E609E-FBD9-4606-94B8-CA4F411DA3F8}" type="pres">
      <dgm:prSet presAssocID="{A60154F1-3418-4BCB-8BCD-E2418B1737E3}" presName="node" presStyleLbl="node1" presStyleIdx="1" presStyleCnt="6">
        <dgm:presLayoutVars>
          <dgm:bulletEnabled val="1"/>
        </dgm:presLayoutVars>
      </dgm:prSet>
      <dgm:spPr/>
    </dgm:pt>
    <dgm:pt modelId="{827EDF53-59E2-4613-BDCE-844E9C542454}" type="pres">
      <dgm:prSet presAssocID="{6CC174A9-C748-403C-BCC2-05EA5B477156}" presName="sibTrans" presStyleCnt="0"/>
      <dgm:spPr/>
    </dgm:pt>
    <dgm:pt modelId="{2FEDFDBC-60C5-48FD-A93E-79EE2F6E61D1}" type="pres">
      <dgm:prSet presAssocID="{5F257A96-EDEC-4119-A0A3-7E245AACD668}" presName="node" presStyleLbl="node1" presStyleIdx="2" presStyleCnt="6">
        <dgm:presLayoutVars>
          <dgm:bulletEnabled val="1"/>
        </dgm:presLayoutVars>
      </dgm:prSet>
      <dgm:spPr/>
    </dgm:pt>
    <dgm:pt modelId="{563B3611-5080-4C5B-9C1E-3052B2AB4A3E}" type="pres">
      <dgm:prSet presAssocID="{222B28AE-C858-4B1E-9C84-51C1293595B2}" presName="sibTrans" presStyleCnt="0"/>
      <dgm:spPr/>
    </dgm:pt>
    <dgm:pt modelId="{42760E61-91D4-423E-B4B4-646281B774C7}" type="pres">
      <dgm:prSet presAssocID="{3F2CBAA9-E405-4A98-B06E-9F9BECDB5FB3}" presName="node" presStyleLbl="node1" presStyleIdx="3" presStyleCnt="6">
        <dgm:presLayoutVars>
          <dgm:bulletEnabled val="1"/>
        </dgm:presLayoutVars>
      </dgm:prSet>
      <dgm:spPr/>
    </dgm:pt>
    <dgm:pt modelId="{6C78B732-636D-4E6D-972A-D66D83D89E53}" type="pres">
      <dgm:prSet presAssocID="{BDD1C463-0D1F-4F89-9CA0-620EF8308424}" presName="sibTrans" presStyleCnt="0"/>
      <dgm:spPr/>
    </dgm:pt>
    <dgm:pt modelId="{5D4C3ACD-21B4-4AD6-9192-C3FD428CEEFE}" type="pres">
      <dgm:prSet presAssocID="{146F74D3-5E24-4701-B3F3-2F57F62F2814}" presName="node" presStyleLbl="node1" presStyleIdx="4" presStyleCnt="6">
        <dgm:presLayoutVars>
          <dgm:bulletEnabled val="1"/>
        </dgm:presLayoutVars>
      </dgm:prSet>
      <dgm:spPr/>
    </dgm:pt>
    <dgm:pt modelId="{D7975908-A489-4187-91D8-0E9CBC12EC6B}" type="pres">
      <dgm:prSet presAssocID="{B427C3EF-1CEE-4737-B94B-23F7E256F900}" presName="sibTrans" presStyleCnt="0"/>
      <dgm:spPr/>
    </dgm:pt>
    <dgm:pt modelId="{D0E72DE3-CC81-41DE-A4C6-3F44D501C742}" type="pres">
      <dgm:prSet presAssocID="{F5C45B23-6253-4A53-BE91-030107C37A64}" presName="node" presStyleLbl="node1" presStyleIdx="5" presStyleCnt="6">
        <dgm:presLayoutVars>
          <dgm:bulletEnabled val="1"/>
        </dgm:presLayoutVars>
      </dgm:prSet>
      <dgm:spPr/>
    </dgm:pt>
  </dgm:ptLst>
  <dgm:cxnLst>
    <dgm:cxn modelId="{F653790B-F859-4500-B733-8C65C6E9A584}" type="presOf" srcId="{38075B4E-8C72-48B3-8A70-E66E77DFB456}" destId="{353E609E-FBD9-4606-94B8-CA4F411DA3F8}" srcOrd="0" destOrd="1" presId="urn:microsoft.com/office/officeart/2005/8/layout/default"/>
    <dgm:cxn modelId="{D474F424-24FF-434E-B628-1E90F5C3042F}" srcId="{1219BE45-9B65-4DE8-8742-A16AE98B3729}" destId="{33179160-394B-45C7-B433-750CA7908CA3}" srcOrd="0" destOrd="0" parTransId="{1BD99409-29F6-4083-B92B-E6784A782168}" sibTransId="{334D79A4-86F2-4BD6-B3DE-CFF53C2FF8B1}"/>
    <dgm:cxn modelId="{646B3C34-76A8-4E78-8121-0FAF874F6075}" type="presOf" srcId="{F5C45B23-6253-4A53-BE91-030107C37A64}" destId="{D0E72DE3-CC81-41DE-A4C6-3F44D501C742}" srcOrd="0" destOrd="0" presId="urn:microsoft.com/office/officeart/2005/8/layout/default"/>
    <dgm:cxn modelId="{97B6F85C-18F4-480B-AEB8-0390361AABEC}" srcId="{1219BE45-9B65-4DE8-8742-A16AE98B3729}" destId="{3F2CBAA9-E405-4A98-B06E-9F9BECDB5FB3}" srcOrd="3" destOrd="0" parTransId="{A0D2E8C8-48B6-47CA-A811-D799DDDEE59D}" sibTransId="{BDD1C463-0D1F-4F89-9CA0-620EF8308424}"/>
    <dgm:cxn modelId="{6C342C65-0C2D-4692-98EA-4F7A8C123C2F}" srcId="{1219BE45-9B65-4DE8-8742-A16AE98B3729}" destId="{5F257A96-EDEC-4119-A0A3-7E245AACD668}" srcOrd="2" destOrd="0" parTransId="{66066428-7A5D-4E27-93B4-0E144B16F269}" sibTransId="{222B28AE-C858-4B1E-9C84-51C1293595B2}"/>
    <dgm:cxn modelId="{4570076D-FB7A-4E60-847C-000840E4522C}" type="presOf" srcId="{146F74D3-5E24-4701-B3F3-2F57F62F2814}" destId="{5D4C3ACD-21B4-4AD6-9192-C3FD428CEEFE}" srcOrd="0" destOrd="0" presId="urn:microsoft.com/office/officeart/2005/8/layout/default"/>
    <dgm:cxn modelId="{0CFF2B74-7D40-4B86-A45C-455155EB1F6D}" srcId="{A60154F1-3418-4BCB-8BCD-E2418B1737E3}" destId="{C2D6360C-B09D-4A1E-A6A0-CA0842FEC341}" srcOrd="1" destOrd="0" parTransId="{783F086B-F8AD-4360-BE81-7A79367C7443}" sibTransId="{5AF09B21-DE38-467F-A4C5-0B7EBAF95D1A}"/>
    <dgm:cxn modelId="{1EEADD7E-8210-4F92-B578-4704DE6DDC93}" srcId="{1219BE45-9B65-4DE8-8742-A16AE98B3729}" destId="{F5C45B23-6253-4A53-BE91-030107C37A64}" srcOrd="5" destOrd="0" parTransId="{292A2F8D-0971-4578-82F5-0EADE18D25FE}" sibTransId="{13B9D977-D802-4EA5-B092-5C9B76BC6CCF}"/>
    <dgm:cxn modelId="{26B95385-1012-4294-8CBD-ABA17F536CA2}" type="presOf" srcId="{1219BE45-9B65-4DE8-8742-A16AE98B3729}" destId="{63086761-9396-4538-9CBC-0A6F6559D175}" srcOrd="0" destOrd="0" presId="urn:microsoft.com/office/officeart/2005/8/layout/default"/>
    <dgm:cxn modelId="{943FD988-8006-4FEA-BFD3-87C5B68EF68D}" srcId="{A60154F1-3418-4BCB-8BCD-E2418B1737E3}" destId="{38075B4E-8C72-48B3-8A70-E66E77DFB456}" srcOrd="0" destOrd="0" parTransId="{0CB983BE-2F0E-4835-A2BC-C73365B8D745}" sibTransId="{5C1EAFDA-A073-4AD5-87DA-4CFE7E914DB9}"/>
    <dgm:cxn modelId="{8BC67995-8495-438E-B948-B10F6270A954}" srcId="{1219BE45-9B65-4DE8-8742-A16AE98B3729}" destId="{146F74D3-5E24-4701-B3F3-2F57F62F2814}" srcOrd="4" destOrd="0" parTransId="{40AE829C-EAFA-4FA3-8F2D-2FD864D51B4A}" sibTransId="{B427C3EF-1CEE-4737-B94B-23F7E256F900}"/>
    <dgm:cxn modelId="{F9B566A1-92A8-4E0D-B4E6-0966E3A13B5F}" type="presOf" srcId="{33179160-394B-45C7-B433-750CA7908CA3}" destId="{24C23C9D-2067-4FBB-B884-EE7B45830868}" srcOrd="0" destOrd="0" presId="urn:microsoft.com/office/officeart/2005/8/layout/default"/>
    <dgm:cxn modelId="{AF406AA9-A1DC-432C-9832-950C394A6B58}" type="presOf" srcId="{C2D6360C-B09D-4A1E-A6A0-CA0842FEC341}" destId="{353E609E-FBD9-4606-94B8-CA4F411DA3F8}" srcOrd="0" destOrd="2" presId="urn:microsoft.com/office/officeart/2005/8/layout/default"/>
    <dgm:cxn modelId="{FAB0E8BF-B79F-481F-83C5-67F1A802611A}" type="presOf" srcId="{5F257A96-EDEC-4119-A0A3-7E245AACD668}" destId="{2FEDFDBC-60C5-48FD-A93E-79EE2F6E61D1}" srcOrd="0" destOrd="0" presId="urn:microsoft.com/office/officeart/2005/8/layout/default"/>
    <dgm:cxn modelId="{758727C5-547B-422A-98BD-8BEC57493AE7}" type="presOf" srcId="{A60154F1-3418-4BCB-8BCD-E2418B1737E3}" destId="{353E609E-FBD9-4606-94B8-CA4F411DA3F8}" srcOrd="0" destOrd="0" presId="urn:microsoft.com/office/officeart/2005/8/layout/default"/>
    <dgm:cxn modelId="{335178EA-4EDD-473D-AB1D-9ECA07F9656C}" srcId="{1219BE45-9B65-4DE8-8742-A16AE98B3729}" destId="{A60154F1-3418-4BCB-8BCD-E2418B1737E3}" srcOrd="1" destOrd="0" parTransId="{DDFB0FF3-4003-40D4-9746-914B27DBA588}" sibTransId="{6CC174A9-C748-403C-BCC2-05EA5B477156}"/>
    <dgm:cxn modelId="{CD1CA2F1-75BE-4AFC-A2CB-DD4829DF477B}" type="presOf" srcId="{3F2CBAA9-E405-4A98-B06E-9F9BECDB5FB3}" destId="{42760E61-91D4-423E-B4B4-646281B774C7}" srcOrd="0" destOrd="0" presId="urn:microsoft.com/office/officeart/2005/8/layout/default"/>
    <dgm:cxn modelId="{2185929F-E35D-4EC9-A40F-4E4DA7EB8D52}" type="presParOf" srcId="{63086761-9396-4538-9CBC-0A6F6559D175}" destId="{24C23C9D-2067-4FBB-B884-EE7B45830868}" srcOrd="0" destOrd="0" presId="urn:microsoft.com/office/officeart/2005/8/layout/default"/>
    <dgm:cxn modelId="{2E063EC6-6D90-497B-85D0-6A72E91A3DAF}" type="presParOf" srcId="{63086761-9396-4538-9CBC-0A6F6559D175}" destId="{4CCAFED9-D19B-4D50-A708-98AF5CDFF723}" srcOrd="1" destOrd="0" presId="urn:microsoft.com/office/officeart/2005/8/layout/default"/>
    <dgm:cxn modelId="{D84DB61F-DA8B-4E51-A3D3-EB6117DD9125}" type="presParOf" srcId="{63086761-9396-4538-9CBC-0A6F6559D175}" destId="{353E609E-FBD9-4606-94B8-CA4F411DA3F8}" srcOrd="2" destOrd="0" presId="urn:microsoft.com/office/officeart/2005/8/layout/default"/>
    <dgm:cxn modelId="{F3E3DF30-2E25-4BC3-BB58-05EC754EDE6F}" type="presParOf" srcId="{63086761-9396-4538-9CBC-0A6F6559D175}" destId="{827EDF53-59E2-4613-BDCE-844E9C542454}" srcOrd="3" destOrd="0" presId="urn:microsoft.com/office/officeart/2005/8/layout/default"/>
    <dgm:cxn modelId="{CCFC6B90-A966-41D4-B2B9-B8AB932E4FE4}" type="presParOf" srcId="{63086761-9396-4538-9CBC-0A6F6559D175}" destId="{2FEDFDBC-60C5-48FD-A93E-79EE2F6E61D1}" srcOrd="4" destOrd="0" presId="urn:microsoft.com/office/officeart/2005/8/layout/default"/>
    <dgm:cxn modelId="{A2BB68B5-8082-42F7-A04E-4A0E5F493D0B}" type="presParOf" srcId="{63086761-9396-4538-9CBC-0A6F6559D175}" destId="{563B3611-5080-4C5B-9C1E-3052B2AB4A3E}" srcOrd="5" destOrd="0" presId="urn:microsoft.com/office/officeart/2005/8/layout/default"/>
    <dgm:cxn modelId="{716E74E2-20AF-4A1F-AF16-F8F69E6C613A}" type="presParOf" srcId="{63086761-9396-4538-9CBC-0A6F6559D175}" destId="{42760E61-91D4-423E-B4B4-646281B774C7}" srcOrd="6" destOrd="0" presId="urn:microsoft.com/office/officeart/2005/8/layout/default"/>
    <dgm:cxn modelId="{48C68285-4C26-4ED4-A10F-2CC3EF326C98}" type="presParOf" srcId="{63086761-9396-4538-9CBC-0A6F6559D175}" destId="{6C78B732-636D-4E6D-972A-D66D83D89E53}" srcOrd="7" destOrd="0" presId="urn:microsoft.com/office/officeart/2005/8/layout/default"/>
    <dgm:cxn modelId="{10D86796-D785-42FA-B188-722C5387C0D9}" type="presParOf" srcId="{63086761-9396-4538-9CBC-0A6F6559D175}" destId="{5D4C3ACD-21B4-4AD6-9192-C3FD428CEEFE}" srcOrd="8" destOrd="0" presId="urn:microsoft.com/office/officeart/2005/8/layout/default"/>
    <dgm:cxn modelId="{D4DC2466-E7F4-432F-A8E1-7DFCB50D7BE5}" type="presParOf" srcId="{63086761-9396-4538-9CBC-0A6F6559D175}" destId="{D7975908-A489-4187-91D8-0E9CBC12EC6B}" srcOrd="9" destOrd="0" presId="urn:microsoft.com/office/officeart/2005/8/layout/default"/>
    <dgm:cxn modelId="{5C6B811C-6F94-499A-A914-A3A57756D468}" type="presParOf" srcId="{63086761-9396-4538-9CBC-0A6F6559D175}" destId="{D0E72DE3-CC81-41DE-A4C6-3F44D501C7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EDBDDF-07D5-47F9-AB61-BA4CED664F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4238B6-512E-4695-9A13-E172E0AB332B}">
      <dgm:prSet custT="1"/>
      <dgm:spPr/>
      <dgm:t>
        <a:bodyPr/>
        <a:lstStyle/>
        <a:p>
          <a:pPr algn="l"/>
          <a:r>
            <a:rPr lang="en-US" sz="1800" noProof="0" dirty="0"/>
            <a:t>Symbolic racism theory </a:t>
          </a:r>
        </a:p>
        <a:p>
          <a:pPr algn="ctr"/>
          <a:r>
            <a:rPr lang="en-US" sz="1800" noProof="0" dirty="0"/>
            <a:t>-based on </a:t>
          </a:r>
          <a:r>
            <a:rPr lang="en-US" sz="1800" noProof="0" dirty="0">
              <a:solidFill>
                <a:schemeClr val="bg2">
                  <a:lumMod val="75000"/>
                </a:schemeClr>
              </a:solidFill>
            </a:rPr>
            <a:t>„new racism“</a:t>
          </a:r>
          <a:r>
            <a:rPr lang="en-US" sz="1800" noProof="0" dirty="0"/>
            <a:t> (x old-fashioned racism)</a:t>
          </a:r>
        </a:p>
      </dgm:t>
    </dgm:pt>
    <dgm:pt modelId="{AD3D5284-F996-4F93-A7C5-4F6C6B6CC43B}" type="parTrans" cxnId="{F54F36BA-DCAD-4FC5-B2A4-8D8C66A51C39}">
      <dgm:prSet/>
      <dgm:spPr/>
      <dgm:t>
        <a:bodyPr/>
        <a:lstStyle/>
        <a:p>
          <a:endParaRPr lang="en-US"/>
        </a:p>
      </dgm:t>
    </dgm:pt>
    <dgm:pt modelId="{2B7D5CC4-B635-4CCA-B727-9224FCDE5201}" type="sibTrans" cxnId="{F54F36BA-DCAD-4FC5-B2A4-8D8C66A51C39}">
      <dgm:prSet/>
      <dgm:spPr/>
      <dgm:t>
        <a:bodyPr/>
        <a:lstStyle/>
        <a:p>
          <a:endParaRPr lang="en-US"/>
        </a:p>
      </dgm:t>
    </dgm:pt>
    <dgm:pt modelId="{CA0675C8-2733-4A40-B001-A6A9D064BD92}">
      <dgm:prSet/>
      <dgm:spPr/>
      <dgm:t>
        <a:bodyPr/>
        <a:lstStyle/>
        <a:p>
          <a:r>
            <a:rPr lang="en-US" noProof="0" dirty="0"/>
            <a:t>Measure opposition to </a:t>
          </a:r>
          <a:r>
            <a:rPr lang="en-US" noProof="0" dirty="0">
              <a:solidFill>
                <a:schemeClr val="bg2">
                  <a:lumMod val="75000"/>
                </a:schemeClr>
              </a:solidFill>
            </a:rPr>
            <a:t>Black politicians and policies</a:t>
          </a:r>
          <a:r>
            <a:rPr lang="en-US" noProof="0" dirty="0"/>
            <a:t>, designed to explain White  racial policy attitudes</a:t>
          </a:r>
        </a:p>
      </dgm:t>
    </dgm:pt>
    <dgm:pt modelId="{3687E9B7-BBD0-4A21-A92A-C78AAA65B536}" type="parTrans" cxnId="{4CB56F90-B0B4-4B40-851F-48EBE1A2423D}">
      <dgm:prSet/>
      <dgm:spPr/>
      <dgm:t>
        <a:bodyPr/>
        <a:lstStyle/>
        <a:p>
          <a:endParaRPr lang="en-US"/>
        </a:p>
      </dgm:t>
    </dgm:pt>
    <dgm:pt modelId="{86F3D9EB-A746-43C1-92E4-41EF92868C2C}" type="sibTrans" cxnId="{4CB56F90-B0B4-4B40-851F-48EBE1A2423D}">
      <dgm:prSet/>
      <dgm:spPr/>
      <dgm:t>
        <a:bodyPr/>
        <a:lstStyle/>
        <a:p>
          <a:endParaRPr lang="en-US"/>
        </a:p>
      </dgm:t>
    </dgm:pt>
    <dgm:pt modelId="{66CCFB42-58D3-4551-A677-827F3BD3ADB4}">
      <dgm:prSet/>
      <dgm:spPr/>
      <dgm:t>
        <a:bodyPr/>
        <a:lstStyle/>
        <a:p>
          <a:r>
            <a:rPr lang="sk-SK"/>
            <a:t>Racially based pattern of policy preferences (rather than prejudices against Black people as a group</a:t>
          </a:r>
          <a:endParaRPr lang="en-US"/>
        </a:p>
      </dgm:t>
    </dgm:pt>
    <dgm:pt modelId="{1C629D54-5DC9-4364-95E3-3277E5E4F046}" type="parTrans" cxnId="{F6BAF391-9146-447D-A0B3-BDF088A5D444}">
      <dgm:prSet/>
      <dgm:spPr/>
      <dgm:t>
        <a:bodyPr/>
        <a:lstStyle/>
        <a:p>
          <a:endParaRPr lang="en-US"/>
        </a:p>
      </dgm:t>
    </dgm:pt>
    <dgm:pt modelId="{16814E7C-EA51-450A-A3F3-029ED73E2B54}" type="sibTrans" cxnId="{F6BAF391-9146-447D-A0B3-BDF088A5D444}">
      <dgm:prSet/>
      <dgm:spPr/>
      <dgm:t>
        <a:bodyPr/>
        <a:lstStyle/>
        <a:p>
          <a:endParaRPr lang="en-US"/>
        </a:p>
      </dgm:t>
    </dgm:pt>
    <dgm:pt modelId="{0516EC9E-DC51-498A-BA66-80D57572B6D7}">
      <dgm:prSet/>
      <dgm:spPr/>
      <dgm:t>
        <a:bodyPr/>
        <a:lstStyle/>
        <a:p>
          <a:r>
            <a:rPr lang="sk-SK"/>
            <a:t>8 item measure with several response modes</a:t>
          </a:r>
          <a:endParaRPr lang="en-US"/>
        </a:p>
      </dgm:t>
    </dgm:pt>
    <dgm:pt modelId="{D141A340-A926-4609-8833-DC574FD07E4D}" type="parTrans" cxnId="{E1773AE0-9D00-4020-99DA-503A6E25EF66}">
      <dgm:prSet/>
      <dgm:spPr/>
      <dgm:t>
        <a:bodyPr/>
        <a:lstStyle/>
        <a:p>
          <a:endParaRPr lang="en-US"/>
        </a:p>
      </dgm:t>
    </dgm:pt>
    <dgm:pt modelId="{ED2CCD98-A37E-4039-A2F2-84094C1F78B9}" type="sibTrans" cxnId="{E1773AE0-9D00-4020-99DA-503A6E25EF66}">
      <dgm:prSet/>
      <dgm:spPr/>
      <dgm:t>
        <a:bodyPr/>
        <a:lstStyle/>
        <a:p>
          <a:endParaRPr lang="en-US"/>
        </a:p>
      </dgm:t>
    </dgm:pt>
    <dgm:pt modelId="{A92B54EF-6AB8-4D21-B916-27735D68766F}">
      <dgm:prSet custT="1"/>
      <dgm:spPr/>
      <dgm:t>
        <a:bodyPr/>
        <a:lstStyle/>
        <a:p>
          <a:pPr algn="ctr"/>
          <a:r>
            <a:rPr lang="sk-SK" sz="1800" dirty="0">
              <a:solidFill>
                <a:schemeClr val="bg2">
                  <a:lumMod val="75000"/>
                </a:schemeClr>
              </a:solidFill>
            </a:rPr>
            <a:t>„</a:t>
          </a:r>
          <a:r>
            <a:rPr lang="en-US" sz="1800" noProof="0" dirty="0">
              <a:solidFill>
                <a:schemeClr val="bg2">
                  <a:lumMod val="75000"/>
                </a:schemeClr>
              </a:solidFill>
            </a:rPr>
            <a:t>How much discrimination against blacks do you feel, limiting their chances to get ahead?</a:t>
          </a:r>
          <a:r>
            <a:rPr lang="sk-SK" sz="1800" dirty="0">
              <a:solidFill>
                <a:schemeClr val="bg2">
                  <a:lumMod val="75000"/>
                </a:schemeClr>
              </a:solidFill>
            </a:rPr>
            <a:t>“</a:t>
          </a:r>
          <a:endParaRPr lang="en-US" sz="1800" dirty="0">
            <a:solidFill>
              <a:schemeClr val="bg2">
                <a:lumMod val="75000"/>
              </a:schemeClr>
            </a:solidFill>
          </a:endParaRPr>
        </a:p>
      </dgm:t>
    </dgm:pt>
    <dgm:pt modelId="{198DB1A3-E5D9-4105-9D3E-12EE6EE8ECD3}" type="parTrans" cxnId="{8855E937-1F91-473C-9B6F-AFCA46720918}">
      <dgm:prSet/>
      <dgm:spPr/>
      <dgm:t>
        <a:bodyPr/>
        <a:lstStyle/>
        <a:p>
          <a:endParaRPr lang="en-US"/>
        </a:p>
      </dgm:t>
    </dgm:pt>
    <dgm:pt modelId="{08D5968B-9D0A-4E4F-B25A-FA59C4B4718E}" type="sibTrans" cxnId="{8855E937-1F91-473C-9B6F-AFCA46720918}">
      <dgm:prSet/>
      <dgm:spPr/>
      <dgm:t>
        <a:bodyPr/>
        <a:lstStyle/>
        <a:p>
          <a:endParaRPr lang="en-US"/>
        </a:p>
      </dgm:t>
    </dgm:pt>
    <dgm:pt modelId="{6B4A64A0-D855-4911-B7BA-AFD070127A0A}" type="pres">
      <dgm:prSet presAssocID="{BCEDBDDF-07D5-47F9-AB61-BA4CED664FB9}" presName="diagram" presStyleCnt="0">
        <dgm:presLayoutVars>
          <dgm:dir/>
          <dgm:resizeHandles val="exact"/>
        </dgm:presLayoutVars>
      </dgm:prSet>
      <dgm:spPr/>
    </dgm:pt>
    <dgm:pt modelId="{BB82C033-8977-400B-BB24-4E05D76A98F8}" type="pres">
      <dgm:prSet presAssocID="{FA4238B6-512E-4695-9A13-E172E0AB332B}" presName="node" presStyleLbl="node1" presStyleIdx="0" presStyleCnt="5">
        <dgm:presLayoutVars>
          <dgm:bulletEnabled val="1"/>
        </dgm:presLayoutVars>
      </dgm:prSet>
      <dgm:spPr/>
    </dgm:pt>
    <dgm:pt modelId="{E6BBE5B8-38FF-41C4-8640-DF1969CC927B}" type="pres">
      <dgm:prSet presAssocID="{2B7D5CC4-B635-4CCA-B727-9224FCDE5201}" presName="sibTrans" presStyleCnt="0"/>
      <dgm:spPr/>
    </dgm:pt>
    <dgm:pt modelId="{54869F77-0D7C-4DE2-8EEB-D506112EDF70}" type="pres">
      <dgm:prSet presAssocID="{CA0675C8-2733-4A40-B001-A6A9D064BD92}" presName="node" presStyleLbl="node1" presStyleIdx="1" presStyleCnt="5">
        <dgm:presLayoutVars>
          <dgm:bulletEnabled val="1"/>
        </dgm:presLayoutVars>
      </dgm:prSet>
      <dgm:spPr/>
    </dgm:pt>
    <dgm:pt modelId="{15CEB545-F6E7-4297-A75E-05837286981F}" type="pres">
      <dgm:prSet presAssocID="{86F3D9EB-A746-43C1-92E4-41EF92868C2C}" presName="sibTrans" presStyleCnt="0"/>
      <dgm:spPr/>
    </dgm:pt>
    <dgm:pt modelId="{149DA3CC-6839-4D37-9CD4-FB3BAEC8B53E}" type="pres">
      <dgm:prSet presAssocID="{66CCFB42-58D3-4551-A677-827F3BD3ADB4}" presName="node" presStyleLbl="node1" presStyleIdx="2" presStyleCnt="5">
        <dgm:presLayoutVars>
          <dgm:bulletEnabled val="1"/>
        </dgm:presLayoutVars>
      </dgm:prSet>
      <dgm:spPr/>
    </dgm:pt>
    <dgm:pt modelId="{AAE8737A-3E96-4D23-B992-E59405E586AD}" type="pres">
      <dgm:prSet presAssocID="{16814E7C-EA51-450A-A3F3-029ED73E2B54}" presName="sibTrans" presStyleCnt="0"/>
      <dgm:spPr/>
    </dgm:pt>
    <dgm:pt modelId="{46AECDEB-3404-4CEB-864F-ECF2D16A9E85}" type="pres">
      <dgm:prSet presAssocID="{0516EC9E-DC51-498A-BA66-80D57572B6D7}" presName="node" presStyleLbl="node1" presStyleIdx="3" presStyleCnt="5">
        <dgm:presLayoutVars>
          <dgm:bulletEnabled val="1"/>
        </dgm:presLayoutVars>
      </dgm:prSet>
      <dgm:spPr/>
    </dgm:pt>
    <dgm:pt modelId="{2EB17EC1-7848-43C4-8CE9-EAA1E585B731}" type="pres">
      <dgm:prSet presAssocID="{ED2CCD98-A37E-4039-A2F2-84094C1F78B9}" presName="sibTrans" presStyleCnt="0"/>
      <dgm:spPr/>
    </dgm:pt>
    <dgm:pt modelId="{46A1FA0A-4874-46DC-BFAF-B6869E634414}" type="pres">
      <dgm:prSet presAssocID="{A92B54EF-6AB8-4D21-B916-27735D68766F}" presName="node" presStyleLbl="node1" presStyleIdx="4" presStyleCnt="5">
        <dgm:presLayoutVars>
          <dgm:bulletEnabled val="1"/>
        </dgm:presLayoutVars>
      </dgm:prSet>
      <dgm:spPr/>
    </dgm:pt>
  </dgm:ptLst>
  <dgm:cxnLst>
    <dgm:cxn modelId="{DC549E04-7372-4049-BC12-4769B320288C}" type="presOf" srcId="{CA0675C8-2733-4A40-B001-A6A9D064BD92}" destId="{54869F77-0D7C-4DE2-8EEB-D506112EDF70}" srcOrd="0" destOrd="0" presId="urn:microsoft.com/office/officeart/2005/8/layout/default"/>
    <dgm:cxn modelId="{8855E937-1F91-473C-9B6F-AFCA46720918}" srcId="{BCEDBDDF-07D5-47F9-AB61-BA4CED664FB9}" destId="{A92B54EF-6AB8-4D21-B916-27735D68766F}" srcOrd="4" destOrd="0" parTransId="{198DB1A3-E5D9-4105-9D3E-12EE6EE8ECD3}" sibTransId="{08D5968B-9D0A-4E4F-B25A-FA59C4B4718E}"/>
    <dgm:cxn modelId="{58520166-7FA3-4BDC-B461-A6C068AB9208}" type="presOf" srcId="{0516EC9E-DC51-498A-BA66-80D57572B6D7}" destId="{46AECDEB-3404-4CEB-864F-ECF2D16A9E85}" srcOrd="0" destOrd="0" presId="urn:microsoft.com/office/officeart/2005/8/layout/default"/>
    <dgm:cxn modelId="{B1B40187-6543-41F9-BA6C-A5895DA8DCF1}" type="presOf" srcId="{66CCFB42-58D3-4551-A677-827F3BD3ADB4}" destId="{149DA3CC-6839-4D37-9CD4-FB3BAEC8B53E}" srcOrd="0" destOrd="0" presId="urn:microsoft.com/office/officeart/2005/8/layout/default"/>
    <dgm:cxn modelId="{4CB56F90-B0B4-4B40-851F-48EBE1A2423D}" srcId="{BCEDBDDF-07D5-47F9-AB61-BA4CED664FB9}" destId="{CA0675C8-2733-4A40-B001-A6A9D064BD92}" srcOrd="1" destOrd="0" parTransId="{3687E9B7-BBD0-4A21-A92A-C78AAA65B536}" sibTransId="{86F3D9EB-A746-43C1-92E4-41EF92868C2C}"/>
    <dgm:cxn modelId="{F6BAF391-9146-447D-A0B3-BDF088A5D444}" srcId="{BCEDBDDF-07D5-47F9-AB61-BA4CED664FB9}" destId="{66CCFB42-58D3-4551-A677-827F3BD3ADB4}" srcOrd="2" destOrd="0" parTransId="{1C629D54-5DC9-4364-95E3-3277E5E4F046}" sibTransId="{16814E7C-EA51-450A-A3F3-029ED73E2B54}"/>
    <dgm:cxn modelId="{E9B281A1-1D36-44AC-B677-7437D291C7D5}" type="presOf" srcId="{FA4238B6-512E-4695-9A13-E172E0AB332B}" destId="{BB82C033-8977-400B-BB24-4E05D76A98F8}" srcOrd="0" destOrd="0" presId="urn:microsoft.com/office/officeart/2005/8/layout/default"/>
    <dgm:cxn modelId="{F54F36BA-DCAD-4FC5-B2A4-8D8C66A51C39}" srcId="{BCEDBDDF-07D5-47F9-AB61-BA4CED664FB9}" destId="{FA4238B6-512E-4695-9A13-E172E0AB332B}" srcOrd="0" destOrd="0" parTransId="{AD3D5284-F996-4F93-A7C5-4F6C6B6CC43B}" sibTransId="{2B7D5CC4-B635-4CCA-B727-9224FCDE5201}"/>
    <dgm:cxn modelId="{800757CA-2F06-4CB0-8DDF-1C59E31154BA}" type="presOf" srcId="{A92B54EF-6AB8-4D21-B916-27735D68766F}" destId="{46A1FA0A-4874-46DC-BFAF-B6869E634414}" srcOrd="0" destOrd="0" presId="urn:microsoft.com/office/officeart/2005/8/layout/default"/>
    <dgm:cxn modelId="{08C609D2-37F8-48AB-8A03-69D2040B7798}" type="presOf" srcId="{BCEDBDDF-07D5-47F9-AB61-BA4CED664FB9}" destId="{6B4A64A0-D855-4911-B7BA-AFD070127A0A}" srcOrd="0" destOrd="0" presId="urn:microsoft.com/office/officeart/2005/8/layout/default"/>
    <dgm:cxn modelId="{E1773AE0-9D00-4020-99DA-503A6E25EF66}" srcId="{BCEDBDDF-07D5-47F9-AB61-BA4CED664FB9}" destId="{0516EC9E-DC51-498A-BA66-80D57572B6D7}" srcOrd="3" destOrd="0" parTransId="{D141A340-A926-4609-8833-DC574FD07E4D}" sibTransId="{ED2CCD98-A37E-4039-A2F2-84094C1F78B9}"/>
    <dgm:cxn modelId="{62C2BBFE-15D2-4884-AC87-ECA3A341D116}" type="presParOf" srcId="{6B4A64A0-D855-4911-B7BA-AFD070127A0A}" destId="{BB82C033-8977-400B-BB24-4E05D76A98F8}" srcOrd="0" destOrd="0" presId="urn:microsoft.com/office/officeart/2005/8/layout/default"/>
    <dgm:cxn modelId="{2E137FCD-29EA-4C89-AF82-994CF8969A41}" type="presParOf" srcId="{6B4A64A0-D855-4911-B7BA-AFD070127A0A}" destId="{E6BBE5B8-38FF-41C4-8640-DF1969CC927B}" srcOrd="1" destOrd="0" presId="urn:microsoft.com/office/officeart/2005/8/layout/default"/>
    <dgm:cxn modelId="{C707E5E0-CF29-4BBB-9EBA-EE927BE4A0A9}" type="presParOf" srcId="{6B4A64A0-D855-4911-B7BA-AFD070127A0A}" destId="{54869F77-0D7C-4DE2-8EEB-D506112EDF70}" srcOrd="2" destOrd="0" presId="urn:microsoft.com/office/officeart/2005/8/layout/default"/>
    <dgm:cxn modelId="{E768B9C8-A93C-426D-9611-1DFE6AB08CB4}" type="presParOf" srcId="{6B4A64A0-D855-4911-B7BA-AFD070127A0A}" destId="{15CEB545-F6E7-4297-A75E-05837286981F}" srcOrd="3" destOrd="0" presId="urn:microsoft.com/office/officeart/2005/8/layout/default"/>
    <dgm:cxn modelId="{819B0DBE-C18C-4F6C-A3F4-0C7735E5008D}" type="presParOf" srcId="{6B4A64A0-D855-4911-B7BA-AFD070127A0A}" destId="{149DA3CC-6839-4D37-9CD4-FB3BAEC8B53E}" srcOrd="4" destOrd="0" presId="urn:microsoft.com/office/officeart/2005/8/layout/default"/>
    <dgm:cxn modelId="{FB851286-40FF-4C01-AF15-863B511B734D}" type="presParOf" srcId="{6B4A64A0-D855-4911-B7BA-AFD070127A0A}" destId="{AAE8737A-3E96-4D23-B992-E59405E586AD}" srcOrd="5" destOrd="0" presId="urn:microsoft.com/office/officeart/2005/8/layout/default"/>
    <dgm:cxn modelId="{898A26B7-3A35-4B64-A6C8-B2B86F9359B1}" type="presParOf" srcId="{6B4A64A0-D855-4911-B7BA-AFD070127A0A}" destId="{46AECDEB-3404-4CEB-864F-ECF2D16A9E85}" srcOrd="6" destOrd="0" presId="urn:microsoft.com/office/officeart/2005/8/layout/default"/>
    <dgm:cxn modelId="{C40A7643-B357-4B3C-A336-3F971A51AF95}" type="presParOf" srcId="{6B4A64A0-D855-4911-B7BA-AFD070127A0A}" destId="{2EB17EC1-7848-43C4-8CE9-EAA1E585B731}" srcOrd="7" destOrd="0" presId="urn:microsoft.com/office/officeart/2005/8/layout/default"/>
    <dgm:cxn modelId="{712249D3-AD7A-48FB-B76F-AD45A7CFA7C1}" type="presParOf" srcId="{6B4A64A0-D855-4911-B7BA-AFD070127A0A}" destId="{46A1FA0A-4874-46DC-BFAF-B6869E6344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A85DF-0DB6-402B-9D64-739BF24D22E2}">
      <dsp:nvSpPr>
        <dsp:cNvPr id="0" name=""/>
        <dsp:cNvSpPr/>
      </dsp:nvSpPr>
      <dsp:spPr>
        <a:xfrm>
          <a:off x="0" y="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6B2DAC-7C6D-4279-A4E1-FAC80A34F571}">
      <dsp:nvSpPr>
        <dsp:cNvPr id="0" name=""/>
        <dsp:cNvSpPr/>
      </dsp:nvSpPr>
      <dsp:spPr>
        <a:xfrm>
          <a:off x="0" y="0"/>
          <a:ext cx="6496050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Explicit attitude measure</a:t>
          </a:r>
          <a:endParaRPr lang="sk-SK" sz="1900" b="1" kern="120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/>
            <a:t>-</a:t>
          </a:r>
          <a:r>
            <a:rPr lang="sk-SK" sz="1900" kern="1200" noProof="0"/>
            <a:t> </a:t>
          </a:r>
          <a:r>
            <a:rPr lang="en-US" sz="1900" kern="1200" noProof="0"/>
            <a:t>Respondents are aware of the aim of the research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/>
            <a:t>-</a:t>
          </a:r>
          <a:r>
            <a:rPr lang="sk-SK" sz="1900" kern="1200" noProof="0"/>
            <a:t> </a:t>
          </a:r>
          <a:r>
            <a:rPr lang="en-US" sz="1900" kern="1200" noProof="0"/>
            <a:t>Answers can be controlled or modified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/>
            <a:t>-</a:t>
          </a:r>
          <a:r>
            <a:rPr lang="sk-SK" sz="1900" kern="1200" noProof="0"/>
            <a:t> </a:t>
          </a:r>
          <a:r>
            <a:rPr lang="en-US" sz="1900" noProof="0"/>
            <a:t>Likert scale, Thurstone attitude scale</a:t>
          </a:r>
          <a:endParaRPr lang="en-US" sz="1900" i="0" u="none" kern="1200" noProof="0">
            <a:latin typeface="Century Gothic" panose="020B0502020202020204"/>
            <a:ea typeface="+mn-ea"/>
            <a:cs typeface="+mn-cs"/>
          </a:endParaRPr>
        </a:p>
      </dsp:txBody>
      <dsp:txXfrm>
        <a:off x="0" y="0"/>
        <a:ext cx="6496050" cy="2286000"/>
      </dsp:txXfrm>
    </dsp:sp>
    <dsp:sp modelId="{ED03F5DD-9B0D-41A0-9742-2FDA65AB66D3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26723"/>
                <a:satOff val="-75726"/>
                <a:lumOff val="4706"/>
                <a:alphaOff val="0"/>
                <a:tint val="98000"/>
                <a:lumMod val="114000"/>
              </a:schemeClr>
            </a:gs>
            <a:gs pos="100000">
              <a:schemeClr val="accent2">
                <a:hueOff val="26723"/>
                <a:satOff val="-75726"/>
                <a:lumOff val="470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6A42C0-A062-447B-BB49-8AF815755821}">
      <dsp:nvSpPr>
        <dsp:cNvPr id="0" name=""/>
        <dsp:cNvSpPr/>
      </dsp:nvSpPr>
      <dsp:spPr>
        <a:xfrm>
          <a:off x="0" y="2286000"/>
          <a:ext cx="6496050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entury Gothic" panose="020B0502020202020204"/>
              <a:ea typeface="+mn-ea"/>
              <a:cs typeface="+mn-cs"/>
            </a:rPr>
            <a:t>Implicit attitude measure</a:t>
          </a:r>
          <a:endParaRPr lang="sk-SK" sz="1900" b="1" kern="1200">
            <a:latin typeface="Century Gothic" panose="020B0502020202020204"/>
            <a:ea typeface="+mn-ea"/>
            <a:cs typeface="+mn-cs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0" kern="1200">
              <a:latin typeface="Century Gothic" panose="020B0502020202020204"/>
              <a:ea typeface="+mn-ea"/>
              <a:cs typeface="+mn-cs"/>
            </a:rPr>
            <a:t>- </a:t>
          </a:r>
          <a:r>
            <a:rPr lang="en-US" sz="1900" b="0" kern="1200" noProof="0">
              <a:latin typeface="Century Gothic" panose="020B0502020202020204"/>
              <a:ea typeface="+mn-ea"/>
              <a:cs typeface="+mn-cs"/>
            </a:rPr>
            <a:t>A</a:t>
          </a:r>
          <a:r>
            <a:rPr lang="en-US" sz="1900" kern="1200" noProof="0"/>
            <a:t>ssess people's feelings without having to ask them directly</a:t>
          </a:r>
          <a:endParaRPr lang="sk-SK" sz="1900" kern="1200" noProof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0" kern="1200" noProof="0">
              <a:latin typeface="Century Gothic" panose="020B0502020202020204"/>
              <a:ea typeface="+mn-ea"/>
              <a:cs typeface="+mn-cs"/>
            </a:rPr>
            <a:t>-</a:t>
          </a:r>
          <a:r>
            <a:rPr lang="en-US" sz="1900" b="0" kern="1200" noProof="0">
              <a:latin typeface="Century Gothic" panose="020B0502020202020204"/>
              <a:ea typeface="+mn-ea"/>
              <a:cs typeface="+mn-cs"/>
            </a:rPr>
            <a:t> F</a:t>
          </a:r>
          <a:r>
            <a:rPr lang="en-US" sz="1900" kern="1200"/>
            <a:t>ocus</a:t>
          </a:r>
          <a:r>
            <a:rPr lang="en-US" sz="1900" kern="1200" noProof="0"/>
            <a:t> </a:t>
          </a:r>
          <a:r>
            <a:rPr lang="en-US" sz="1900" kern="1200"/>
            <a:t>also on those who live in a climate of political correctness</a:t>
          </a:r>
          <a:endParaRPr lang="sk-SK" sz="1900" kern="120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0" kern="1200" noProof="0">
              <a:latin typeface="Century Gothic" panose="020B0502020202020204"/>
              <a:ea typeface="+mn-ea"/>
              <a:cs typeface="+mn-cs"/>
            </a:rPr>
            <a:t>- </a:t>
          </a:r>
          <a:r>
            <a:rPr lang="en-US" sz="1900" b="0" kern="1200" noProof="0">
              <a:latin typeface="Century Gothic" panose="020B0502020202020204"/>
              <a:ea typeface="+mn-ea"/>
              <a:cs typeface="+mn-cs"/>
            </a:rPr>
            <a:t>Usage of computers presenting short stimuli to respondents</a:t>
          </a:r>
        </a:p>
      </dsp:txBody>
      <dsp:txXfrm>
        <a:off x="0" y="2286000"/>
        <a:ext cx="6496050" cy="228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23C9D-2067-4FBB-B884-EE7B45830868}">
      <dsp:nvSpPr>
        <dsp:cNvPr id="0" name=""/>
        <dsp:cNvSpPr/>
      </dsp:nvSpPr>
      <dsp:spPr>
        <a:xfrm>
          <a:off x="0" y="780677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Expressing preference for </a:t>
          </a:r>
          <a:r>
            <a:rPr lang="en-US" sz="1900" kern="1200" dirty="0">
              <a:solidFill>
                <a:schemeClr val="bg2">
                  <a:lumMod val="75000"/>
                </a:schemeClr>
              </a:solidFill>
            </a:rPr>
            <a:t>unequal relationships </a:t>
          </a:r>
        </a:p>
      </dsp:txBody>
      <dsp:txXfrm>
        <a:off x="0" y="780677"/>
        <a:ext cx="2795794" cy="1677476"/>
      </dsp:txXfrm>
    </dsp:sp>
    <dsp:sp modelId="{353E609E-FBD9-4606-94B8-CA4F411DA3F8}">
      <dsp:nvSpPr>
        <dsp:cNvPr id="0" name=""/>
        <dsp:cNvSpPr/>
      </dsp:nvSpPr>
      <dsp:spPr>
        <a:xfrm>
          <a:off x="3075373" y="780677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People with high score in SDO believe that;</a:t>
          </a:r>
          <a:r>
            <a:rPr lang="en-US" sz="1900" kern="1200"/>
            <a:t>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G</a:t>
          </a:r>
          <a:r>
            <a:rPr lang="en-US" sz="1500" kern="1200" dirty="0" err="1"/>
            <a:t>roup</a:t>
          </a:r>
          <a:r>
            <a:rPr lang="en-US" sz="1500" kern="1200" dirty="0"/>
            <a:t> hierarchies are natural</a:t>
          </a:r>
          <a:r>
            <a:rPr lang="sk-SK" sz="1500" kern="1200" dirty="0"/>
            <a:t> and </a:t>
          </a:r>
          <a:r>
            <a:rPr lang="en-US" sz="1500" kern="1200" dirty="0"/>
            <a:t>desirable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W</a:t>
          </a:r>
          <a:r>
            <a:rPr lang="en-US" sz="1500" kern="1200" dirty="0" err="1"/>
            <a:t>orld</a:t>
          </a:r>
          <a:r>
            <a:rPr lang="en-US" sz="1500" kern="1200" dirty="0"/>
            <a:t> requires </a:t>
          </a:r>
          <a:r>
            <a:rPr lang="en-US" sz="1500" kern="1200" dirty="0">
              <a:solidFill>
                <a:schemeClr val="bg2">
                  <a:lumMod val="75000"/>
                </a:schemeClr>
              </a:solidFill>
            </a:rPr>
            <a:t>group competition</a:t>
          </a:r>
        </a:p>
      </dsp:txBody>
      <dsp:txXfrm>
        <a:off x="3075373" y="780677"/>
        <a:ext cx="2795794" cy="1677476"/>
      </dsp:txXfrm>
    </dsp:sp>
    <dsp:sp modelId="{2FEDFDBC-60C5-48FD-A93E-79EE2F6E61D1}">
      <dsp:nvSpPr>
        <dsp:cNvPr id="0" name=""/>
        <dsp:cNvSpPr/>
      </dsp:nvSpPr>
      <dsp:spPr>
        <a:xfrm>
          <a:off x="6150746" y="780677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16- item SDO scale elicits agreement- disagreement with alleged statements</a:t>
          </a:r>
        </a:p>
      </dsp:txBody>
      <dsp:txXfrm>
        <a:off x="6150746" y="780677"/>
        <a:ext cx="2795794" cy="1677476"/>
      </dsp:txXfrm>
    </dsp:sp>
    <dsp:sp modelId="{42760E61-91D4-423E-B4B4-646281B774C7}">
      <dsp:nvSpPr>
        <dsp:cNvPr id="0" name=""/>
        <dsp:cNvSpPr/>
      </dsp:nvSpPr>
      <dsp:spPr>
        <a:xfrm>
          <a:off x="0" y="2737733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SDO assesses social dominance as opposed to individual dominance or self-esteem </a:t>
          </a:r>
        </a:p>
      </dsp:txBody>
      <dsp:txXfrm>
        <a:off x="0" y="2737733"/>
        <a:ext cx="2795794" cy="1677476"/>
      </dsp:txXfrm>
    </dsp:sp>
    <dsp:sp modelId="{5D4C3ACD-21B4-4AD6-9192-C3FD428CEEFE}">
      <dsp:nvSpPr>
        <dsp:cNvPr id="0" name=""/>
        <dsp:cNvSpPr/>
      </dsp:nvSpPr>
      <dsp:spPr>
        <a:xfrm>
          <a:off x="3075373" y="2737733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Correlates with: Protestant work ethic (PWE), Right wing authoritarianism </a:t>
          </a:r>
          <a:r>
            <a:rPr lang="sk-SK" sz="1900" kern="1200" dirty="0"/>
            <a:t>(RWA)</a:t>
          </a:r>
          <a:endParaRPr lang="en-US" sz="1900" kern="1200" dirty="0"/>
        </a:p>
      </dsp:txBody>
      <dsp:txXfrm>
        <a:off x="3075373" y="2737733"/>
        <a:ext cx="2795794" cy="1677476"/>
      </dsp:txXfrm>
    </dsp:sp>
    <dsp:sp modelId="{D0E72DE3-CC81-41DE-A4C6-3F44D501C742}">
      <dsp:nvSpPr>
        <dsp:cNvPr id="0" name=""/>
        <dsp:cNvSpPr/>
      </dsp:nvSpPr>
      <dsp:spPr>
        <a:xfrm>
          <a:off x="6150746" y="2737733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Proves group-level resource inequality</a:t>
          </a:r>
          <a:r>
            <a:rPr lang="en-US" sz="1900" kern="1200" noProof="0" dirty="0"/>
            <a:t>, </a:t>
          </a:r>
          <a:r>
            <a:rPr lang="en-US" sz="1900" kern="1200" dirty="0"/>
            <a:t>superiority</a:t>
          </a:r>
          <a:r>
            <a:rPr lang="sk-SK" sz="1900" kern="1200" dirty="0"/>
            <a:t>,</a:t>
          </a:r>
          <a:r>
            <a:rPr lang="en-US" sz="1900" kern="1200" noProof="0" dirty="0"/>
            <a:t> </a:t>
          </a:r>
          <a:r>
            <a:rPr lang="en-US" sz="1900" kern="1200" noProof="0" dirty="0">
              <a:solidFill>
                <a:schemeClr val="bg2">
                  <a:lumMod val="75000"/>
                </a:schemeClr>
              </a:solidFill>
            </a:rPr>
            <a:t>ethnocentrism</a:t>
          </a:r>
        </a:p>
      </dsp:txBody>
      <dsp:txXfrm>
        <a:off x="6150746" y="2737733"/>
        <a:ext cx="2795794" cy="1677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2C033-8977-400B-BB24-4E05D76A98F8}">
      <dsp:nvSpPr>
        <dsp:cNvPr id="0" name=""/>
        <dsp:cNvSpPr/>
      </dsp:nvSpPr>
      <dsp:spPr>
        <a:xfrm>
          <a:off x="0" y="498858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Symbolic racism theory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-based on </a:t>
          </a:r>
          <a:r>
            <a:rPr lang="en-US" sz="1800" kern="1200" noProof="0" dirty="0">
              <a:solidFill>
                <a:schemeClr val="bg2">
                  <a:lumMod val="75000"/>
                </a:schemeClr>
              </a:solidFill>
            </a:rPr>
            <a:t>„new racism“</a:t>
          </a:r>
          <a:r>
            <a:rPr lang="en-US" sz="1800" kern="1200" noProof="0" dirty="0"/>
            <a:t> (x old-fashioned racism)</a:t>
          </a:r>
        </a:p>
      </dsp:txBody>
      <dsp:txXfrm>
        <a:off x="0" y="498858"/>
        <a:ext cx="2795794" cy="1677476"/>
      </dsp:txXfrm>
    </dsp:sp>
    <dsp:sp modelId="{54869F77-0D7C-4DE2-8EEB-D506112EDF70}">
      <dsp:nvSpPr>
        <dsp:cNvPr id="0" name=""/>
        <dsp:cNvSpPr/>
      </dsp:nvSpPr>
      <dsp:spPr>
        <a:xfrm>
          <a:off x="3075373" y="498858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Measure opposition to </a:t>
          </a:r>
          <a:r>
            <a:rPr lang="en-US" sz="1800" kern="1200" noProof="0" dirty="0">
              <a:solidFill>
                <a:schemeClr val="bg2">
                  <a:lumMod val="75000"/>
                </a:schemeClr>
              </a:solidFill>
            </a:rPr>
            <a:t>Black politicians and policies</a:t>
          </a:r>
          <a:r>
            <a:rPr lang="en-US" sz="1800" kern="1200" noProof="0" dirty="0"/>
            <a:t>, designed to explain White  racial policy attitudes</a:t>
          </a:r>
        </a:p>
      </dsp:txBody>
      <dsp:txXfrm>
        <a:off x="3075373" y="498858"/>
        <a:ext cx="2795794" cy="1677476"/>
      </dsp:txXfrm>
    </dsp:sp>
    <dsp:sp modelId="{149DA3CC-6839-4D37-9CD4-FB3BAEC8B53E}">
      <dsp:nvSpPr>
        <dsp:cNvPr id="0" name=""/>
        <dsp:cNvSpPr/>
      </dsp:nvSpPr>
      <dsp:spPr>
        <a:xfrm>
          <a:off x="6150746" y="498858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Racially based pattern of policy preferences (rather than prejudices against Black people as a group</a:t>
          </a:r>
          <a:endParaRPr lang="en-US" sz="1800" kern="1200"/>
        </a:p>
      </dsp:txBody>
      <dsp:txXfrm>
        <a:off x="6150746" y="498858"/>
        <a:ext cx="2795794" cy="1677476"/>
      </dsp:txXfrm>
    </dsp:sp>
    <dsp:sp modelId="{46AECDEB-3404-4CEB-864F-ECF2D16A9E85}">
      <dsp:nvSpPr>
        <dsp:cNvPr id="0" name=""/>
        <dsp:cNvSpPr/>
      </dsp:nvSpPr>
      <dsp:spPr>
        <a:xfrm>
          <a:off x="1537686" y="2455914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8 item measure with several response modes</a:t>
          </a:r>
          <a:endParaRPr lang="en-US" sz="1800" kern="1200"/>
        </a:p>
      </dsp:txBody>
      <dsp:txXfrm>
        <a:off x="1537686" y="2455914"/>
        <a:ext cx="2795794" cy="1677476"/>
      </dsp:txXfrm>
    </dsp:sp>
    <dsp:sp modelId="{46A1FA0A-4874-46DC-BFAF-B6869E634414}">
      <dsp:nvSpPr>
        <dsp:cNvPr id="0" name=""/>
        <dsp:cNvSpPr/>
      </dsp:nvSpPr>
      <dsp:spPr>
        <a:xfrm>
          <a:off x="4613060" y="2455914"/>
          <a:ext cx="2795794" cy="1677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2">
                  <a:lumMod val="75000"/>
                </a:schemeClr>
              </a:solidFill>
            </a:rPr>
            <a:t>„</a:t>
          </a:r>
          <a:r>
            <a:rPr lang="en-US" sz="1800" kern="1200" noProof="0" dirty="0">
              <a:solidFill>
                <a:schemeClr val="bg2">
                  <a:lumMod val="75000"/>
                </a:schemeClr>
              </a:solidFill>
            </a:rPr>
            <a:t>How much discrimination against blacks do you feel, limiting their chances to get ahead?</a:t>
          </a:r>
          <a:r>
            <a:rPr lang="sk-SK" sz="1800" kern="1200" dirty="0">
              <a:solidFill>
                <a:schemeClr val="bg2">
                  <a:lumMod val="75000"/>
                </a:schemeClr>
              </a:solidFill>
            </a:rPr>
            <a:t>“</a:t>
          </a:r>
          <a:endParaRPr lang="en-US" sz="1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613060" y="2455914"/>
        <a:ext cx="2795794" cy="1677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washington.edu/agg/iat_materials.htm" TargetMode="External"/><Relationship Id="rId2" Type="http://schemas.openxmlformats.org/officeDocument/2006/relationships/hyperlink" Target="https://implicit.harvard.edu/implic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2hvibGdg4w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1509B-B8CC-49BF-84CF-AE9F7AEAD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074895" cy="3329581"/>
          </a:xfrm>
        </p:spPr>
        <p:txBody>
          <a:bodyPr/>
          <a:lstStyle/>
          <a:p>
            <a:r>
              <a:rPr lang="en-US" dirty="0"/>
              <a:t>Is Prejudice Measurable?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8E83B4-2241-4DE4-8A4B-F29E505A46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Social Dominance</a:t>
            </a:r>
            <a:r>
              <a:rPr lang="sk-SK" dirty="0"/>
              <a:t> </a:t>
            </a:r>
            <a:r>
              <a:rPr lang="en-US" dirty="0"/>
              <a:t>orientation, Stereotype Content Model and more</a:t>
            </a:r>
          </a:p>
        </p:txBody>
      </p:sp>
    </p:spTree>
    <p:extLst>
      <p:ext uri="{BB962C8B-B14F-4D97-AF65-F5344CB8AC3E}">
        <p14:creationId xmlns:p14="http://schemas.microsoft.com/office/powerpoint/2010/main" val="347157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913DB-D649-42E0-94D7-59DCFF67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Implicit association test </a:t>
            </a:r>
            <a:r>
              <a:rPr lang="sk-SK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(IAT) 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06386B-EC28-43DE-861F-451EACE4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48118"/>
            <a:ext cx="8946541" cy="4471707"/>
          </a:xfrm>
        </p:spPr>
        <p:txBody>
          <a:bodyPr>
            <a:normAutofit fontScale="92500"/>
          </a:bodyPr>
          <a:lstStyle/>
          <a:p>
            <a:r>
              <a:rPr lang="en-US" dirty="0"/>
              <a:t>I</a:t>
            </a:r>
            <a:r>
              <a:rPr lang="en-US" b="0" i="0" dirty="0">
                <a:effectLst/>
              </a:rPr>
              <a:t>ntended to detect the strength of a person's </a:t>
            </a:r>
            <a:r>
              <a:rPr lang="en-US" b="1" i="0" dirty="0">
                <a:effectLst/>
              </a:rPr>
              <a:t>subconscious association</a:t>
            </a:r>
            <a:r>
              <a:rPr lang="en-US" b="0" i="0" dirty="0">
                <a:effectLst/>
              </a:rPr>
              <a:t> between mental representations of objects</a:t>
            </a:r>
            <a:endParaRPr lang="sk-SK" b="0" i="0" dirty="0">
              <a:effectLst/>
            </a:endParaRPr>
          </a:p>
          <a:p>
            <a:r>
              <a:rPr lang="en-US" dirty="0"/>
              <a:t>Identifies</a:t>
            </a:r>
            <a:r>
              <a:rPr lang="sk-SK" dirty="0"/>
              <a:t> </a:t>
            </a:r>
            <a:r>
              <a:rPr lang="en-US" dirty="0"/>
              <a:t>traces of the</a:t>
            </a:r>
            <a:r>
              <a:rPr lang="sk-SK" dirty="0"/>
              <a:t> </a:t>
            </a:r>
            <a:r>
              <a:rPr lang="en-US" dirty="0"/>
              <a:t>past experience</a:t>
            </a:r>
            <a:r>
              <a:rPr lang="sk-SK" dirty="0"/>
              <a:t>s</a:t>
            </a:r>
            <a:r>
              <a:rPr lang="en-US" dirty="0"/>
              <a:t> that mediate favorable or unfavorable feeling, thought, or action toward social objects</a:t>
            </a:r>
            <a:endParaRPr lang="sk-SK" dirty="0"/>
          </a:p>
          <a:p>
            <a:r>
              <a:rPr lang="en-US" b="1" dirty="0"/>
              <a:t>Race IAT</a:t>
            </a:r>
            <a:r>
              <a:rPr lang="sk-SK" dirty="0"/>
              <a:t>: </a:t>
            </a:r>
            <a:r>
              <a:rPr lang="en-US" dirty="0"/>
              <a:t>Respondents are asked to pair 25 for example typical White names (Adam, Harry, Joe) and 25 ethnic names with 25 words with positive </a:t>
            </a:r>
            <a:r>
              <a:rPr lang="sk-SK" dirty="0"/>
              <a:t>and 25 </a:t>
            </a:r>
            <a:r>
              <a:rPr lang="en-US" dirty="0"/>
              <a:t>negative associations </a:t>
            </a:r>
            <a:endParaRPr lang="sk-SK" dirty="0"/>
          </a:p>
          <a:p>
            <a:r>
              <a:rPr lang="en-US" dirty="0"/>
              <a:t>A bit controversial but still widely use</a:t>
            </a:r>
            <a:endParaRPr lang="sk-SK" dirty="0"/>
          </a:p>
          <a:p>
            <a:r>
              <a:rPr lang="en-US" dirty="0"/>
              <a:t>IAT race-prejudice scores decrease with exposure to</a:t>
            </a:r>
            <a:r>
              <a:rPr lang="sk-SK" dirty="0"/>
              <a:t> </a:t>
            </a:r>
            <a:r>
              <a:rPr lang="en-US" b="1" dirty="0"/>
              <a:t>positive role models</a:t>
            </a:r>
            <a:r>
              <a:rPr lang="en-US" dirty="0"/>
              <a:t>, </a:t>
            </a:r>
            <a:r>
              <a:rPr lang="en-US" b="1" dirty="0"/>
              <a:t>counter-stereotypic images</a:t>
            </a:r>
            <a:r>
              <a:rPr lang="en-US" dirty="0"/>
              <a:t>, </a:t>
            </a:r>
            <a:r>
              <a:rPr lang="en-US" b="1" dirty="0"/>
              <a:t>social influence</a:t>
            </a:r>
            <a:endParaRPr lang="sk-SK" b="1" dirty="0"/>
          </a:p>
          <a:p>
            <a:r>
              <a:rPr lang="sk-SK" b="1" dirty="0"/>
              <a:t>Online </a:t>
            </a:r>
            <a:r>
              <a:rPr lang="sk-SK" b="1" dirty="0" err="1"/>
              <a:t>examples</a:t>
            </a:r>
            <a:r>
              <a:rPr lang="sk-SK" b="1" dirty="0"/>
              <a:t>: </a:t>
            </a:r>
            <a:r>
              <a:rPr lang="sk-SK" dirty="0">
                <a:hlinkClick r:id="rId2"/>
              </a:rPr>
              <a:t>https://implicit.harvard.edu/implicit</a:t>
            </a:r>
            <a:endParaRPr lang="sk-SK" dirty="0"/>
          </a:p>
          <a:p>
            <a:pPr marL="2286000" lvl="5" indent="0">
              <a:buNone/>
            </a:pPr>
            <a:r>
              <a:rPr lang="sk-SK" sz="2000" dirty="0"/>
              <a:t>  </a:t>
            </a:r>
            <a:r>
              <a:rPr lang="sk-SK" sz="2000" dirty="0">
                <a:hlinkClick r:id="rId3"/>
              </a:rPr>
              <a:t>https://faculty.washington.edu/agg/iat_materials.htm</a:t>
            </a:r>
            <a:endParaRPr lang="sk-SK" sz="2000" dirty="0"/>
          </a:p>
          <a:p>
            <a:pPr marL="2286000" lvl="5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00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18C59-01E5-4FCC-8A86-8BED4C11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Stereotype Content Model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E7C983-FB37-4286-84F0-F1FBDB3BD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04925"/>
            <a:ext cx="8946541" cy="4943474"/>
          </a:xfrm>
        </p:spPr>
        <p:txBody>
          <a:bodyPr>
            <a:normAutofit/>
          </a:bodyPr>
          <a:lstStyle/>
          <a:p>
            <a:r>
              <a:rPr lang="en-US" dirty="0"/>
              <a:t>Measures specific biases directed toward systematic clusters of groups across society</a:t>
            </a:r>
          </a:p>
          <a:p>
            <a:r>
              <a:rPr lang="en-US" dirty="0"/>
              <a:t>2 dimensions: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Warmth</a:t>
            </a:r>
            <a:r>
              <a:rPr lang="en-US" dirty="0"/>
              <a:t>; reflects the group´s app</a:t>
            </a:r>
            <a:r>
              <a:rPr lang="sk-SK" dirty="0"/>
              <a:t>a</a:t>
            </a:r>
            <a:r>
              <a:rPr lang="en-US" dirty="0"/>
              <a:t>rent intention for good or ill</a:t>
            </a:r>
            <a:endParaRPr lang="sk-SK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Competence</a:t>
            </a:r>
            <a:r>
              <a:rPr lang="sk-SK" dirty="0"/>
              <a:t>; </a:t>
            </a:r>
            <a:r>
              <a:rPr lang="en-US" dirty="0"/>
              <a:t>reflects the group´s apparent ability to enact the intent</a:t>
            </a:r>
          </a:p>
          <a:p>
            <a:r>
              <a:rPr lang="en-US" dirty="0"/>
              <a:t>Liking (warmth) X Respect (competence);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high on both (middle class citizens)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low on both </a:t>
            </a:r>
            <a:r>
              <a:rPr lang="sk-SK" dirty="0"/>
              <a:t>(</a:t>
            </a:r>
            <a:r>
              <a:rPr lang="en-US" dirty="0"/>
              <a:t>homeless people</a:t>
            </a:r>
            <a:r>
              <a:rPr lang="sk-SK" dirty="0"/>
              <a:t>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high on one but low on the other (rich people/disabled people</a:t>
            </a:r>
            <a:r>
              <a:rPr lang="sk-SK" dirty="0"/>
              <a:t>) </a:t>
            </a:r>
          </a:p>
          <a:p>
            <a:pPr marL="400050"/>
            <a:r>
              <a:rPr lang="en-US" dirty="0"/>
              <a:t>Specific combinations predict emotional prejudices of </a:t>
            </a:r>
            <a:r>
              <a:rPr lang="en-US" b="1" dirty="0"/>
              <a:t>pride</a:t>
            </a:r>
            <a:r>
              <a:rPr lang="en-US" dirty="0"/>
              <a:t>, </a:t>
            </a:r>
            <a:r>
              <a:rPr lang="en-US" b="1" dirty="0"/>
              <a:t>pity</a:t>
            </a:r>
            <a:r>
              <a:rPr lang="en-US" dirty="0"/>
              <a:t>, </a:t>
            </a:r>
            <a:r>
              <a:rPr lang="en-US" b="1" dirty="0"/>
              <a:t>disgust</a:t>
            </a:r>
            <a:r>
              <a:rPr lang="en-US" dirty="0"/>
              <a:t> and </a:t>
            </a:r>
            <a:r>
              <a:rPr lang="en-US" b="1" dirty="0"/>
              <a:t>envy 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dirty="0"/>
              <a:t>Emotions in turn predict active and passive help or harm</a:t>
            </a:r>
            <a:r>
              <a:rPr lang="sk-SK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4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5DA8CD-475C-4E23-B570-782F5F07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SCM </a:t>
            </a:r>
            <a:br>
              <a:rPr lang="en-US" sz="3400"/>
            </a:br>
            <a:r>
              <a:rPr lang="en-US" sz="3400"/>
              <a:t>An example of possible questions used in survey questionnaire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00DA9A-C650-4C85-93DE-F8BFB9788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D8A2D167-807B-4285-BF5A-BE1660FA2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83B96611-4BCB-4210-9437-6F78615A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96C37BCD-B179-41E7-A5D7-2D5EBE0EE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54" y="2229503"/>
            <a:ext cx="6270662" cy="23985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858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9A582D-D4ED-44C5-A245-464A831C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sk-SK" sz="3900">
                <a:solidFill>
                  <a:srgbClr val="FFFFFF"/>
                </a:solidFill>
              </a:rPr>
              <a:t>How to choose the right method for your (immigrant-attitude)research?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32349F-FCD7-47A0-BF33-A7ED9D8FC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sk-SK" dirty="0"/>
              <a:t>W</a:t>
            </a:r>
            <a:r>
              <a:rPr lang="en-US" dirty="0"/>
              <a:t>hat is the aim of my research? </a:t>
            </a:r>
          </a:p>
          <a:p>
            <a:r>
              <a:rPr lang="en-US" dirty="0"/>
              <a:t>What is </a:t>
            </a:r>
            <a:r>
              <a:rPr lang="sk-SK" dirty="0"/>
              <a:t>my</a:t>
            </a:r>
            <a:r>
              <a:rPr lang="en-US" dirty="0"/>
              <a:t> research question? </a:t>
            </a:r>
          </a:p>
          <a:p>
            <a:r>
              <a:rPr lang="en-US" dirty="0"/>
              <a:t>Which categories/concepts do I need for it? </a:t>
            </a:r>
          </a:p>
          <a:p>
            <a:r>
              <a:rPr lang="en-US" dirty="0"/>
              <a:t>Which theoretical explanations fit</a:t>
            </a:r>
            <a:r>
              <a:rPr lang="sk-SK" dirty="0"/>
              <a:t> my </a:t>
            </a:r>
            <a:r>
              <a:rPr lang="sk-SK" dirty="0" err="1"/>
              <a:t>research</a:t>
            </a:r>
            <a:r>
              <a:rPr lang="en-US" dirty="0"/>
              <a:t> best?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... THEN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How to measure it?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Should I ask (measure) implicit or explicit? </a:t>
            </a:r>
          </a:p>
        </p:txBody>
      </p:sp>
    </p:spTree>
    <p:extLst>
      <p:ext uri="{BB962C8B-B14F-4D97-AF65-F5344CB8AC3E}">
        <p14:creationId xmlns:p14="http://schemas.microsoft.com/office/powerpoint/2010/main" val="14958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E4EC82A-4C8C-4C89-84E5-F167F921B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9FFAED-55AE-4623-904D-34C3DD9C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THE </a:t>
            </a:r>
            <a:r>
              <a:rPr lang="sk-SK" sz="3200" dirty="0">
                <a:solidFill>
                  <a:srgbClr val="EBEBEB"/>
                </a:solidFill>
              </a:rPr>
              <a:t>A</a:t>
            </a:r>
            <a:r>
              <a:rPr lang="en-US" sz="3200" dirty="0">
                <a:solidFill>
                  <a:srgbClr val="EBEBEB"/>
                </a:solidFill>
              </a:rPr>
              <a:t>PPROACHES TO THE MEASURMENT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0274AE2-B8C3-42B7-A71C-2E111FA46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B1C4F06D-9A48-4DB4-BB8C-E7FD6E58D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8CBEAC-6AB1-4AD1-AD3D-FF124A71A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Zástupný objekt pre obsah 2">
            <a:extLst>
              <a:ext uri="{FF2B5EF4-FFF2-40B4-BE49-F238E27FC236}">
                <a16:creationId xmlns:a16="http://schemas.microsoft.com/office/drawing/2014/main" id="{62F9EB77-4900-4915-AF00-5091D9923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08350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918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D95C5-088E-455F-AFEA-3A738AE9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Dominance Orientation</a:t>
            </a:r>
            <a:endParaRPr lang="en-US" dirty="0"/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08C2F99B-FC96-420E-8D24-E3B37AC53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71075"/>
              </p:ext>
            </p:extLst>
          </p:nvPr>
        </p:nvGraphicFramePr>
        <p:xfrm>
          <a:off x="1104293" y="1462087"/>
          <a:ext cx="8946541" cy="519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61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9CF56C-FF1B-4F2D-942B-26E72152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955" y="1325880"/>
            <a:ext cx="3734346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/>
              <a:t>Example of SDO statements in survey questionnaire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00DA9A-C650-4C85-93DE-F8BFB9788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D8A2D167-807B-4285-BF5A-BE1660FA2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83B96611-4BCB-4210-9437-6F78615A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Zástupný objekt pre obsah 6" descr="Obrázok, na ktorom je text, noviny, potvrdenie, dokument&#10;&#10;Automaticky generovaný popis">
            <a:extLst>
              <a:ext uri="{FF2B5EF4-FFF2-40B4-BE49-F238E27FC236}">
                <a16:creationId xmlns:a16="http://schemas.microsoft.com/office/drawing/2014/main" id="{E413948E-52F0-4B68-9EF2-925312295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11129" y="1247774"/>
            <a:ext cx="6703939" cy="40100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112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2CC57-011F-4E7F-9ECF-FA828A9B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(Modern)Racism Scale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22330F59-3F66-44D3-B0F6-EDCFD8676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67012"/>
              </p:ext>
            </p:extLst>
          </p:nvPr>
        </p:nvGraphicFramePr>
        <p:xfrm>
          <a:off x="1103312" y="1616150"/>
          <a:ext cx="8946541" cy="46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00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043B74-7F2A-4812-BBED-A64CCA44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820" y="1450204"/>
            <a:ext cx="3352375" cy="38075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SRS</a:t>
            </a:r>
            <a:br>
              <a:rPr lang="en-US" sz="5400" dirty="0"/>
            </a:br>
            <a:r>
              <a:rPr lang="en-US" sz="5400" dirty="0"/>
              <a:t>An example of survey questions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00DA9A-C650-4C85-93DE-F8BFB9788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D8A2D167-807B-4285-BF5A-BE1660FA2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83B96611-4BCB-4210-9437-6F78615A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E562E593-3067-4FA1-9484-BFDCA574A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61789" y="1051826"/>
            <a:ext cx="7019366" cy="49662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188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E46F9-F424-4A43-85AF-11EEB1F3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Privilege and Assessment of Privilege Awareness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6E5BE2-FD30-4149-BFBB-38407E73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78000"/>
            <a:ext cx="8946541" cy="4470399"/>
          </a:xfrm>
        </p:spPr>
        <p:txBody>
          <a:bodyPr/>
          <a:lstStyle/>
          <a:p>
            <a:r>
              <a:rPr lang="en-US" dirty="0"/>
              <a:t>Some groups are privileged, and some are oppressed</a:t>
            </a:r>
          </a:p>
          <a:p>
            <a:r>
              <a:rPr lang="sk-SK" dirty="0"/>
              <a:t>T</a:t>
            </a:r>
            <a:r>
              <a:rPr lang="en-US" dirty="0"/>
              <a:t>he awareness of privilege could lower the social inequality</a:t>
            </a:r>
          </a:p>
        </p:txBody>
      </p:sp>
      <p:pic>
        <p:nvPicPr>
          <p:cNvPr id="4" name="Online médium 3" title="Race &amp; Privilege: A Social Experiment | Regardless Of Race | CNA Insider">
            <a:hlinkClick r:id="" action="ppaction://media"/>
            <a:extLst>
              <a:ext uri="{FF2B5EF4-FFF2-40B4-BE49-F238E27FC236}">
                <a16:creationId xmlns:a16="http://schemas.microsoft.com/office/drawing/2014/main" id="{888E3284-F1F3-4C0E-B093-C71A8A1D90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5255" y="2640013"/>
            <a:ext cx="7380025" cy="41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04000"/>
                <a:satMod val="128000"/>
                <a:lumMod val="104000"/>
              </a:schemeClr>
            </a:gs>
            <a:gs pos="100000">
              <a:schemeClr val="bg1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0DD6854-25D2-4B19-9F5A-2AB726D43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</a:blip>
          <a:srcRect t="5493" b="10237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3C4C13-9D39-4C7D-ADCE-6358051B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sk-SK" dirty="0"/>
              <a:t>DISCUSSION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61C8F0-FECA-4930-B7CE-992A7F400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67168"/>
            <a:ext cx="8946541" cy="4833657"/>
          </a:xfrm>
        </p:spPr>
        <p:txBody>
          <a:bodyPr>
            <a:normAutofit/>
          </a:bodyPr>
          <a:lstStyle/>
          <a:p>
            <a:r>
              <a:rPr lang="en-US" sz="2400" dirty="0"/>
              <a:t>Do you feel privileged?</a:t>
            </a:r>
            <a:endParaRPr lang="sk-SK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Have you realized in your daily interactions that some social groups are less privileged or even oppressed?</a:t>
            </a:r>
            <a:endParaRPr lang="sk-SK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Do you think that to</a:t>
            </a:r>
            <a:r>
              <a:rPr lang="sk-SK" sz="2400" dirty="0"/>
              <a:t> </a:t>
            </a:r>
            <a:r>
              <a:rPr lang="en-US" sz="2400" dirty="0"/>
              <a:t>be an immigrant or having immigrant background automatically means that you are less privileged?</a:t>
            </a:r>
            <a:r>
              <a:rPr lang="sk-SK" sz="2400" dirty="0"/>
              <a:t> </a:t>
            </a:r>
          </a:p>
          <a:p>
            <a:r>
              <a:rPr lang="en-US" sz="2400" dirty="0"/>
              <a:t>If yes, do you consider it as a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9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633</Words>
  <Application>Microsoft Office PowerPoint</Application>
  <PresentationFormat>Širokouhlá</PresentationFormat>
  <Paragraphs>68</Paragraphs>
  <Slides>12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Symbol</vt:lpstr>
      <vt:lpstr>Wingdings 3</vt:lpstr>
      <vt:lpstr>Ión</vt:lpstr>
      <vt:lpstr>Is Prejudice Measurable?</vt:lpstr>
      <vt:lpstr>How to choose the right method for your (immigrant-attitude)research? </vt:lpstr>
      <vt:lpstr>THE APPROACHES TO THE MEASURMENT</vt:lpstr>
      <vt:lpstr>Social Dominance Orientation</vt:lpstr>
      <vt:lpstr>Example of SDO statements in survey questionnaire</vt:lpstr>
      <vt:lpstr>Symbolic (Modern)Racism Scale</vt:lpstr>
      <vt:lpstr>SRS An example of survey questions</vt:lpstr>
      <vt:lpstr>Social Privilege and Assessment of Privilege Awareness</vt:lpstr>
      <vt:lpstr>DISCUSSION</vt:lpstr>
      <vt:lpstr>Implicit association test (IAT)  </vt:lpstr>
      <vt:lpstr>Stereotype Content Model</vt:lpstr>
      <vt:lpstr>SCM  An example of possible questions used in survey questionnaire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prejudice measurable?</dc:title>
  <dc:creator>Katarina Aslan</dc:creator>
  <cp:lastModifiedBy>Katarina Aslan</cp:lastModifiedBy>
  <cp:revision>6</cp:revision>
  <dcterms:created xsi:type="dcterms:W3CDTF">2021-03-18T09:47:57Z</dcterms:created>
  <dcterms:modified xsi:type="dcterms:W3CDTF">2021-03-18T12:13:25Z</dcterms:modified>
</cp:coreProperties>
</file>