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4" r:id="rId18"/>
    <p:sldId id="275" r:id="rId19"/>
    <p:sldId id="277" r:id="rId20"/>
    <p:sldId id="278" r:id="rId21"/>
    <p:sldId id="279" r:id="rId22"/>
    <p:sldId id="280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60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ADB35-64D5-44AF-BC26-4C69AA91EE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D29374-D445-4C1E-AC12-1E6AA804FE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A2FD8F-DE6C-4C00-A85A-004ED75D4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9F83-E059-4ABF-8AC7-A34AF481B6B3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A9FB38-E24C-4D2D-9772-47CEDE023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FA4A63-08AA-4FD9-8AA3-E627004ED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72C63-40A6-4807-A035-57181AED5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8034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36D82-D910-44AF-BC20-B623A4C17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5C7745-0658-412C-854C-19A9920214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03A1A7-581B-4FD5-8D55-EB93FF43C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9F83-E059-4ABF-8AC7-A34AF481B6B3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1EFEF6-F08B-4CEB-B80C-F060AA98E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0828D7-F8BE-4159-B6AD-2AE39F5FB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72C63-40A6-4807-A035-57181AED5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5647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8A5302-F5B5-4B11-8AAA-66864A5A6A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8F77F5-D436-4ED0-A6A5-F2BB635618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26A1BD-8F6E-4F74-8151-546946208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9F83-E059-4ABF-8AC7-A34AF481B6B3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A8C486-0FFA-4A89-BE9E-772007A56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11DB84-96B8-4841-9A50-0F45252A1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72C63-40A6-4807-A035-57181AED5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1780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E38D4-7A1A-41C7-9137-E67F86082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098607-3A72-435E-A234-613155C17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B238FB-E7A9-4DCC-85AE-1223770F0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9F83-E059-4ABF-8AC7-A34AF481B6B3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75BE8-9F8E-45D0-9AF7-61C2E7077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4F53B2-2DF0-4218-BC92-16B2343D5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72C63-40A6-4807-A035-57181AED5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0737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5D26F-E540-4D7E-942D-411416AC6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62D3C1-261B-4727-88DE-2CEB8CCEA5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C60C6E-37FA-4994-A025-E8CC25610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9F83-E059-4ABF-8AC7-A34AF481B6B3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056149-34DF-43AF-939A-49C1B53AD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60A466-9545-4DAF-92BA-1DB06FFB7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72C63-40A6-4807-A035-57181AED5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176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06E6B-89FF-4767-BC23-25928B344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15892C-EAB6-45C2-8196-0A1CA9B86F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677D21-5F6A-47B9-923F-AA8C25C0BA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CE8097-5590-4345-9141-70AD821C0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9F83-E059-4ABF-8AC7-A34AF481B6B3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112D1B-6E13-481C-B9E8-706E31125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DE926D-803C-479B-8B81-342E2EC62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72C63-40A6-4807-A035-57181AED5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6801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E1C50-A0C7-4ED0-998D-83B1EDB08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C5CA69-5ABC-486C-8F06-C22D9E5557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53DB85-AFD5-446A-892B-820CE399BC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3DC3EF-E360-465A-8F57-ECA8A71C67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13004F-376D-41FC-86DC-24E29C9C08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70A8E4-43A4-4C8B-A236-D4C92B7F0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9F83-E059-4ABF-8AC7-A34AF481B6B3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855123-36DF-407C-AFD0-8939E35F8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C65D4D-86F9-46F7-A15D-2A04D4E99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72C63-40A6-4807-A035-57181AED5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4936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DAEE1-3EB5-4B4E-B25F-BDC198640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4B8130-32F9-4203-BEE5-3C679CF50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9F83-E059-4ABF-8AC7-A34AF481B6B3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6C294A-8220-4B5F-8E86-B94F46629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411E76-95A9-4FA1-91D8-A9A2223CC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72C63-40A6-4807-A035-57181AED5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750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588C5D-41AF-4281-AE8F-5FFF32AEF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9F83-E059-4ABF-8AC7-A34AF481B6B3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7B082B-79C1-48B6-9C37-0B36B6AE4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792B54-27D9-4700-830A-1F7D536DC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72C63-40A6-4807-A035-57181AED5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8458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8E863-6597-45DD-A6F7-32180BB55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B72254-1C11-4234-AF0C-6AD1CAE1C2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5B67FB-8937-4E1C-93EE-3F696956CC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3419E1-FE21-4306-B7E3-541402721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9F83-E059-4ABF-8AC7-A34AF481B6B3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5F888C-54D6-4CEB-ADB7-93AC766A4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D2016C-939F-4F19-B59F-05AE4D1DC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72C63-40A6-4807-A035-57181AED5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5871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7ABD7-A83F-4662-9726-F0E7AB557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1C0ABE-6990-4CE7-9886-40D7CBE5AD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1603AD-81C3-4D4B-BA55-E82F1C7B35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A1D246-D266-4FFA-AD68-F186E791E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9F83-E059-4ABF-8AC7-A34AF481B6B3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F8BD6B-7F6B-464E-AB22-28BEC91BC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157F0E-D6A1-4CDB-8529-FA079B1F3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72C63-40A6-4807-A035-57181AED5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7470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C15A50D-8F08-4974-988B-EFCA1823C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EE7EC1-8D59-4EE3-BEBD-E4C252E023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ABCC72-A95C-4521-92E0-C9521EFCF2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89F83-E059-4ABF-8AC7-A34AF481B6B3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4D2B1F-F71C-4351-B506-3FB0F110FC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614987-F477-41ED-A08E-8AF41703E6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72C63-40A6-4807-A035-57181AED5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4683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7" Type="http://schemas.openxmlformats.org/officeDocument/2006/relationships/image" Target="../media/image38.emf"/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emf"/><Relationship Id="rId5" Type="http://schemas.openxmlformats.org/officeDocument/2006/relationships/image" Target="../media/image30.emf"/><Relationship Id="rId4" Type="http://schemas.openxmlformats.org/officeDocument/2006/relationships/image" Target="../media/image31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emf"/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3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emf"/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4.emf"/><Relationship Id="rId4" Type="http://schemas.openxmlformats.org/officeDocument/2006/relationships/image" Target="../media/image43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emf"/><Relationship Id="rId7" Type="http://schemas.openxmlformats.org/officeDocument/2006/relationships/image" Target="../media/image47.emf"/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emf"/><Relationship Id="rId5" Type="http://schemas.openxmlformats.org/officeDocument/2006/relationships/image" Target="../media/image45.emf"/><Relationship Id="rId4" Type="http://schemas.openxmlformats.org/officeDocument/2006/relationships/image" Target="../media/image43.e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emf"/><Relationship Id="rId3" Type="http://schemas.openxmlformats.org/officeDocument/2006/relationships/image" Target="../media/image49.emf"/><Relationship Id="rId7" Type="http://schemas.openxmlformats.org/officeDocument/2006/relationships/image" Target="../media/image53.emf"/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emf"/><Relationship Id="rId5" Type="http://schemas.openxmlformats.org/officeDocument/2006/relationships/image" Target="../media/image51.emf"/><Relationship Id="rId4" Type="http://schemas.openxmlformats.org/officeDocument/2006/relationships/image" Target="../media/image50.e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emf"/><Relationship Id="rId3" Type="http://schemas.openxmlformats.org/officeDocument/2006/relationships/image" Target="../media/image53.emf"/><Relationship Id="rId7" Type="http://schemas.openxmlformats.org/officeDocument/2006/relationships/image" Target="../media/image57.emf"/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.emf"/><Relationship Id="rId11" Type="http://schemas.openxmlformats.org/officeDocument/2006/relationships/image" Target="../media/image61.emf"/><Relationship Id="rId5" Type="http://schemas.openxmlformats.org/officeDocument/2006/relationships/image" Target="../media/image55.emf"/><Relationship Id="rId10" Type="http://schemas.openxmlformats.org/officeDocument/2006/relationships/image" Target="../media/image60.emf"/><Relationship Id="rId4" Type="http://schemas.openxmlformats.org/officeDocument/2006/relationships/image" Target="../media/image54.emf"/><Relationship Id="rId9" Type="http://schemas.openxmlformats.org/officeDocument/2006/relationships/image" Target="../media/image59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emf"/><Relationship Id="rId2" Type="http://schemas.openxmlformats.org/officeDocument/2006/relationships/image" Target="../media/image6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6.emf"/><Relationship Id="rId5" Type="http://schemas.openxmlformats.org/officeDocument/2006/relationships/image" Target="../media/image65.emf"/><Relationship Id="rId4" Type="http://schemas.openxmlformats.org/officeDocument/2006/relationships/image" Target="../media/image64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emf"/><Relationship Id="rId2" Type="http://schemas.openxmlformats.org/officeDocument/2006/relationships/image" Target="../media/image6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9.emf"/><Relationship Id="rId5" Type="http://schemas.openxmlformats.org/officeDocument/2006/relationships/image" Target="../media/image68.emf"/><Relationship Id="rId4" Type="http://schemas.openxmlformats.org/officeDocument/2006/relationships/image" Target="../media/image67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emf"/><Relationship Id="rId2" Type="http://schemas.openxmlformats.org/officeDocument/2006/relationships/image" Target="../media/image70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3.emf"/><Relationship Id="rId4" Type="http://schemas.openxmlformats.org/officeDocument/2006/relationships/image" Target="../media/image72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emf"/><Relationship Id="rId2" Type="http://schemas.openxmlformats.org/officeDocument/2006/relationships/image" Target="../media/image7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7.emf"/><Relationship Id="rId5" Type="http://schemas.openxmlformats.org/officeDocument/2006/relationships/image" Target="../media/image76.emf"/><Relationship Id="rId4" Type="http://schemas.openxmlformats.org/officeDocument/2006/relationships/image" Target="../media/image75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9.emf"/><Relationship Id="rId2" Type="http://schemas.openxmlformats.org/officeDocument/2006/relationships/image" Target="../media/image7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0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image" Target="../media/image4.emf"/><Relationship Id="rId7" Type="http://schemas.openxmlformats.org/officeDocument/2006/relationships/image" Target="../media/image8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Relationship Id="rId9" Type="http://schemas.openxmlformats.org/officeDocument/2006/relationships/image" Target="../media/image10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emf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emf"/><Relationship Id="rId3" Type="http://schemas.openxmlformats.org/officeDocument/2006/relationships/image" Target="../media/image17.emf"/><Relationship Id="rId7" Type="http://schemas.openxmlformats.org/officeDocument/2006/relationships/image" Target="../media/image21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emf"/><Relationship Id="rId5" Type="http://schemas.openxmlformats.org/officeDocument/2006/relationships/image" Target="../media/image19.emf"/><Relationship Id="rId4" Type="http://schemas.openxmlformats.org/officeDocument/2006/relationships/image" Target="../media/image18.emf"/><Relationship Id="rId9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emf"/><Relationship Id="rId3" Type="http://schemas.openxmlformats.org/officeDocument/2006/relationships/image" Target="../media/image17.emf"/><Relationship Id="rId7" Type="http://schemas.openxmlformats.org/officeDocument/2006/relationships/image" Target="../media/image25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emf"/><Relationship Id="rId5" Type="http://schemas.openxmlformats.org/officeDocument/2006/relationships/image" Target="../media/image24.emf"/><Relationship Id="rId10" Type="http://schemas.openxmlformats.org/officeDocument/2006/relationships/image" Target="../media/image28.emf"/><Relationship Id="rId4" Type="http://schemas.openxmlformats.org/officeDocument/2006/relationships/image" Target="../media/image23.emf"/><Relationship Id="rId9" Type="http://schemas.openxmlformats.org/officeDocument/2006/relationships/image" Target="../media/image2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emf"/><Relationship Id="rId5" Type="http://schemas.openxmlformats.org/officeDocument/2006/relationships/image" Target="../media/image33.emf"/><Relationship Id="rId4" Type="http://schemas.openxmlformats.org/officeDocument/2006/relationships/image" Target="../media/image3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BDF00-A88A-41FE-9A28-CF98053820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Introduction</a:t>
            </a:r>
            <a:r>
              <a:rPr lang="cs-CZ" dirty="0"/>
              <a:t> to </a:t>
            </a:r>
            <a:r>
              <a:rPr lang="cs-CZ" dirty="0" err="1"/>
              <a:t>molecular</a:t>
            </a:r>
            <a:r>
              <a:rPr lang="cs-CZ" dirty="0"/>
              <a:t> </a:t>
            </a:r>
            <a:r>
              <a:rPr lang="cs-CZ" dirty="0" err="1"/>
              <a:t>structure</a:t>
            </a:r>
            <a:r>
              <a:rPr lang="cs-CZ" dirty="0"/>
              <a:t> II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4AEAF6-369E-4AA1-B410-543E67512A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Hückel</a:t>
            </a:r>
            <a:r>
              <a:rPr lang="cs-CZ" dirty="0"/>
              <a:t> </a:t>
            </a:r>
            <a:r>
              <a:rPr lang="cs-CZ" dirty="0" err="1"/>
              <a:t>aproximation</a:t>
            </a:r>
            <a:r>
              <a:rPr lang="cs-CZ" dirty="0"/>
              <a:t>, </a:t>
            </a:r>
            <a:r>
              <a:rPr lang="cs-CZ" dirty="0" err="1"/>
              <a:t>Hartree-Fock</a:t>
            </a:r>
            <a:r>
              <a:rPr lang="cs-CZ" dirty="0"/>
              <a:t> </a:t>
            </a:r>
            <a:r>
              <a:rPr lang="cs-CZ" dirty="0" err="1"/>
              <a:t>equations</a:t>
            </a:r>
            <a:r>
              <a:rPr lang="cs-CZ" dirty="0"/>
              <a:t>, </a:t>
            </a:r>
            <a:r>
              <a:rPr lang="cs-CZ" dirty="0" err="1"/>
              <a:t>Density</a:t>
            </a:r>
            <a:r>
              <a:rPr lang="cs-CZ" dirty="0"/>
              <a:t> </a:t>
            </a:r>
            <a:r>
              <a:rPr lang="cs-CZ" dirty="0" err="1"/>
              <a:t>functional</a:t>
            </a:r>
            <a:r>
              <a:rPr lang="cs-CZ" dirty="0"/>
              <a:t> </a:t>
            </a:r>
            <a:r>
              <a:rPr lang="cs-CZ" dirty="0" err="1"/>
              <a:t>theory</a:t>
            </a:r>
            <a:r>
              <a:rPr lang="cs-CZ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2035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79DE5-6A77-4297-8A66-A4A0B6AB2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Example: HF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A11F8AF-F29C-4038-8EB3-69061928E5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008" y="1524232"/>
            <a:ext cx="3551072" cy="33291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75A2CBB-D511-4385-BC49-8132EA3F46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4169" y="1476352"/>
            <a:ext cx="1659381" cy="40146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5E8402A-1E55-4AB2-98FA-77FD189157BE}"/>
              </a:ext>
            </a:extLst>
          </p:cNvPr>
          <p:cNvSpPr txBox="1"/>
          <p:nvPr/>
        </p:nvSpPr>
        <p:spPr>
          <a:xfrm>
            <a:off x="725007" y="2166151"/>
            <a:ext cx="7042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F2</a:t>
            </a:r>
            <a:r>
              <a:rPr lang="en-US" i="1" dirty="0"/>
              <a:t>s</a:t>
            </a:r>
            <a:r>
              <a:rPr lang="en-US" dirty="0"/>
              <a:t> is energetically far from H1</a:t>
            </a:r>
            <a:r>
              <a:rPr lang="en-US" i="1" dirty="0"/>
              <a:t>s</a:t>
            </a:r>
            <a:r>
              <a:rPr lang="en-US" dirty="0"/>
              <a:t>, so we neglect its influence</a:t>
            </a:r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69D4574-9023-499E-BF4D-DEB6751CBB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3984" y="2823817"/>
            <a:ext cx="5116210" cy="98134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A40BEF3-3B31-4D3E-85FE-94492E1094B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87465" y="2673927"/>
            <a:ext cx="2905488" cy="113123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191A1AB-B520-4F70-948A-1C89C5317B3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80194" y="1455686"/>
            <a:ext cx="1800688" cy="418018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2D436F32-D5AB-4CD2-8CED-973A541C4245}"/>
              </a:ext>
            </a:extLst>
          </p:cNvPr>
          <p:cNvSpPr txBox="1"/>
          <p:nvPr/>
        </p:nvSpPr>
        <p:spPr>
          <a:xfrm>
            <a:off x="594804" y="4128117"/>
            <a:ext cx="8593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suppose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Coulombic</a:t>
            </a:r>
            <a:r>
              <a:rPr lang="cs-CZ" dirty="0"/>
              <a:t> </a:t>
            </a:r>
            <a:r>
              <a:rPr lang="cs-CZ" dirty="0" err="1"/>
              <a:t>integrals</a:t>
            </a:r>
            <a:r>
              <a:rPr lang="cs-CZ" dirty="0"/>
              <a:t> </a:t>
            </a:r>
            <a:r>
              <a:rPr lang="el-GR" i="1" dirty="0"/>
              <a:t>α</a:t>
            </a:r>
            <a:r>
              <a:rPr lang="cs-CZ" baseline="-25000" dirty="0"/>
              <a:t>A</a:t>
            </a:r>
            <a:r>
              <a:rPr lang="cs-CZ" dirty="0"/>
              <a:t> </a:t>
            </a:r>
            <a:r>
              <a:rPr lang="cs-CZ" dirty="0" err="1"/>
              <a:t>a</a:t>
            </a:r>
            <a:r>
              <a:rPr lang="cs-CZ" dirty="0"/>
              <a:t> </a:t>
            </a:r>
            <a:r>
              <a:rPr lang="el-GR" i="1" dirty="0"/>
              <a:t>α</a:t>
            </a:r>
            <a:r>
              <a:rPr lang="cs-CZ" baseline="-25000" dirty="0"/>
              <a:t>B</a:t>
            </a:r>
            <a:r>
              <a:rPr lang="cs-CZ" dirty="0"/>
              <a:t> are</a:t>
            </a:r>
            <a:r>
              <a:rPr lang="en-US" dirty="0"/>
              <a:t> approximately equal to the respective ionization energies</a:t>
            </a:r>
            <a:endParaRPr lang="en-GB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1F61B1E6-16D5-4DA7-A3C6-9B33978FBB7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00544" y="5190014"/>
            <a:ext cx="3939762" cy="731392"/>
          </a:xfrm>
          <a:prstGeom prst="rect">
            <a:avLst/>
          </a:prstGeom>
        </p:spPr>
      </p:pic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495F80EC-01D9-4482-9B37-042432AD1A0C}"/>
              </a:ext>
            </a:extLst>
          </p:cNvPr>
          <p:cNvCxnSpPr>
            <a:cxnSpLocks/>
          </p:cNvCxnSpPr>
          <p:nvPr/>
        </p:nvCxnSpPr>
        <p:spPr>
          <a:xfrm>
            <a:off x="4400853" y="4497449"/>
            <a:ext cx="0" cy="53619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0AF55453-9B89-433B-B624-510EE6E139CD}"/>
              </a:ext>
            </a:extLst>
          </p:cNvPr>
          <p:cNvSpPr txBox="1"/>
          <p:nvPr/>
        </p:nvSpPr>
        <p:spPr>
          <a:xfrm>
            <a:off x="7528263" y="4935984"/>
            <a:ext cx="4770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The ionization energy of HF is 16.03 ± 0.04 eV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2742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9F955-CF07-4D91-8C11-3D8453270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Polyatomic molecules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29A4315-8362-4DCA-BE03-7CAB046CCB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8693" y="1691197"/>
            <a:ext cx="1651242" cy="81230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C21F036-1AF2-49B2-9BDE-7396824A9ADA}"/>
              </a:ext>
            </a:extLst>
          </p:cNvPr>
          <p:cNvSpPr txBox="1"/>
          <p:nvPr/>
        </p:nvSpPr>
        <p:spPr>
          <a:xfrm>
            <a:off x="4358936" y="1690688"/>
            <a:ext cx="5637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Diatomical molecules are essentially linear, polyatomic molecules can take on a wide variety of shapes</a:t>
            </a:r>
            <a:endParaRPr lang="en-GB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B0BFFAE-EEBE-42DF-99D5-36717FBA1429}"/>
              </a:ext>
            </a:extLst>
          </p:cNvPr>
          <p:cNvCxnSpPr>
            <a:cxnSpLocks/>
          </p:cNvCxnSpPr>
          <p:nvPr/>
        </p:nvCxnSpPr>
        <p:spPr>
          <a:xfrm flipV="1">
            <a:off x="2548505" y="2337019"/>
            <a:ext cx="176940" cy="912208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1C1EE1A-E6C1-479B-A1D6-AB37E296F20B}"/>
              </a:ext>
            </a:extLst>
          </p:cNvPr>
          <p:cNvSpPr txBox="1"/>
          <p:nvPr/>
        </p:nvSpPr>
        <p:spPr>
          <a:xfrm>
            <a:off x="1189608" y="3338004"/>
            <a:ext cx="3453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/>
              <a:t>Atomic orbital</a:t>
            </a:r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B3538AD-DF60-46EE-8DC7-E5F4703F5B5D}"/>
              </a:ext>
            </a:extLst>
          </p:cNvPr>
          <p:cNvSpPr txBox="1"/>
          <p:nvPr/>
        </p:nvSpPr>
        <p:spPr>
          <a:xfrm>
            <a:off x="4358936" y="2918571"/>
            <a:ext cx="61255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Strictly speaking, σ and π orbitals are applicable only to a diatomic molecule, but this designation is also used in polyatomic molecules to indicate the symmetry of a bond between two molecules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6672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5D7AA-B0DB-4245-A999-3F0EE7E43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Hückel</a:t>
            </a:r>
            <a:r>
              <a:rPr lang="cs-CZ" dirty="0"/>
              <a:t> </a:t>
            </a:r>
            <a:r>
              <a:rPr lang="cs-CZ" dirty="0" err="1"/>
              <a:t>aproximation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161066-E1B9-4293-90AE-299C31D6715E}"/>
              </a:ext>
            </a:extLst>
          </p:cNvPr>
          <p:cNvSpPr txBox="1"/>
          <p:nvPr/>
        </p:nvSpPr>
        <p:spPr>
          <a:xfrm>
            <a:off x="838200" y="1690688"/>
            <a:ext cx="47192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For the construction of energy level diagrams π molecular orbitals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D873D66-C5E5-4762-AD6A-C2BDE14E3A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5066" y="504834"/>
            <a:ext cx="1978734" cy="258134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92E82D6-8445-4104-AF52-5C539FB5AC24}"/>
              </a:ext>
            </a:extLst>
          </p:cNvPr>
          <p:cNvSpPr txBox="1"/>
          <p:nvPr/>
        </p:nvSpPr>
        <p:spPr>
          <a:xfrm>
            <a:off x="8930689" y="3349098"/>
            <a:ext cx="2867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Erwin </a:t>
            </a:r>
            <a:r>
              <a:rPr lang="cs-CZ" dirty="0" err="1"/>
              <a:t>Hückel</a:t>
            </a:r>
            <a:r>
              <a:rPr lang="cs-CZ" dirty="0"/>
              <a:t> (1896 – 1980)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C1144B7-8B15-4817-AE82-FFE9902020AC}"/>
              </a:ext>
            </a:extLst>
          </p:cNvPr>
          <p:cNvSpPr txBox="1"/>
          <p:nvPr/>
        </p:nvSpPr>
        <p:spPr>
          <a:xfrm>
            <a:off x="8629094" y="3915053"/>
            <a:ext cx="36842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Gar Manches rechnet Erwin schon</a:t>
            </a:r>
          </a:p>
          <a:p>
            <a:r>
              <a:rPr lang="de-DE" dirty="0"/>
              <a:t>Mit seiner Wellenfunktion.</a:t>
            </a:r>
          </a:p>
          <a:p>
            <a:r>
              <a:rPr lang="de-DE" dirty="0"/>
              <a:t>Nur wissen möcht' man gerne wohl</a:t>
            </a:r>
          </a:p>
          <a:p>
            <a:r>
              <a:rPr lang="de-DE" dirty="0"/>
              <a:t>Was man sich dabei </a:t>
            </a:r>
            <a:r>
              <a:rPr lang="de-DE" dirty="0" err="1"/>
              <a:t>vorstell'n</a:t>
            </a:r>
            <a:r>
              <a:rPr lang="de-DE" dirty="0"/>
              <a:t> soll.</a:t>
            </a: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21A6FDF-AE90-49D4-828A-C7098E7FFE5C}"/>
              </a:ext>
            </a:extLst>
          </p:cNvPr>
          <p:cNvSpPr txBox="1"/>
          <p:nvPr/>
        </p:nvSpPr>
        <p:spPr>
          <a:xfrm>
            <a:off x="838200" y="2645546"/>
            <a:ext cx="56550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Within his theory, π and σ orbitals (which form the structure of the molecule) are solved in different ways</a:t>
            </a:r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3E6769E-F117-4C8E-B1E1-CB422B1E0459}"/>
              </a:ext>
            </a:extLst>
          </p:cNvPr>
          <p:cNvSpPr txBox="1"/>
          <p:nvPr/>
        </p:nvSpPr>
        <p:spPr>
          <a:xfrm>
            <a:off x="838200" y="3718430"/>
            <a:ext cx="51283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 atoms are considered to be identical -&gt; Coulombic integrals α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en-US" dirty="0"/>
              <a:t>atomic orbitals that contribute to the molecular π orbital are equal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84340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AD009-DE94-423E-96C0-7B5EC65F3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Example: ethylene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8CD527-2C94-4F96-A62D-F98189A535B1}"/>
              </a:ext>
            </a:extLst>
          </p:cNvPr>
          <p:cNvSpPr txBox="1"/>
          <p:nvPr/>
        </p:nvSpPr>
        <p:spPr>
          <a:xfrm>
            <a:off x="527482" y="1690688"/>
            <a:ext cx="11096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π orbitals are expressed as a linear combination of C2</a:t>
            </a:r>
            <a:r>
              <a:rPr lang="en-US" i="1" dirty="0"/>
              <a:t>p</a:t>
            </a:r>
            <a:r>
              <a:rPr lang="en-US" dirty="0"/>
              <a:t> orbitals lying perpendicular to the plane of the molecule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F8DE155-C33B-4442-9EA8-488857B58B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8903" y="2189254"/>
            <a:ext cx="1970832" cy="41281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930EEF3-D182-4FF9-AAD9-31474F0C0FE0}"/>
              </a:ext>
            </a:extLst>
          </p:cNvPr>
          <p:cNvSpPr txBox="1"/>
          <p:nvPr/>
        </p:nvSpPr>
        <p:spPr>
          <a:xfrm>
            <a:off x="1048903" y="3200917"/>
            <a:ext cx="2419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C2</a:t>
            </a:r>
            <a:r>
              <a:rPr lang="cs-CZ" i="1" dirty="0"/>
              <a:t>p</a:t>
            </a:r>
            <a:r>
              <a:rPr lang="cs-CZ" dirty="0"/>
              <a:t> orbital on atom A</a:t>
            </a:r>
            <a:endParaRPr lang="en-GB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4A392EC-2B1E-4F70-8DE8-C7DBC361E341}"/>
              </a:ext>
            </a:extLst>
          </p:cNvPr>
          <p:cNvCxnSpPr>
            <a:cxnSpLocks/>
          </p:cNvCxnSpPr>
          <p:nvPr/>
        </p:nvCxnSpPr>
        <p:spPr>
          <a:xfrm flipH="1" flipV="1">
            <a:off x="2157274" y="2602066"/>
            <a:ext cx="391231" cy="647161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589A8461-F240-47EA-A5CD-1B2263719C7A}"/>
              </a:ext>
            </a:extLst>
          </p:cNvPr>
          <p:cNvSpPr txBox="1"/>
          <p:nvPr/>
        </p:nvSpPr>
        <p:spPr>
          <a:xfrm>
            <a:off x="435006" y="3959441"/>
            <a:ext cx="66049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Again, we will use the variational method to create a secular determinant:</a:t>
            </a:r>
            <a:endParaRPr lang="en-GB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D671498-1BDE-445A-B947-7A14FFB920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9205" y="4722518"/>
            <a:ext cx="3140622" cy="1007618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778B55F-95CA-4830-8952-8781A9559B31}"/>
              </a:ext>
            </a:extLst>
          </p:cNvPr>
          <p:cNvSpPr txBox="1"/>
          <p:nvPr/>
        </p:nvSpPr>
        <p:spPr>
          <a:xfrm>
            <a:off x="6125110" y="4661850"/>
            <a:ext cx="4714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consider C atoms to be identical:</a:t>
            </a:r>
            <a:endParaRPr lang="en-GB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E1306D2-704C-4D84-84E4-5784D80AD6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43575" y="4735736"/>
            <a:ext cx="1740986" cy="356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4754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AD009-DE94-423E-96C0-7B5EC65F3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Example: ethylene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F8DE155-C33B-4442-9EA8-488857B58B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796" y="1527159"/>
            <a:ext cx="1970832" cy="41281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D671498-1BDE-445A-B947-7A14FFB920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9056" y="1436162"/>
            <a:ext cx="3140622" cy="100761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E1306D2-704C-4D84-84E4-5784D80AD6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39106" y="1583857"/>
            <a:ext cx="1740986" cy="35611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F6D7263-AD0B-40D4-A307-8FA28B1171C0}"/>
              </a:ext>
            </a:extLst>
          </p:cNvPr>
          <p:cNvSpPr txBox="1"/>
          <p:nvPr/>
        </p:nvSpPr>
        <p:spPr>
          <a:xfrm>
            <a:off x="648070" y="2734322"/>
            <a:ext cx="9738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An approximate energy diagram can be constructed very quickly using Hückel approximations: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B14A3D-E36C-495F-B746-5EB49273B17C}"/>
              </a:ext>
            </a:extLst>
          </p:cNvPr>
          <p:cNvSpPr txBox="1"/>
          <p:nvPr/>
        </p:nvSpPr>
        <p:spPr>
          <a:xfrm>
            <a:off x="1198485" y="3223958"/>
            <a:ext cx="76816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dirty="0"/>
              <a:t>All overlapping integrals of </a:t>
            </a:r>
            <a:r>
              <a:rPr lang="en-US" i="1" dirty="0"/>
              <a:t>S</a:t>
            </a:r>
            <a:r>
              <a:rPr lang="en-US" dirty="0"/>
              <a:t> are zero
All resonant integrals of β that do not involve neighboring atoms are zero
All remaining resonant integrals have the same value</a:t>
            </a: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FEDD7D-FAAB-432E-A09C-FDA994470750}"/>
              </a:ext>
            </a:extLst>
          </p:cNvPr>
          <p:cNvSpPr txBox="1"/>
          <p:nvPr/>
        </p:nvSpPr>
        <p:spPr>
          <a:xfrm>
            <a:off x="648070" y="4403324"/>
            <a:ext cx="5619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secular determinant has </a:t>
            </a:r>
            <a:r>
              <a:rPr lang="cs-CZ" dirty="0" err="1"/>
              <a:t>then</a:t>
            </a:r>
            <a:r>
              <a:rPr lang="cs-CZ" dirty="0"/>
              <a:t> </a:t>
            </a:r>
            <a:r>
              <a:rPr lang="en-US" dirty="0"/>
              <a:t>the following structure:</a:t>
            </a:r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78D03AE-FAEF-4C04-A515-BFE1A68580FB}"/>
              </a:ext>
            </a:extLst>
          </p:cNvPr>
          <p:cNvSpPr txBox="1"/>
          <p:nvPr/>
        </p:nvSpPr>
        <p:spPr>
          <a:xfrm>
            <a:off x="1198485" y="4989250"/>
            <a:ext cx="71820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/>
              <a:t>On the diagonal is
Extradiagonal elements between adjacent atoms: β
All other matrix elements are equal to 0</a:t>
            </a:r>
            <a:endParaRPr lang="en-GB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2BC97261-18F2-4A67-A34C-A6F3CB3F161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95634" y="5070330"/>
            <a:ext cx="627356" cy="230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3681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AD009-DE94-423E-96C0-7B5EC65F3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Example: ethylene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F8DE155-C33B-4442-9EA8-488857B58B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796" y="1527159"/>
            <a:ext cx="1970832" cy="41281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D671498-1BDE-445A-B947-7A14FFB920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9056" y="1436162"/>
            <a:ext cx="3140622" cy="100761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E1306D2-704C-4D84-84E4-5784D80AD6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71296" y="1209527"/>
            <a:ext cx="1740986" cy="356114"/>
          </a:xfrm>
          <a:prstGeom prst="rect">
            <a:avLst/>
          </a:prstGeom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AA3F6F8F-A578-4661-B266-ADF0FF2A76C0}"/>
              </a:ext>
            </a:extLst>
          </p:cNvPr>
          <p:cNvCxnSpPr>
            <a:cxnSpLocks/>
          </p:cNvCxnSpPr>
          <p:nvPr/>
        </p:nvCxnSpPr>
        <p:spPr>
          <a:xfrm flipH="1">
            <a:off x="2015231" y="2443780"/>
            <a:ext cx="1162976" cy="752181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2CCAE3C0-81C4-4358-B331-70E598AC2756}"/>
              </a:ext>
            </a:extLst>
          </p:cNvPr>
          <p:cNvSpPr txBox="1"/>
          <p:nvPr/>
        </p:nvSpPr>
        <p:spPr>
          <a:xfrm>
            <a:off x="3018408" y="2769833"/>
            <a:ext cx="4012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/>
              <a:t>Hückel approximations</a:t>
            </a:r>
            <a:endParaRPr lang="en-GB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691680C-0203-4323-BBD7-54CE36E3DDE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2548" y="3471074"/>
            <a:ext cx="4369970" cy="89183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2ADB542D-4AE2-4D23-83F5-F74BFCD2D03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79721" y="5101099"/>
            <a:ext cx="1688910" cy="459484"/>
          </a:xfrm>
          <a:prstGeom prst="rect">
            <a:avLst/>
          </a:prstGeom>
        </p:spPr>
      </p:pic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F74F7583-3E7B-4286-85E8-E2E2B375E749}"/>
              </a:ext>
            </a:extLst>
          </p:cNvPr>
          <p:cNvCxnSpPr>
            <a:cxnSpLocks/>
          </p:cNvCxnSpPr>
          <p:nvPr/>
        </p:nvCxnSpPr>
        <p:spPr>
          <a:xfrm>
            <a:off x="2857533" y="4377432"/>
            <a:ext cx="0" cy="585185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>
            <a:extLst>
              <a:ext uri="{FF2B5EF4-FFF2-40B4-BE49-F238E27FC236}">
                <a16:creationId xmlns:a16="http://schemas.microsoft.com/office/drawing/2014/main" id="{DC15C3F2-1208-491F-824B-D9ACA62B1F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452462" y="880125"/>
            <a:ext cx="3276980" cy="312731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94B81E82-1D9B-48DC-86BA-2D64669B848E}"/>
              </a:ext>
            </a:extLst>
          </p:cNvPr>
          <p:cNvSpPr txBox="1"/>
          <p:nvPr/>
        </p:nvSpPr>
        <p:spPr>
          <a:xfrm>
            <a:off x="5157926" y="4362906"/>
            <a:ext cx="64274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Highest</a:t>
            </a:r>
            <a:r>
              <a:rPr lang="cs-CZ" dirty="0"/>
              <a:t> </a:t>
            </a:r>
            <a:r>
              <a:rPr lang="cs-CZ" dirty="0" err="1"/>
              <a:t>Occupied</a:t>
            </a:r>
            <a:r>
              <a:rPr lang="cs-CZ" dirty="0"/>
              <a:t> </a:t>
            </a:r>
            <a:r>
              <a:rPr lang="cs-CZ" dirty="0" err="1"/>
              <a:t>Molecular</a:t>
            </a:r>
            <a:r>
              <a:rPr lang="cs-CZ" dirty="0"/>
              <a:t> Orbital (HOMO): 1</a:t>
            </a:r>
            <a:r>
              <a:rPr lang="el-GR" dirty="0"/>
              <a:t>π</a:t>
            </a:r>
            <a:endParaRPr lang="cs-CZ" dirty="0"/>
          </a:p>
          <a:p>
            <a:r>
              <a:rPr lang="cs-CZ" dirty="0" err="1"/>
              <a:t>Lowest</a:t>
            </a:r>
            <a:r>
              <a:rPr lang="cs-CZ" dirty="0"/>
              <a:t> </a:t>
            </a:r>
            <a:r>
              <a:rPr lang="cs-CZ" dirty="0" err="1"/>
              <a:t>Occupied</a:t>
            </a:r>
            <a:r>
              <a:rPr lang="cs-CZ" dirty="0"/>
              <a:t> </a:t>
            </a:r>
            <a:r>
              <a:rPr lang="cs-CZ" dirty="0" err="1"/>
              <a:t>Molecular</a:t>
            </a:r>
            <a:r>
              <a:rPr lang="cs-CZ" dirty="0"/>
              <a:t> Orbital (LOMO): 2</a:t>
            </a:r>
            <a:r>
              <a:rPr lang="el-GR" dirty="0"/>
              <a:t>π</a:t>
            </a:r>
            <a:endParaRPr lang="en-GB" dirty="0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CEE83C54-7F61-49FB-8739-7B1232A1AD69}"/>
              </a:ext>
            </a:extLst>
          </p:cNvPr>
          <p:cNvCxnSpPr>
            <a:cxnSpLocks/>
          </p:cNvCxnSpPr>
          <p:nvPr/>
        </p:nvCxnSpPr>
        <p:spPr>
          <a:xfrm flipH="1">
            <a:off x="7670307" y="3714842"/>
            <a:ext cx="941975" cy="585185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42957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BD804-76CE-4337-9C61-911D778C8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formulation of the Hückel method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B78187-4746-4BC6-B549-20CF7A28C435}"/>
              </a:ext>
            </a:extLst>
          </p:cNvPr>
          <p:cNvSpPr txBox="1"/>
          <p:nvPr/>
        </p:nvSpPr>
        <p:spPr>
          <a:xfrm>
            <a:off x="683581" y="1690688"/>
            <a:ext cx="3204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/>
              <a:t>For a diatomic system: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0172967-701C-4285-B3F4-FFC0A2CAC3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6574" y="1758992"/>
            <a:ext cx="1852474" cy="30102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162DDD0-C130-40C1-A549-28D9F4DAAF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9639" y="2783556"/>
            <a:ext cx="3356310" cy="64544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AFDE9A4-EA85-451F-BD41-BF85C27AF2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8418" y="2783556"/>
            <a:ext cx="3435270" cy="75042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82AAE3A-12C7-4866-87A0-762DFC07472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08347" y="2371767"/>
            <a:ext cx="1016593" cy="29324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5A0C02F-2A02-4494-932F-BE244B1ED48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64748" y="2371767"/>
            <a:ext cx="891485" cy="348842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3F8591BD-E1A4-403A-8037-6F7D200FA4B8}"/>
              </a:ext>
            </a:extLst>
          </p:cNvPr>
          <p:cNvSpPr txBox="1"/>
          <p:nvPr/>
        </p:nvSpPr>
        <p:spPr>
          <a:xfrm>
            <a:off x="594804" y="3826276"/>
            <a:ext cx="5033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We introduce the following matrices and vectors:</a:t>
            </a:r>
            <a:endParaRPr lang="en-GB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56FE3CE2-A9A6-46DA-B58C-D16CDD76927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86000" y="4527314"/>
            <a:ext cx="5475700" cy="794552"/>
          </a:xfrm>
          <a:prstGeom prst="rect">
            <a:avLst/>
          </a:prstGeom>
        </p:spPr>
      </p:pic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985C6246-E228-4B99-AF66-4D791C4CD221}"/>
              </a:ext>
            </a:extLst>
          </p:cNvPr>
          <p:cNvCxnSpPr>
            <a:cxnSpLocks/>
          </p:cNvCxnSpPr>
          <p:nvPr/>
        </p:nvCxnSpPr>
        <p:spPr>
          <a:xfrm flipH="1">
            <a:off x="5708343" y="4157982"/>
            <a:ext cx="772356" cy="330218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8C631D97-84A9-4D78-B3B6-E3CE47197F81}"/>
              </a:ext>
            </a:extLst>
          </p:cNvPr>
          <p:cNvSpPr txBox="1"/>
          <p:nvPr/>
        </p:nvSpPr>
        <p:spPr>
          <a:xfrm>
            <a:off x="6560598" y="4010942"/>
            <a:ext cx="2379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Overlap</a:t>
            </a:r>
            <a:r>
              <a:rPr lang="cs-CZ" dirty="0"/>
              <a:t> Matrix</a:t>
            </a:r>
            <a:endParaRPr lang="en-GB" dirty="0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6D1396FA-BE59-48F7-98B1-2DF58829B3E5}"/>
              </a:ext>
            </a:extLst>
          </p:cNvPr>
          <p:cNvCxnSpPr>
            <a:cxnSpLocks/>
          </p:cNvCxnSpPr>
          <p:nvPr/>
        </p:nvCxnSpPr>
        <p:spPr>
          <a:xfrm>
            <a:off x="1677880" y="4896646"/>
            <a:ext cx="608120" cy="70271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057D7EE3-9F32-46D3-8F2C-B475B0DEE319}"/>
              </a:ext>
            </a:extLst>
          </p:cNvPr>
          <p:cNvSpPr txBox="1"/>
          <p:nvPr/>
        </p:nvSpPr>
        <p:spPr>
          <a:xfrm>
            <a:off x="412811" y="4577990"/>
            <a:ext cx="2379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Hamiltonian</a:t>
            </a:r>
            <a:endParaRPr lang="en-GB" dirty="0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4976D362-899F-42E3-8DAA-0DD293F3346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717794" y="5644174"/>
            <a:ext cx="3706114" cy="35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153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BD804-76CE-4337-9C61-911D778C8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formulation of the Hückel method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B78187-4746-4BC6-B549-20CF7A28C435}"/>
              </a:ext>
            </a:extLst>
          </p:cNvPr>
          <p:cNvSpPr txBox="1"/>
          <p:nvPr/>
        </p:nvSpPr>
        <p:spPr>
          <a:xfrm>
            <a:off x="683581" y="1690688"/>
            <a:ext cx="3204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/>
              <a:t>For a diatomic system: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0172967-701C-4285-B3F4-FFC0A2CAC3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6574" y="1758992"/>
            <a:ext cx="1852474" cy="30102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6FE3CE2-A9A6-46DA-B58C-D16CDD7692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0569" y="2290937"/>
            <a:ext cx="5475700" cy="79455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4976D362-899F-42E3-8DAA-0DD293F334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68052" y="1758992"/>
            <a:ext cx="3706114" cy="3571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E01EF4E-25BF-4026-831C-8F0CC925815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84151" y="2290937"/>
            <a:ext cx="4057280" cy="794552"/>
          </a:xfrm>
          <a:prstGeom prst="rect">
            <a:avLst/>
          </a:prstGeom>
        </p:spPr>
      </p:pic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A6763B7-2FD5-4BC6-B9AD-E03EA05257E2}"/>
              </a:ext>
            </a:extLst>
          </p:cNvPr>
          <p:cNvCxnSpPr>
            <a:cxnSpLocks/>
          </p:cNvCxnSpPr>
          <p:nvPr/>
        </p:nvCxnSpPr>
        <p:spPr>
          <a:xfrm>
            <a:off x="4332303" y="3187083"/>
            <a:ext cx="1038687" cy="585429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FCCBDA8E-06F5-4F74-A4E1-B302773F9656}"/>
              </a:ext>
            </a:extLst>
          </p:cNvPr>
          <p:cNvCxnSpPr>
            <a:cxnSpLocks/>
          </p:cNvCxnSpPr>
          <p:nvPr/>
        </p:nvCxnSpPr>
        <p:spPr>
          <a:xfrm flipH="1">
            <a:off x="6454066" y="3100309"/>
            <a:ext cx="942513" cy="672203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EF227981-3180-46F7-A631-B33145321C5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98566" y="3874106"/>
            <a:ext cx="1256684" cy="403934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F127E1CB-0150-4746-B38C-B012D1CD5E64}"/>
              </a:ext>
            </a:extLst>
          </p:cNvPr>
          <p:cNvSpPr txBox="1"/>
          <p:nvPr/>
        </p:nvSpPr>
        <p:spPr>
          <a:xfrm>
            <a:off x="203805" y="4382514"/>
            <a:ext cx="3050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/>
              <a:t>In the Hückel approximation</a:t>
            </a:r>
            <a:endParaRPr lang="en-GB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F6028CA7-2C86-42D2-A82D-8C9276D8632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96574" y="4448619"/>
            <a:ext cx="1657708" cy="350670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8B423F2A-B706-47CC-B446-7E873FC14FC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54024" y="4932644"/>
            <a:ext cx="1742808" cy="36867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038B91C1-BA63-4974-95CB-92D1FFCC5A4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770049" y="5475396"/>
            <a:ext cx="562254" cy="304554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2D4384A6-2690-4960-B534-63C1062372CE}"/>
              </a:ext>
            </a:extLst>
          </p:cNvPr>
          <p:cNvSpPr txBox="1"/>
          <p:nvPr/>
        </p:nvSpPr>
        <p:spPr>
          <a:xfrm>
            <a:off x="4563121" y="5475396"/>
            <a:ext cx="26721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Unit matrix, overlap integrals are zero</a:t>
            </a:r>
            <a:endParaRPr lang="en-GB" dirty="0"/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9D02573F-375E-4DC7-ADCF-F079C5B1590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076952" y="4778003"/>
            <a:ext cx="1088314" cy="328762"/>
          </a:xfrm>
          <a:prstGeom prst="rect">
            <a:avLst/>
          </a:prstGeom>
        </p:spPr>
      </p:pic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870DE99F-3F9C-49CE-9C4C-F4E53DA9058C}"/>
              </a:ext>
            </a:extLst>
          </p:cNvPr>
          <p:cNvCxnSpPr>
            <a:cxnSpLocks/>
          </p:cNvCxnSpPr>
          <p:nvPr/>
        </p:nvCxnSpPr>
        <p:spPr>
          <a:xfrm>
            <a:off x="5115049" y="4889967"/>
            <a:ext cx="1810273" cy="52417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0F1C7C59-568B-4E47-8848-BECC3AADBF08}"/>
              </a:ext>
            </a:extLst>
          </p:cNvPr>
          <p:cNvCxnSpPr>
            <a:cxnSpLocks/>
          </p:cNvCxnSpPr>
          <p:nvPr/>
        </p:nvCxnSpPr>
        <p:spPr>
          <a:xfrm>
            <a:off x="6196613" y="4263962"/>
            <a:ext cx="880339" cy="492767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39">
            <a:extLst>
              <a:ext uri="{FF2B5EF4-FFF2-40B4-BE49-F238E27FC236}">
                <a16:creationId xmlns:a16="http://schemas.microsoft.com/office/drawing/2014/main" id="{DA559978-D9D5-410A-AC18-43B5E5E2A43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277440" y="5311014"/>
            <a:ext cx="1272624" cy="328764"/>
          </a:xfrm>
          <a:prstGeom prst="rect">
            <a:avLst/>
          </a:prstGeom>
        </p:spPr>
      </p:pic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BBD4F390-F89E-4F18-B3A6-B4441DC8B11C}"/>
              </a:ext>
            </a:extLst>
          </p:cNvPr>
          <p:cNvCxnSpPr>
            <a:cxnSpLocks/>
          </p:cNvCxnSpPr>
          <p:nvPr/>
        </p:nvCxnSpPr>
        <p:spPr>
          <a:xfrm>
            <a:off x="8165266" y="5106765"/>
            <a:ext cx="978734" cy="273103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38645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0572B-174D-4BFA-815F-47C7F30B4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π orbitals of butadiene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D899B7F-20CA-4A9B-8796-3D8DA269E4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45920" y="723530"/>
            <a:ext cx="1558602" cy="74128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EA7EE8A-957B-4631-B85C-97613AFBBC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063032"/>
            <a:ext cx="4098065" cy="126031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4B6BC2E-74C0-4DA8-87CD-2A0F2C0629C2}"/>
              </a:ext>
            </a:extLst>
          </p:cNvPr>
          <p:cNvSpPr txBox="1"/>
          <p:nvPr/>
        </p:nvSpPr>
        <p:spPr>
          <a:xfrm>
            <a:off x="5356934" y="1506022"/>
            <a:ext cx="3078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/>
              <a:t>In the Hückel approximation</a:t>
            </a:r>
            <a:endParaRPr lang="en-GB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18763A7-6A74-4974-AA8D-DA9151773CF1}"/>
              </a:ext>
            </a:extLst>
          </p:cNvPr>
          <p:cNvCxnSpPr>
            <a:cxnSpLocks/>
          </p:cNvCxnSpPr>
          <p:nvPr/>
        </p:nvCxnSpPr>
        <p:spPr>
          <a:xfrm flipH="1">
            <a:off x="4873841" y="1740308"/>
            <a:ext cx="406182" cy="24829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EC39DA87-9103-4ED9-BA99-C2B87924A2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0023" y="2075440"/>
            <a:ext cx="4539238" cy="116746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717A8F0-78B4-4CD3-978C-85B28F4BB41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02292" y="3429000"/>
            <a:ext cx="3349280" cy="108219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9734B600-0841-4778-B88B-ACECB93E681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66112" y="5180068"/>
            <a:ext cx="5340194" cy="1238540"/>
          </a:xfrm>
          <a:prstGeom prst="rect">
            <a:avLst/>
          </a:prstGeom>
        </p:spPr>
      </p:pic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2E244A6-CD4F-426C-9885-4B130F14E2C2}"/>
              </a:ext>
            </a:extLst>
          </p:cNvPr>
          <p:cNvCxnSpPr>
            <a:cxnSpLocks/>
          </p:cNvCxnSpPr>
          <p:nvPr/>
        </p:nvCxnSpPr>
        <p:spPr>
          <a:xfrm>
            <a:off x="5076932" y="4573147"/>
            <a:ext cx="0" cy="442736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8787224D-EF32-4385-84A8-CE4AD256E5E7}"/>
              </a:ext>
            </a:extLst>
          </p:cNvPr>
          <p:cNvCxnSpPr>
            <a:cxnSpLocks/>
          </p:cNvCxnSpPr>
          <p:nvPr/>
        </p:nvCxnSpPr>
        <p:spPr>
          <a:xfrm flipH="1">
            <a:off x="6164903" y="4838216"/>
            <a:ext cx="399111" cy="442736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0E4417A3-64BE-47C6-8A5A-164D39936A0F}"/>
              </a:ext>
            </a:extLst>
          </p:cNvPr>
          <p:cNvSpPr txBox="1"/>
          <p:nvPr/>
        </p:nvSpPr>
        <p:spPr>
          <a:xfrm>
            <a:off x="6564014" y="4616848"/>
            <a:ext cx="2672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C2</a:t>
            </a:r>
            <a:r>
              <a:rPr lang="cs-CZ" i="1" dirty="0"/>
              <a:t>p</a:t>
            </a:r>
            <a:r>
              <a:rPr lang="cs-CZ" dirty="0"/>
              <a:t> </a:t>
            </a:r>
            <a:r>
              <a:rPr lang="cs-CZ" dirty="0" err="1"/>
              <a:t>atomic</a:t>
            </a:r>
            <a:r>
              <a:rPr lang="cs-CZ" dirty="0"/>
              <a:t> </a:t>
            </a:r>
            <a:r>
              <a:rPr lang="cs-CZ" dirty="0" err="1"/>
              <a:t>orbitals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73998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0572B-174D-4BFA-815F-47C7F30B4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π orbitals of butadiene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D899B7F-20CA-4A9B-8796-3D8DA269E4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0100" y="723530"/>
            <a:ext cx="1558602" cy="74128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9734B600-0841-4778-B88B-ACECB93E68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021" y="1690688"/>
            <a:ext cx="5340194" cy="123854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F4F197-338A-4CF6-BB55-885A791032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3761" y="1746173"/>
            <a:ext cx="7620000" cy="465582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4128765-87D3-45AB-B88B-1F00A72BF868}"/>
              </a:ext>
            </a:extLst>
          </p:cNvPr>
          <p:cNvSpPr txBox="1"/>
          <p:nvPr/>
        </p:nvSpPr>
        <p:spPr>
          <a:xfrm>
            <a:off x="447020" y="3429000"/>
            <a:ext cx="54033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Note: for ethylene, the total binding energy of π electrons is:</a:t>
            </a:r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6AD75B7-BB9D-4830-8F65-BF8CEF18748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92355" y="3893375"/>
            <a:ext cx="2436982" cy="36141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1A957B5A-453B-4DAC-A5F8-CED527A8CADB}"/>
              </a:ext>
            </a:extLst>
          </p:cNvPr>
          <p:cNvSpPr txBox="1"/>
          <p:nvPr/>
        </p:nvSpPr>
        <p:spPr>
          <a:xfrm>
            <a:off x="1000305" y="4367590"/>
            <a:ext cx="2148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/>
              <a:t>In butadiene it is:</a:t>
            </a:r>
            <a:endParaRPr lang="en-GB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554070C9-3D6E-43E6-8898-8B5985C2FA3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70239" y="4824049"/>
            <a:ext cx="4481214" cy="315984"/>
          </a:xfrm>
          <a:prstGeom prst="rect">
            <a:avLst/>
          </a:prstGeom>
        </p:spPr>
      </p:pic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A65BDC20-48F6-4C13-A9F0-687772930E56}"/>
              </a:ext>
            </a:extLst>
          </p:cNvPr>
          <p:cNvCxnSpPr>
            <a:cxnSpLocks/>
          </p:cNvCxnSpPr>
          <p:nvPr/>
        </p:nvCxnSpPr>
        <p:spPr>
          <a:xfrm flipV="1">
            <a:off x="4509856" y="5131663"/>
            <a:ext cx="362889" cy="426129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25D7DDF5-5565-4992-A429-5CBCFC031546}"/>
              </a:ext>
            </a:extLst>
          </p:cNvPr>
          <p:cNvSpPr txBox="1"/>
          <p:nvPr/>
        </p:nvSpPr>
        <p:spPr>
          <a:xfrm>
            <a:off x="3542190" y="5557792"/>
            <a:ext cx="25538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0.48β stronger bond than individual π bonds</a:t>
            </a:r>
            <a:endParaRPr lang="en-GB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FC4B355-9E0B-4C08-83EE-6ED308EB2809}"/>
              </a:ext>
            </a:extLst>
          </p:cNvPr>
          <p:cNvSpPr txBox="1"/>
          <p:nvPr/>
        </p:nvSpPr>
        <p:spPr>
          <a:xfrm>
            <a:off x="614036" y="6169709"/>
            <a:ext cx="50425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Delocalization energy. An even more pronounced effect with aromatic hydrocarbons.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7442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23831-B618-4D78-8242-15B0E32A7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Molecular orbitals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A93A73-BC4C-4F36-9929-3BFCC944C13D}"/>
              </a:ext>
            </a:extLst>
          </p:cNvPr>
          <p:cNvSpPr txBox="1"/>
          <p:nvPr/>
        </p:nvSpPr>
        <p:spPr>
          <a:xfrm>
            <a:off x="674703" y="1553592"/>
            <a:ext cx="100317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If any test wave function is used to calculate the energy, the resulting energy is never less than the actual one.</a:t>
            </a:r>
            <a:endParaRPr lang="en-GB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EE714077-FEFD-4789-8BBA-B9178F206FC4}"/>
              </a:ext>
            </a:extLst>
          </p:cNvPr>
          <p:cNvCxnSpPr>
            <a:cxnSpLocks/>
          </p:cNvCxnSpPr>
          <p:nvPr/>
        </p:nvCxnSpPr>
        <p:spPr>
          <a:xfrm>
            <a:off x="2476131" y="2199924"/>
            <a:ext cx="1643108" cy="516643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66ABE23E-C68D-497B-A17B-1FFA74269AA9}"/>
              </a:ext>
            </a:extLst>
          </p:cNvPr>
          <p:cNvSpPr txBox="1"/>
          <p:nvPr/>
        </p:nvSpPr>
        <p:spPr>
          <a:xfrm>
            <a:off x="4429957" y="2574524"/>
            <a:ext cx="403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/>
              <a:t>Use of variational methods.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5DD088B-86B0-40D1-B259-DBEA33C7FE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943856"/>
            <a:ext cx="1663040" cy="150035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8B43C5E-4315-4BFA-B3D4-26B8A5EB92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3278" y="3476126"/>
            <a:ext cx="1844184" cy="54597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4EDB246-E1B1-44B7-97D7-2EFD079A360B}"/>
              </a:ext>
            </a:extLst>
          </p:cNvPr>
          <p:cNvSpPr txBox="1"/>
          <p:nvPr/>
        </p:nvSpPr>
        <p:spPr>
          <a:xfrm>
            <a:off x="3204839" y="3213717"/>
            <a:ext cx="2032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Testing </a:t>
            </a:r>
            <a:r>
              <a:rPr lang="cs-CZ" dirty="0" err="1"/>
              <a:t>function</a:t>
            </a:r>
            <a:r>
              <a:rPr lang="cs-CZ" dirty="0"/>
              <a:t>:</a:t>
            </a:r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20A5CDC-3701-40CE-BE8A-5F1F9289385D}"/>
              </a:ext>
            </a:extLst>
          </p:cNvPr>
          <p:cNvSpPr txBox="1"/>
          <p:nvPr/>
        </p:nvSpPr>
        <p:spPr>
          <a:xfrm>
            <a:off x="6445188" y="3398383"/>
            <a:ext cx="5317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A </a:t>
            </a:r>
            <a:r>
              <a:rPr lang="en-US" dirty="0"/>
              <a:t>and</a:t>
            </a:r>
            <a:r>
              <a:rPr lang="en-US" i="1" dirty="0"/>
              <a:t> B </a:t>
            </a:r>
            <a:r>
              <a:rPr lang="en-US" dirty="0"/>
              <a:t>are the atomic orbitals of a diatomic molecule</a:t>
            </a:r>
            <a:endParaRPr lang="en-GB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9AD2ED69-9444-41F1-A0B9-AEDC25E5A9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07643" y="5115478"/>
            <a:ext cx="1905635" cy="723436"/>
          </a:xfrm>
          <a:prstGeom prst="rect">
            <a:avLst/>
          </a:prstGeom>
        </p:spPr>
      </p:pic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E2959BC-0DE5-4CAF-86A0-8751F653C070}"/>
              </a:ext>
            </a:extLst>
          </p:cNvPr>
          <p:cNvCxnSpPr>
            <a:cxnSpLocks/>
          </p:cNvCxnSpPr>
          <p:nvPr/>
        </p:nvCxnSpPr>
        <p:spPr>
          <a:xfrm>
            <a:off x="2171279" y="4303086"/>
            <a:ext cx="512663" cy="73682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E17BF71C-1CA6-4B80-815A-F43324DE425F}"/>
              </a:ext>
            </a:extLst>
          </p:cNvPr>
          <p:cNvCxnSpPr>
            <a:cxnSpLocks/>
          </p:cNvCxnSpPr>
          <p:nvPr/>
        </p:nvCxnSpPr>
        <p:spPr>
          <a:xfrm flipH="1">
            <a:off x="3116062" y="4020339"/>
            <a:ext cx="797216" cy="1019567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10164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181E6-BC60-4565-B334-C0160A23A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Hartree-Fock equations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901FA85-8CBE-469C-98AF-AB49BD4619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2395" y="1599847"/>
            <a:ext cx="2657706" cy="353239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CFB6BBC-A1E7-42AE-A224-DAD9D0EAD7DE}"/>
              </a:ext>
            </a:extLst>
          </p:cNvPr>
          <p:cNvCxnSpPr>
            <a:cxnSpLocks/>
          </p:cNvCxnSpPr>
          <p:nvPr/>
        </p:nvCxnSpPr>
        <p:spPr>
          <a:xfrm flipH="1">
            <a:off x="3830102" y="1690688"/>
            <a:ext cx="963840" cy="88677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C5753FD9-2CD2-4DC1-A7F0-8550D390F61D}"/>
              </a:ext>
            </a:extLst>
          </p:cNvPr>
          <p:cNvSpPr txBox="1"/>
          <p:nvPr/>
        </p:nvSpPr>
        <p:spPr>
          <a:xfrm>
            <a:off x="4868663" y="1472206"/>
            <a:ext cx="43234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The wave function of a molecule composed of single-electron wave functions (molecular orbitals), α, β denotes spin</a:t>
            </a:r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D424597-2077-4D48-AC45-5E0BEB853CA8}"/>
              </a:ext>
            </a:extLst>
          </p:cNvPr>
          <p:cNvSpPr txBox="1"/>
          <p:nvPr/>
        </p:nvSpPr>
        <p:spPr>
          <a:xfrm>
            <a:off x="665824" y="2523177"/>
            <a:ext cx="10181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 satisfy the Pauli principle (</a:t>
            </a:r>
            <a:r>
              <a:rPr lang="en-US" dirty="0" err="1"/>
              <a:t>antisymmetry</a:t>
            </a:r>
            <a:r>
              <a:rPr lang="en-US" dirty="0"/>
              <a:t> of the wave function when identical fermions are </a:t>
            </a:r>
            <a:r>
              <a:rPr lang="cs-CZ" dirty="0" err="1"/>
              <a:t>exchanged</a:t>
            </a:r>
            <a:r>
              <a:rPr lang="en-US" dirty="0"/>
              <a:t>):</a:t>
            </a:r>
            <a:endParaRPr lang="en-GB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C935569-6636-435E-A5A3-6B3FD54EAC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502" y="2925410"/>
            <a:ext cx="4149392" cy="161633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15BF76BB-132D-45FF-A8C8-5AE3CCC8C751}"/>
              </a:ext>
            </a:extLst>
          </p:cNvPr>
          <p:cNvSpPr txBox="1"/>
          <p:nvPr/>
        </p:nvSpPr>
        <p:spPr>
          <a:xfrm>
            <a:off x="5131293" y="3355666"/>
            <a:ext cx="58276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determinant is a sum over all possible permutations. Abbreviated as:</a:t>
            </a:r>
            <a:endParaRPr lang="en-GB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89FE5248-FB52-48F9-89EB-C5D54B2C3B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50582" y="4068772"/>
            <a:ext cx="4508322" cy="472972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2C51D136-0531-4F46-B06E-2287DF426FAD}"/>
              </a:ext>
            </a:extLst>
          </p:cNvPr>
          <p:cNvSpPr txBox="1"/>
          <p:nvPr/>
        </p:nvSpPr>
        <p:spPr>
          <a:xfrm>
            <a:off x="1305017" y="4802819"/>
            <a:ext cx="74794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use of the variational principle then leads to the Hartree-</a:t>
            </a:r>
            <a:r>
              <a:rPr lang="en-US" dirty="0" err="1"/>
              <a:t>Fock</a:t>
            </a:r>
            <a:r>
              <a:rPr lang="en-US" dirty="0"/>
              <a:t> equations:</a:t>
            </a:r>
            <a:endParaRPr lang="en-GB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1563692B-6F43-44BA-94A8-3F7BDCD082F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93942" y="5427434"/>
            <a:ext cx="2076012" cy="479081"/>
          </a:xfrm>
          <a:prstGeom prst="rect">
            <a:avLst/>
          </a:prstGeom>
        </p:spPr>
      </p:pic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EF11F790-3D30-4F53-85A1-9958C09559D4}"/>
              </a:ext>
            </a:extLst>
          </p:cNvPr>
          <p:cNvCxnSpPr>
            <a:cxnSpLocks/>
          </p:cNvCxnSpPr>
          <p:nvPr/>
        </p:nvCxnSpPr>
        <p:spPr>
          <a:xfrm flipV="1">
            <a:off x="4478879" y="5770219"/>
            <a:ext cx="371569" cy="405508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984E158D-4234-479A-85D2-D599EB21CB04}"/>
              </a:ext>
            </a:extLst>
          </p:cNvPr>
          <p:cNvSpPr txBox="1"/>
          <p:nvPr/>
        </p:nvSpPr>
        <p:spPr>
          <a:xfrm>
            <a:off x="2795234" y="6082722"/>
            <a:ext cx="1921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/>
              <a:t>Fock operator</a:t>
            </a:r>
            <a:endParaRPr lang="en-GB" dirty="0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A8FA2BB4-A9E3-48A2-9AA8-346CCAB81C44}"/>
              </a:ext>
            </a:extLst>
          </p:cNvPr>
          <p:cNvCxnSpPr>
            <a:cxnSpLocks/>
          </p:cNvCxnSpPr>
          <p:nvPr/>
        </p:nvCxnSpPr>
        <p:spPr>
          <a:xfrm flipH="1" flipV="1">
            <a:off x="5470592" y="5879968"/>
            <a:ext cx="203824" cy="38742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FDF925E1-6A09-4177-88FD-CD5B746701FA}"/>
              </a:ext>
            </a:extLst>
          </p:cNvPr>
          <p:cNvSpPr txBox="1"/>
          <p:nvPr/>
        </p:nvSpPr>
        <p:spPr>
          <a:xfrm>
            <a:off x="5369628" y="6267388"/>
            <a:ext cx="1500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spin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3842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181E6-BC60-4565-B334-C0160A23A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Hartree-Fock equations</a:t>
            </a:r>
            <a:endParaRPr lang="en-GB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1563692B-6F43-44BA-94A8-3F7BDCD082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278" y="1690688"/>
            <a:ext cx="2076012" cy="479081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984E158D-4234-479A-85D2-D599EB21CB04}"/>
              </a:ext>
            </a:extLst>
          </p:cNvPr>
          <p:cNvSpPr txBox="1"/>
          <p:nvPr/>
        </p:nvSpPr>
        <p:spPr>
          <a:xfrm>
            <a:off x="3789533" y="1690688"/>
            <a:ext cx="1921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Fock</a:t>
            </a:r>
            <a:r>
              <a:rPr lang="cs-CZ" dirty="0"/>
              <a:t> </a:t>
            </a:r>
            <a:r>
              <a:rPr lang="cs-CZ" dirty="0" err="1"/>
              <a:t>operstor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9588E68-8C80-4257-85B2-1455CC92F0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1786" y="1690688"/>
            <a:ext cx="2537976" cy="36933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13C9680-8B0A-4737-9DCC-13371442D8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51786" y="2204911"/>
            <a:ext cx="2668404" cy="81134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B4597D92-4733-4328-A44D-A853AF2C934A}"/>
              </a:ext>
            </a:extLst>
          </p:cNvPr>
          <p:cNvSpPr txBox="1"/>
          <p:nvPr/>
        </p:nvSpPr>
        <p:spPr>
          <a:xfrm>
            <a:off x="3630384" y="2389577"/>
            <a:ext cx="1921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Core</a:t>
            </a:r>
            <a:r>
              <a:rPr lang="cs-CZ" dirty="0"/>
              <a:t> </a:t>
            </a:r>
            <a:r>
              <a:rPr lang="cs-CZ" dirty="0" err="1"/>
              <a:t>Hamiltonian</a:t>
            </a:r>
            <a:endParaRPr lang="en-GB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E108676-CF31-421E-A8B1-3FA6C4E9E4A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61278" y="3044570"/>
            <a:ext cx="4783070" cy="79718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1336138F-8EB4-4697-BFA0-EFAC6C7BC14D}"/>
              </a:ext>
            </a:extLst>
          </p:cNvPr>
          <p:cNvSpPr txBox="1"/>
          <p:nvPr/>
        </p:nvSpPr>
        <p:spPr>
          <a:xfrm>
            <a:off x="3630384" y="3186352"/>
            <a:ext cx="1921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Coulomb </a:t>
            </a:r>
            <a:r>
              <a:rPr lang="cs-CZ" dirty="0" err="1"/>
              <a:t>operator</a:t>
            </a:r>
            <a:endParaRPr lang="en-GB" dirty="0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5345DAB6-8A1A-490B-AE27-D3E9885B7BE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69623" y="3907914"/>
            <a:ext cx="3721002" cy="723530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3D419579-536F-4448-98A1-E729D65CCF18}"/>
              </a:ext>
            </a:extLst>
          </p:cNvPr>
          <p:cNvSpPr txBox="1"/>
          <p:nvPr/>
        </p:nvSpPr>
        <p:spPr>
          <a:xfrm>
            <a:off x="3630384" y="3997936"/>
            <a:ext cx="1921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Exchange </a:t>
            </a:r>
            <a:r>
              <a:rPr lang="cs-CZ" dirty="0" err="1"/>
              <a:t>operator</a:t>
            </a:r>
            <a:endParaRPr lang="en-GB" dirty="0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A70C35A0-BCBE-425A-92F6-05F79A2D94A0}"/>
              </a:ext>
            </a:extLst>
          </p:cNvPr>
          <p:cNvCxnSpPr>
            <a:cxnSpLocks/>
          </p:cNvCxnSpPr>
          <p:nvPr/>
        </p:nvCxnSpPr>
        <p:spPr>
          <a:xfrm>
            <a:off x="2050742" y="2269320"/>
            <a:ext cx="0" cy="917032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EA90400B-7E03-4903-AE2D-B0E534157FB9}"/>
              </a:ext>
            </a:extLst>
          </p:cNvPr>
          <p:cNvSpPr txBox="1"/>
          <p:nvPr/>
        </p:nvSpPr>
        <p:spPr>
          <a:xfrm>
            <a:off x="648070" y="3371018"/>
            <a:ext cx="24502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Depends on the wave functions you are looking for</a:t>
            </a:r>
            <a:endParaRPr lang="en-GB" dirty="0"/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FE85A794-6A87-4442-BC79-EC5C27B4EFB6}"/>
              </a:ext>
            </a:extLst>
          </p:cNvPr>
          <p:cNvCxnSpPr>
            <a:cxnSpLocks/>
          </p:cNvCxnSpPr>
          <p:nvPr/>
        </p:nvCxnSpPr>
        <p:spPr>
          <a:xfrm flipH="1">
            <a:off x="2592280" y="2920753"/>
            <a:ext cx="1038104" cy="417999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A7648B2-09F8-4A1D-AD57-48E41BA1764E}"/>
              </a:ext>
            </a:extLst>
          </p:cNvPr>
          <p:cNvCxnSpPr>
            <a:cxnSpLocks/>
          </p:cNvCxnSpPr>
          <p:nvPr/>
        </p:nvCxnSpPr>
        <p:spPr>
          <a:xfrm>
            <a:off x="2025589" y="4090722"/>
            <a:ext cx="0" cy="540722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F9598131-C09D-4DCD-87EA-72D484EAFEC0}"/>
              </a:ext>
            </a:extLst>
          </p:cNvPr>
          <p:cNvSpPr txBox="1"/>
          <p:nvPr/>
        </p:nvSpPr>
        <p:spPr>
          <a:xfrm>
            <a:off x="838200" y="4820575"/>
            <a:ext cx="28815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A solution is estimated, substituted and a better estimate of the solution is obtained – a self-consistent method</a:t>
            </a:r>
            <a:endParaRPr lang="en-GB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0ECB80D-EB5D-4D2D-B79C-2F64889777DD}"/>
              </a:ext>
            </a:extLst>
          </p:cNvPr>
          <p:cNvSpPr txBox="1"/>
          <p:nvPr/>
        </p:nvSpPr>
        <p:spPr>
          <a:xfrm>
            <a:off x="5779363" y="5734975"/>
            <a:ext cx="4589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SCF – </a:t>
            </a:r>
            <a:r>
              <a:rPr lang="cs-CZ" dirty="0" err="1"/>
              <a:t>Self</a:t>
            </a:r>
            <a:r>
              <a:rPr lang="cs-CZ" dirty="0"/>
              <a:t> </a:t>
            </a:r>
            <a:r>
              <a:rPr lang="cs-CZ" dirty="0" err="1"/>
              <a:t>Consistent</a:t>
            </a:r>
            <a:r>
              <a:rPr lang="cs-CZ" dirty="0"/>
              <a:t> </a:t>
            </a:r>
            <a:r>
              <a:rPr lang="cs-CZ" dirty="0" err="1"/>
              <a:t>Field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6788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8B5DD-B24C-49AB-8E7B-9E00CF5A1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Density</a:t>
            </a:r>
            <a:r>
              <a:rPr lang="cs-CZ" dirty="0"/>
              <a:t> </a:t>
            </a:r>
            <a:r>
              <a:rPr lang="cs-CZ" dirty="0" err="1"/>
              <a:t>functional</a:t>
            </a:r>
            <a:r>
              <a:rPr lang="cs-CZ" dirty="0"/>
              <a:t> </a:t>
            </a:r>
            <a:r>
              <a:rPr lang="cs-CZ" dirty="0" err="1"/>
              <a:t>theory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16909DC-B10D-486E-9BD3-4F13871A50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1842" y="1505249"/>
            <a:ext cx="3488246" cy="370878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C3215264-F992-42F5-ABC5-50E56426D625}"/>
              </a:ext>
            </a:extLst>
          </p:cNvPr>
          <p:cNvCxnSpPr>
            <a:cxnSpLocks/>
          </p:cNvCxnSpPr>
          <p:nvPr/>
        </p:nvCxnSpPr>
        <p:spPr>
          <a:xfrm flipV="1">
            <a:off x="1819923" y="1876127"/>
            <a:ext cx="221941" cy="307355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25978DE-8C14-46CA-ABA5-136CEC42D77A}"/>
              </a:ext>
            </a:extLst>
          </p:cNvPr>
          <p:cNvSpPr txBox="1"/>
          <p:nvPr/>
        </p:nvSpPr>
        <p:spPr>
          <a:xfrm>
            <a:off x="399495" y="2306815"/>
            <a:ext cx="2849732" cy="370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/>
              <a:t>Electron density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1D31E0C-13B3-4442-926A-8BC047A6A7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41965" y="3215718"/>
            <a:ext cx="2017534" cy="804868"/>
          </a:xfrm>
          <a:prstGeom prst="rect">
            <a:avLst/>
          </a:prstGeo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4D6E787-AD01-42EE-9313-02FD8F6D85B6}"/>
              </a:ext>
            </a:extLst>
          </p:cNvPr>
          <p:cNvCxnSpPr>
            <a:cxnSpLocks/>
          </p:cNvCxnSpPr>
          <p:nvPr/>
        </p:nvCxnSpPr>
        <p:spPr>
          <a:xfrm flipV="1">
            <a:off x="2343705" y="1866826"/>
            <a:ext cx="276687" cy="1149425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E5173FE8-316F-426C-BB18-8CBF7B6A181C}"/>
              </a:ext>
            </a:extLst>
          </p:cNvPr>
          <p:cNvSpPr txBox="1"/>
          <p:nvPr/>
        </p:nvSpPr>
        <p:spPr>
          <a:xfrm>
            <a:off x="476380" y="3095101"/>
            <a:ext cx="24857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Total kinetic energy of electrons</a:t>
            </a:r>
            <a:endParaRPr lang="en-GB" dirty="0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CEAAF5B-96D5-4F83-A017-55ED4A0B1A44}"/>
              </a:ext>
            </a:extLst>
          </p:cNvPr>
          <p:cNvCxnSpPr>
            <a:cxnSpLocks/>
          </p:cNvCxnSpPr>
          <p:nvPr/>
        </p:nvCxnSpPr>
        <p:spPr>
          <a:xfrm flipV="1">
            <a:off x="3089429" y="1866826"/>
            <a:ext cx="90487" cy="1977622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9F46838B-BEAC-49E9-B8F0-4ADB399481C5}"/>
              </a:ext>
            </a:extLst>
          </p:cNvPr>
          <p:cNvSpPr txBox="1"/>
          <p:nvPr/>
        </p:nvSpPr>
        <p:spPr>
          <a:xfrm>
            <a:off x="1296139" y="4020586"/>
            <a:ext cx="3036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Potential energy of the electron - nucleus system</a:t>
            </a:r>
            <a:endParaRPr lang="en-GB" dirty="0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C019732E-D2C1-4DF7-8C7E-FDFE75C1C9D0}"/>
              </a:ext>
            </a:extLst>
          </p:cNvPr>
          <p:cNvCxnSpPr>
            <a:cxnSpLocks/>
          </p:cNvCxnSpPr>
          <p:nvPr/>
        </p:nvCxnSpPr>
        <p:spPr>
          <a:xfrm flipH="1" flipV="1">
            <a:off x="3863497" y="1909429"/>
            <a:ext cx="76709" cy="946208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C89408D5-D891-4EFB-ACE9-58A8056DD1F0}"/>
              </a:ext>
            </a:extLst>
          </p:cNvPr>
          <p:cNvSpPr txBox="1"/>
          <p:nvPr/>
        </p:nvSpPr>
        <p:spPr>
          <a:xfrm>
            <a:off x="3551068" y="3107184"/>
            <a:ext cx="21217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Electron – electron potential energy</a:t>
            </a:r>
            <a:endParaRPr lang="en-GB" dirty="0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9D9B5DFE-B196-42F4-9963-50D98983DBBD}"/>
              </a:ext>
            </a:extLst>
          </p:cNvPr>
          <p:cNvCxnSpPr>
            <a:cxnSpLocks/>
          </p:cNvCxnSpPr>
          <p:nvPr/>
        </p:nvCxnSpPr>
        <p:spPr>
          <a:xfrm flipH="1" flipV="1">
            <a:off x="4841161" y="1918552"/>
            <a:ext cx="964835" cy="759141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D43562B2-6010-488A-97A0-135BBED11D7A}"/>
              </a:ext>
            </a:extLst>
          </p:cNvPr>
          <p:cNvSpPr txBox="1"/>
          <p:nvPr/>
        </p:nvSpPr>
        <p:spPr>
          <a:xfrm>
            <a:off x="4611949" y="2704409"/>
            <a:ext cx="2919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Exchange </a:t>
            </a:r>
            <a:r>
              <a:rPr lang="cs-CZ" dirty="0" err="1"/>
              <a:t>correlation</a:t>
            </a:r>
            <a:r>
              <a:rPr lang="cs-CZ" dirty="0"/>
              <a:t> </a:t>
            </a:r>
            <a:r>
              <a:rPr lang="cs-CZ" dirty="0" err="1"/>
              <a:t>energy</a:t>
            </a:r>
            <a:endParaRPr lang="en-GB" dirty="0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6622131B-58E1-481B-9E34-F0F3BCF5B7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5370" y="5221978"/>
            <a:ext cx="5351322" cy="1636022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C6E8A27E-3B22-40BC-A597-57C52571BC9F}"/>
              </a:ext>
            </a:extLst>
          </p:cNvPr>
          <p:cNvSpPr txBox="1"/>
          <p:nvPr/>
        </p:nvSpPr>
        <p:spPr>
          <a:xfrm>
            <a:off x="417250" y="4658389"/>
            <a:ext cx="79100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Kohn-Sham</a:t>
            </a:r>
            <a:r>
              <a:rPr lang="cs-CZ" dirty="0"/>
              <a:t> </a:t>
            </a:r>
            <a:r>
              <a:rPr lang="cs-CZ" dirty="0" err="1"/>
              <a:t>equations</a:t>
            </a:r>
            <a:r>
              <a:rPr lang="cs-CZ" dirty="0"/>
              <a:t>:</a:t>
            </a:r>
          </a:p>
          <a:p>
            <a:r>
              <a:rPr lang="cs-CZ" dirty="0"/>
              <a:t>(</a:t>
            </a:r>
            <a:r>
              <a:rPr lang="cs-CZ" dirty="0" err="1"/>
              <a:t>like</a:t>
            </a:r>
            <a:r>
              <a:rPr lang="cs-CZ" dirty="0"/>
              <a:t> </a:t>
            </a:r>
            <a:r>
              <a:rPr lang="cs-CZ" dirty="0" err="1"/>
              <a:t>Hartree-Fock</a:t>
            </a:r>
            <a:r>
              <a:rPr lang="cs-CZ" dirty="0"/>
              <a:t> </a:t>
            </a:r>
            <a:r>
              <a:rPr lang="cs-CZ" dirty="0" err="1"/>
              <a:t>except</a:t>
            </a:r>
            <a:r>
              <a:rPr lang="cs-CZ" dirty="0"/>
              <a:t> Exchange </a:t>
            </a:r>
            <a:r>
              <a:rPr lang="cs-CZ" dirty="0" err="1"/>
              <a:t>correlation</a:t>
            </a:r>
            <a:r>
              <a:rPr lang="cs-CZ" dirty="0"/>
              <a:t> </a:t>
            </a:r>
            <a:r>
              <a:rPr lang="cs-CZ" dirty="0" err="1"/>
              <a:t>potential</a:t>
            </a:r>
            <a:r>
              <a:rPr lang="cs-CZ" dirty="0"/>
              <a:t>)</a:t>
            </a:r>
            <a:endParaRPr lang="en-GB" dirty="0"/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A4D5670D-119F-4A5A-9659-D1AC9D7D9A0A}"/>
              </a:ext>
            </a:extLst>
          </p:cNvPr>
          <p:cNvCxnSpPr>
            <a:cxnSpLocks/>
          </p:cNvCxnSpPr>
          <p:nvPr/>
        </p:nvCxnSpPr>
        <p:spPr>
          <a:xfrm flipH="1">
            <a:off x="6096000" y="3918743"/>
            <a:ext cx="3486494" cy="1780721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210884A7-A938-4EF5-9DC1-33252F8B8645}"/>
              </a:ext>
            </a:extLst>
          </p:cNvPr>
          <p:cNvSpPr txBox="1"/>
          <p:nvPr/>
        </p:nvSpPr>
        <p:spPr>
          <a:xfrm>
            <a:off x="7839247" y="4981554"/>
            <a:ext cx="35145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By solving this equation self-consistently, the respective molecular orbitals are obtained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5389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7731D-51AD-4E2C-BFC2-1BEF87AC9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Molecular orbitals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441347D-219F-4C50-9B5B-64B711F70F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646" y="1594450"/>
            <a:ext cx="1663040" cy="150035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4286F13-3512-4772-9133-7A4403146C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2682" y="1539764"/>
            <a:ext cx="2544952" cy="68853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D255D33-68A8-4A7F-85A9-F2D7C801D3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7509" y="1539763"/>
            <a:ext cx="3433718" cy="68853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A7812DB-1D1D-44A9-8712-9AF6BA0C844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78787" y="1725574"/>
            <a:ext cx="1816964" cy="316912"/>
          </a:xfrm>
          <a:prstGeom prst="rect">
            <a:avLst/>
          </a:prstGeo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B9C1E17-1BA7-493B-8DFF-CA6A36C62CD8}"/>
              </a:ext>
            </a:extLst>
          </p:cNvPr>
          <p:cNvCxnSpPr>
            <a:cxnSpLocks/>
          </p:cNvCxnSpPr>
          <p:nvPr/>
        </p:nvCxnSpPr>
        <p:spPr>
          <a:xfrm flipV="1">
            <a:off x="8151457" y="1216241"/>
            <a:ext cx="427330" cy="374841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1F56B6B6-89AE-4F63-BC9B-05AA07214A0D}"/>
              </a:ext>
            </a:extLst>
          </p:cNvPr>
          <p:cNvSpPr txBox="1"/>
          <p:nvPr/>
        </p:nvSpPr>
        <p:spPr>
          <a:xfrm>
            <a:off x="8365122" y="843379"/>
            <a:ext cx="2421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/>
              <a:t>S – </a:t>
            </a:r>
            <a:r>
              <a:rPr lang="cs-CZ" dirty="0" err="1"/>
              <a:t>overlap</a:t>
            </a:r>
            <a:r>
              <a:rPr lang="cs-CZ" dirty="0"/>
              <a:t> </a:t>
            </a:r>
            <a:r>
              <a:rPr lang="cs-CZ" dirty="0" err="1"/>
              <a:t>integral</a:t>
            </a:r>
            <a:endParaRPr lang="en-GB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E1EF11F6-CC8F-4878-8C2C-F0C906A8455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84496" y="2344625"/>
            <a:ext cx="5776404" cy="148536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DF0B9D8-68E3-490E-A465-2FD6B7CF53A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460900" y="3350360"/>
            <a:ext cx="3741006" cy="1281368"/>
          </a:xfrm>
          <a:prstGeom prst="rect">
            <a:avLst/>
          </a:prstGeom>
        </p:spPr>
      </p:pic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ADB2B99B-9DD8-4ACC-A0CD-850BF08C1447}"/>
              </a:ext>
            </a:extLst>
          </p:cNvPr>
          <p:cNvCxnSpPr>
            <a:cxnSpLocks/>
          </p:cNvCxnSpPr>
          <p:nvPr/>
        </p:nvCxnSpPr>
        <p:spPr>
          <a:xfrm>
            <a:off x="4292564" y="3977792"/>
            <a:ext cx="643420" cy="647474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E988060-69A5-4C25-BD97-FFF506087C4C}"/>
              </a:ext>
            </a:extLst>
          </p:cNvPr>
          <p:cNvCxnSpPr>
            <a:cxnSpLocks/>
          </p:cNvCxnSpPr>
          <p:nvPr/>
        </p:nvCxnSpPr>
        <p:spPr>
          <a:xfrm flipH="1">
            <a:off x="7164280" y="4091311"/>
            <a:ext cx="1200842" cy="540417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>
            <a:extLst>
              <a:ext uri="{FF2B5EF4-FFF2-40B4-BE49-F238E27FC236}">
                <a16:creationId xmlns:a16="http://schemas.microsoft.com/office/drawing/2014/main" id="{9EFCF7F5-F883-485C-872D-74B880D29F6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92564" y="4665418"/>
            <a:ext cx="3264940" cy="864250"/>
          </a:xfrm>
          <a:prstGeom prst="rect">
            <a:avLst/>
          </a:prstGeom>
        </p:spPr>
      </p:pic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6E20EA6D-98A7-473F-B7A0-3C81B19ABA73}"/>
              </a:ext>
            </a:extLst>
          </p:cNvPr>
          <p:cNvCxnSpPr>
            <a:cxnSpLocks/>
          </p:cNvCxnSpPr>
          <p:nvPr/>
        </p:nvCxnSpPr>
        <p:spPr>
          <a:xfrm flipV="1">
            <a:off x="8821710" y="2998562"/>
            <a:ext cx="428822" cy="419172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2D319D6D-0190-4F55-8F00-CFF273861BCE}"/>
              </a:ext>
            </a:extLst>
          </p:cNvPr>
          <p:cNvCxnSpPr>
            <a:cxnSpLocks/>
          </p:cNvCxnSpPr>
          <p:nvPr/>
        </p:nvCxnSpPr>
        <p:spPr>
          <a:xfrm flipH="1" flipV="1">
            <a:off x="9722176" y="3048221"/>
            <a:ext cx="244753" cy="43355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3DFDF5DE-8B24-407D-9DF1-515A887CC99B}"/>
              </a:ext>
            </a:extLst>
          </p:cNvPr>
          <p:cNvSpPr txBox="1"/>
          <p:nvPr/>
        </p:nvSpPr>
        <p:spPr>
          <a:xfrm>
            <a:off x="7557505" y="2351894"/>
            <a:ext cx="4489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Coulomb integral – the energy of an electron when it occupies an atom A (α</a:t>
            </a:r>
            <a:r>
              <a:rPr lang="en-US" baseline="-25000" dirty="0"/>
              <a:t>A</a:t>
            </a:r>
            <a:r>
              <a:rPr lang="en-US" dirty="0"/>
              <a:t>) or B (α</a:t>
            </a:r>
            <a:r>
              <a:rPr lang="en-US" baseline="-25000" dirty="0"/>
              <a:t>B</a:t>
            </a:r>
            <a:r>
              <a:rPr lang="en-US" dirty="0"/>
              <a:t>)</a:t>
            </a:r>
            <a:endParaRPr lang="en-GB" dirty="0"/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600F8C34-853F-41EA-85E2-ED456499B3C6}"/>
              </a:ext>
            </a:extLst>
          </p:cNvPr>
          <p:cNvCxnSpPr>
            <a:cxnSpLocks/>
          </p:cNvCxnSpPr>
          <p:nvPr/>
        </p:nvCxnSpPr>
        <p:spPr>
          <a:xfrm>
            <a:off x="8690025" y="4571105"/>
            <a:ext cx="445097" cy="526438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3248238A-C0E2-41D2-A370-4E85526D0D11}"/>
              </a:ext>
            </a:extLst>
          </p:cNvPr>
          <p:cNvSpPr txBox="1"/>
          <p:nvPr/>
        </p:nvSpPr>
        <p:spPr>
          <a:xfrm>
            <a:off x="8912573" y="5097543"/>
            <a:ext cx="29213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Resonance integral – if the orbitals do not overlap, </a:t>
            </a:r>
            <a:r>
              <a:rPr lang="cs-CZ" dirty="0" err="1"/>
              <a:t>it</a:t>
            </a:r>
            <a:r>
              <a:rPr lang="en-US" dirty="0"/>
              <a:t> disappear</a:t>
            </a:r>
            <a:r>
              <a:rPr lang="cs-CZ" dirty="0"/>
              <a:t>s</a:t>
            </a:r>
            <a:endParaRPr lang="en-GB" dirty="0"/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EE179D55-0F79-48EB-B95F-624E2460F2D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292564" y="5770668"/>
            <a:ext cx="2821594" cy="919156"/>
          </a:xfrm>
          <a:prstGeom prst="rect">
            <a:avLst/>
          </a:prstGeom>
        </p:spPr>
      </p:pic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32E3E234-2B72-4D23-8A7D-4BA99EB385AC}"/>
              </a:ext>
            </a:extLst>
          </p:cNvPr>
          <p:cNvCxnSpPr>
            <a:cxnSpLocks/>
          </p:cNvCxnSpPr>
          <p:nvPr/>
        </p:nvCxnSpPr>
        <p:spPr>
          <a:xfrm>
            <a:off x="5873451" y="5339146"/>
            <a:ext cx="0" cy="431522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2515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C3894-2988-423C-9517-858621EEF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Molecular orbitals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C3D8768-7A37-40A2-AE18-E32CF36139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698" y="1447243"/>
            <a:ext cx="2821594" cy="91915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4434D0B-C2D1-4D63-96FC-4C4DB60C92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7486" y="1305010"/>
            <a:ext cx="3541060" cy="144706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CC67938-BFDE-4ECC-9EF8-88EC1AED4B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620" y="3459771"/>
            <a:ext cx="5691512" cy="791676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229D429-5375-438F-BB55-4DBC38847B84}"/>
              </a:ext>
            </a:extLst>
          </p:cNvPr>
          <p:cNvCxnSpPr>
            <a:cxnSpLocks/>
          </p:cNvCxnSpPr>
          <p:nvPr/>
        </p:nvCxnSpPr>
        <p:spPr>
          <a:xfrm>
            <a:off x="2123432" y="2575229"/>
            <a:ext cx="371193" cy="873288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5193B45-4414-4B40-B761-69925AB35ACD}"/>
              </a:ext>
            </a:extLst>
          </p:cNvPr>
          <p:cNvCxnSpPr>
            <a:cxnSpLocks/>
          </p:cNvCxnSpPr>
          <p:nvPr/>
        </p:nvCxnSpPr>
        <p:spPr>
          <a:xfrm flipH="1">
            <a:off x="3403292" y="2799949"/>
            <a:ext cx="556571" cy="59828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15E0D4B2-D63D-4471-9B33-C615D6DC110E}"/>
              </a:ext>
            </a:extLst>
          </p:cNvPr>
          <p:cNvSpPr txBox="1"/>
          <p:nvPr/>
        </p:nvSpPr>
        <p:spPr>
          <a:xfrm>
            <a:off x="6542843" y="3657600"/>
            <a:ext cx="3541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Secular equations, non-trivial solution if determinant equals 0</a:t>
            </a:r>
            <a:endParaRPr lang="en-GB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29786499-EC4C-44A5-A594-5059DD054F1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20076" y="4959140"/>
            <a:ext cx="3027056" cy="903234"/>
          </a:xfrm>
          <a:prstGeom prst="rect">
            <a:avLst/>
          </a:prstGeom>
        </p:spPr>
      </p:pic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54AFA4A-C89C-49A2-B717-1DAD34968E79}"/>
              </a:ext>
            </a:extLst>
          </p:cNvPr>
          <p:cNvCxnSpPr>
            <a:cxnSpLocks/>
          </p:cNvCxnSpPr>
          <p:nvPr/>
        </p:nvCxnSpPr>
        <p:spPr>
          <a:xfrm flipH="1">
            <a:off x="4831354" y="4325298"/>
            <a:ext cx="1" cy="633842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>
            <a:extLst>
              <a:ext uri="{FF2B5EF4-FFF2-40B4-BE49-F238E27FC236}">
                <a16:creationId xmlns:a16="http://schemas.microsoft.com/office/drawing/2014/main" id="{464B5767-668C-4E4F-828E-2E0473E4298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4160" y="5769343"/>
            <a:ext cx="1899272" cy="723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839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72D43-0DEF-4A29-A693-165FC066C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Example: homonuclear molecule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F83B3C0-9BA6-477F-B9B7-759EC59B85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7437" y="1561453"/>
            <a:ext cx="1460690" cy="40051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1DC5BA8-A052-4DFC-8333-C65718A932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4051" y="1823855"/>
            <a:ext cx="3986948" cy="60862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B81BA61-4B92-4C75-B80F-20A60FC2F6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92319" y="3260323"/>
            <a:ext cx="1364692" cy="816748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EF5BC53-11AE-45A1-A015-8F0D7F7D961D}"/>
              </a:ext>
            </a:extLst>
          </p:cNvPr>
          <p:cNvCxnSpPr>
            <a:cxnSpLocks/>
          </p:cNvCxnSpPr>
          <p:nvPr/>
        </p:nvCxnSpPr>
        <p:spPr>
          <a:xfrm>
            <a:off x="5615999" y="2587069"/>
            <a:ext cx="0" cy="431522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2237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72D43-0DEF-4A29-A693-165FC066C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Example: homonuclear molecule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F83B3C0-9BA6-477F-B9B7-759EC59B85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7437" y="1561453"/>
            <a:ext cx="1460690" cy="40051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B81BA61-4B92-4C75-B80F-20A60FC2F6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0724" y="1433156"/>
            <a:ext cx="1364692" cy="81674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1BC03B5-8191-47D6-8B0B-60A758EF6B3D}"/>
              </a:ext>
            </a:extLst>
          </p:cNvPr>
          <p:cNvSpPr txBox="1"/>
          <p:nvPr/>
        </p:nvSpPr>
        <p:spPr>
          <a:xfrm>
            <a:off x="656946" y="2249904"/>
            <a:ext cx="8304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 obtain the </a:t>
            </a:r>
            <a:r>
              <a:rPr lang="en-US" i="1" dirty="0" err="1"/>
              <a:t>c</a:t>
            </a:r>
            <a:r>
              <a:rPr lang="en-US" baseline="-25000" dirty="0" err="1"/>
              <a:t>A</a:t>
            </a:r>
            <a:r>
              <a:rPr lang="en-US" dirty="0"/>
              <a:t> and </a:t>
            </a:r>
            <a:r>
              <a:rPr lang="en-US" i="1" dirty="0" err="1"/>
              <a:t>c</a:t>
            </a:r>
            <a:r>
              <a:rPr lang="en-US" baseline="-25000" dirty="0" err="1"/>
              <a:t>B</a:t>
            </a:r>
            <a:r>
              <a:rPr lang="en-US" dirty="0"/>
              <a:t> coefficients, we need to normalize the total wave function:</a:t>
            </a:r>
            <a:endParaRPr lang="en-GB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499B642-C5D8-4777-AA6D-4E02887687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198" y="2770078"/>
            <a:ext cx="3289412" cy="88814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D3FE928-4C13-423F-88D5-2B8CCAFAB45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92317" y="2771393"/>
            <a:ext cx="2348490" cy="620200"/>
          </a:xfrm>
          <a:prstGeom prst="rect">
            <a:avLst/>
          </a:prstGeom>
        </p:spPr>
      </p:pic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E72AD38-72EF-41CD-BEB4-03FB7E5FA73B}"/>
              </a:ext>
            </a:extLst>
          </p:cNvPr>
          <p:cNvCxnSpPr>
            <a:cxnSpLocks/>
          </p:cNvCxnSpPr>
          <p:nvPr/>
        </p:nvCxnSpPr>
        <p:spPr>
          <a:xfrm flipV="1">
            <a:off x="4221077" y="2961137"/>
            <a:ext cx="568675" cy="148009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5221730A-7D36-4E43-9F57-072205F0A92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44350" y="3658218"/>
            <a:ext cx="5909450" cy="765064"/>
          </a:xfrm>
          <a:prstGeom prst="rect">
            <a:avLst/>
          </a:prstGeom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8B12D29-0BA1-4AFC-835B-0CA6C019BE01}"/>
              </a:ext>
            </a:extLst>
          </p:cNvPr>
          <p:cNvCxnSpPr>
            <a:cxnSpLocks/>
          </p:cNvCxnSpPr>
          <p:nvPr/>
        </p:nvCxnSpPr>
        <p:spPr>
          <a:xfrm>
            <a:off x="7711481" y="3047214"/>
            <a:ext cx="340566" cy="468343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B7628200-B0A5-4FCE-8095-ED2491DB5F5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92102" y="4665811"/>
            <a:ext cx="2854708" cy="590630"/>
          </a:xfrm>
          <a:prstGeom prst="rect">
            <a:avLst/>
          </a:prstGeom>
        </p:spPr>
      </p:pic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0CCDA18-4938-4955-BEFA-36D00E04D35F}"/>
              </a:ext>
            </a:extLst>
          </p:cNvPr>
          <p:cNvCxnSpPr>
            <a:cxnSpLocks/>
          </p:cNvCxnSpPr>
          <p:nvPr/>
        </p:nvCxnSpPr>
        <p:spPr>
          <a:xfrm>
            <a:off x="3032949" y="3589562"/>
            <a:ext cx="571385" cy="1076249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>
            <a:extLst>
              <a:ext uri="{FF2B5EF4-FFF2-40B4-BE49-F238E27FC236}">
                <a16:creationId xmlns:a16="http://schemas.microsoft.com/office/drawing/2014/main" id="{FB79120C-A262-4019-A440-786155F20D1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19456" y="5697500"/>
            <a:ext cx="6732482" cy="688550"/>
          </a:xfrm>
          <a:prstGeom prst="rect">
            <a:avLst/>
          </a:prstGeom>
        </p:spPr>
      </p:pic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FCC7811-1610-4405-A1ED-7AC0DDB1EFC2}"/>
              </a:ext>
            </a:extLst>
          </p:cNvPr>
          <p:cNvCxnSpPr>
            <a:cxnSpLocks/>
          </p:cNvCxnSpPr>
          <p:nvPr/>
        </p:nvCxnSpPr>
        <p:spPr>
          <a:xfrm>
            <a:off x="6611413" y="5124951"/>
            <a:ext cx="340566" cy="468343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>
            <a:extLst>
              <a:ext uri="{FF2B5EF4-FFF2-40B4-BE49-F238E27FC236}">
                <a16:creationId xmlns:a16="http://schemas.microsoft.com/office/drawing/2014/main" id="{3346FB1B-A995-4B53-8DDB-029A2D13455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76983" y="1500007"/>
            <a:ext cx="1844184" cy="545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310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72D43-0DEF-4A29-A693-165FC066C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Example: homonuclear molecule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F83B3C0-9BA6-477F-B9B7-759EC59B85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7437" y="1561453"/>
            <a:ext cx="1460690" cy="40051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B81BA61-4B92-4C75-B80F-20A60FC2F6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0724" y="1433156"/>
            <a:ext cx="1364692" cy="81674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1749E59-075C-4E60-82EF-31A70835A4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1652" y="2565330"/>
            <a:ext cx="4712950" cy="7991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DC35DAA-5BB5-489D-AC01-CF4B2B29D89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3371" y="3568269"/>
            <a:ext cx="1942242" cy="79915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34C5CE69-CD09-4465-9A3D-8AFE94B4200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68013" y="1405591"/>
            <a:ext cx="1844184" cy="54597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776740E-DF98-4D82-801B-7AD504C1C9CE}"/>
              </a:ext>
            </a:extLst>
          </p:cNvPr>
          <p:cNvSpPr txBox="1"/>
          <p:nvPr/>
        </p:nvSpPr>
        <p:spPr>
          <a:xfrm>
            <a:off x="3708395" y="3716982"/>
            <a:ext cx="3151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/>
              <a:t>Bonding orbital (lower energy)</a:t>
            </a:r>
            <a:endParaRPr lang="en-GB" dirty="0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7E35FEFC-DA91-4C57-BEF0-151A178DD208}"/>
              </a:ext>
            </a:extLst>
          </p:cNvPr>
          <p:cNvCxnSpPr>
            <a:cxnSpLocks/>
          </p:cNvCxnSpPr>
          <p:nvPr/>
        </p:nvCxnSpPr>
        <p:spPr>
          <a:xfrm flipH="1">
            <a:off x="3050025" y="3886244"/>
            <a:ext cx="658370" cy="132343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>
            <a:extLst>
              <a:ext uri="{FF2B5EF4-FFF2-40B4-BE49-F238E27FC236}">
                <a16:creationId xmlns:a16="http://schemas.microsoft.com/office/drawing/2014/main" id="{FC840119-CAE8-466E-84DA-8BBFA9D1413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7070" y="4791452"/>
            <a:ext cx="4877532" cy="81292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AC23D59F-AEC3-4D70-811E-E02A70CC744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11875" y="5687751"/>
            <a:ext cx="1871814" cy="800722"/>
          </a:xfrm>
          <a:prstGeom prst="rect">
            <a:avLst/>
          </a:prstGeom>
        </p:spPr>
      </p:pic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BE19DA35-EC45-4572-98CC-7E00917BB9AD}"/>
              </a:ext>
            </a:extLst>
          </p:cNvPr>
          <p:cNvCxnSpPr>
            <a:cxnSpLocks/>
          </p:cNvCxnSpPr>
          <p:nvPr/>
        </p:nvCxnSpPr>
        <p:spPr>
          <a:xfrm flipH="1" flipV="1">
            <a:off x="3158037" y="6046500"/>
            <a:ext cx="763422" cy="132219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1485E0D4-87BB-4349-8B0B-9A06D3C0E6D8}"/>
              </a:ext>
            </a:extLst>
          </p:cNvPr>
          <p:cNvSpPr txBox="1"/>
          <p:nvPr/>
        </p:nvSpPr>
        <p:spPr>
          <a:xfrm>
            <a:off x="4028731" y="6112609"/>
            <a:ext cx="2831237" cy="375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/>
              <a:t>Antibonding orbital</a:t>
            </a:r>
            <a:endParaRPr lang="en-GB" dirty="0"/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621E7DFA-0661-4CB9-8322-0C73585E9A0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912231" y="2342399"/>
            <a:ext cx="2618796" cy="3352376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04212E65-8254-45A8-AFAC-68D7AF05967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507839" y="2487411"/>
            <a:ext cx="2262509" cy="3352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105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BAAEB-2BA2-463A-BD42-981F39C57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Example: heteronuclear molecule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11020A-579A-499D-8B3C-C9F447C8910E}"/>
              </a:ext>
            </a:extLst>
          </p:cNvPr>
          <p:cNvSpPr txBox="1"/>
          <p:nvPr/>
        </p:nvSpPr>
        <p:spPr>
          <a:xfrm>
            <a:off x="838200" y="1690688"/>
            <a:ext cx="44262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Approximation: overlap integral </a:t>
            </a:r>
            <a:r>
              <a:rPr lang="en-US" i="1" dirty="0"/>
              <a:t>S</a:t>
            </a:r>
            <a:r>
              <a:rPr lang="en-US" dirty="0"/>
              <a:t> = 0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FB17B1-2994-4DD9-AF79-E87BAB9AABF0}"/>
              </a:ext>
            </a:extLst>
          </p:cNvPr>
          <p:cNvSpPr txBox="1"/>
          <p:nvPr/>
        </p:nvSpPr>
        <p:spPr>
          <a:xfrm>
            <a:off x="914400" y="2334827"/>
            <a:ext cx="4190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Resulting</a:t>
            </a:r>
            <a:r>
              <a:rPr lang="cs-CZ" dirty="0"/>
              <a:t> </a:t>
            </a:r>
            <a:r>
              <a:rPr lang="cs-CZ" dirty="0" err="1"/>
              <a:t>secular</a:t>
            </a:r>
            <a:r>
              <a:rPr lang="cs-CZ" dirty="0"/>
              <a:t> determinant: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6F5E66F-A700-4DF9-8251-EF3E692B89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5937" y="2854405"/>
            <a:ext cx="4864964" cy="73563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4F82AA7-AEB7-4B65-9304-C93FF469F1CD}"/>
              </a:ext>
            </a:extLst>
          </p:cNvPr>
          <p:cNvSpPr txBox="1"/>
          <p:nvPr/>
        </p:nvSpPr>
        <p:spPr>
          <a:xfrm>
            <a:off x="692458" y="3790765"/>
            <a:ext cx="1020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/>
              <a:t>Solution: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6040551-E690-41E9-AEA3-058C004E5A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6859" y="4113191"/>
            <a:ext cx="2905488" cy="113123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4D0F6F7-468F-491A-ACDE-350010F2DD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0314" y="4263081"/>
            <a:ext cx="5116210" cy="981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336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BAAEB-2BA2-463A-BD42-981F39C57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Example: heteronuclear molecule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6040551-E690-41E9-AEA3-058C004E5A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3997" y="1396624"/>
            <a:ext cx="2905488" cy="113123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4D0F6F7-468F-491A-ACDE-350010F2DD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7452" y="1546514"/>
            <a:ext cx="5116210" cy="98134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881939C-0878-4E78-B1D4-E1EE17A73170}"/>
              </a:ext>
            </a:extLst>
          </p:cNvPr>
          <p:cNvSpPr txBox="1"/>
          <p:nvPr/>
        </p:nvSpPr>
        <p:spPr>
          <a:xfrm>
            <a:off x="639191" y="2681056"/>
            <a:ext cx="9613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the energy difference between the interacting atomic orbitals increases, then </a:t>
            </a:r>
            <a:r>
              <a:rPr lang="cs-CZ" dirty="0"/>
              <a:t>   </a:t>
            </a:r>
            <a:r>
              <a:rPr lang="en-US" dirty="0"/>
              <a:t> </a:t>
            </a:r>
            <a:r>
              <a:rPr lang="cs-CZ" dirty="0"/>
              <a:t>d</a:t>
            </a:r>
            <a:r>
              <a:rPr lang="en-US" dirty="0" err="1"/>
              <a:t>ecreases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237989C-7630-4DD3-AA02-980DFA73C9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33462" y="2740879"/>
            <a:ext cx="147962" cy="24968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296A0B5-AF09-4972-BF6D-DF67E3122CC6}"/>
              </a:ext>
            </a:extLst>
          </p:cNvPr>
          <p:cNvSpPr txBox="1"/>
          <p:nvPr/>
        </p:nvSpPr>
        <p:spPr>
          <a:xfrm>
            <a:off x="639191" y="3324377"/>
            <a:ext cx="5370992" cy="3786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If this energy difference is very large, that</a:t>
            </a:r>
            <a:endParaRPr lang="en-GB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352E742-394A-445E-B688-8A4EC8C2194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61177" y="3347188"/>
            <a:ext cx="1766864" cy="378614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BC39E374-8E79-4C08-ACF4-FA99DEAA7E3C}"/>
              </a:ext>
            </a:extLst>
          </p:cNvPr>
          <p:cNvSpPr txBox="1"/>
          <p:nvPr/>
        </p:nvSpPr>
        <p:spPr>
          <a:xfrm>
            <a:off x="6693997" y="3354009"/>
            <a:ext cx="41806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, then the energies of the resulting molecular orbitals differ little from atom</a:t>
            </a:r>
            <a:r>
              <a:rPr lang="cs-CZ" dirty="0" err="1"/>
              <a:t>ic</a:t>
            </a:r>
            <a:r>
              <a:rPr lang="cs-CZ" dirty="0"/>
              <a:t> </a:t>
            </a:r>
            <a:r>
              <a:rPr lang="cs-CZ" dirty="0" err="1"/>
              <a:t>ones</a:t>
            </a:r>
            <a:r>
              <a:rPr lang="cs-CZ" dirty="0"/>
              <a:t> </a:t>
            </a:r>
            <a:endParaRPr lang="en-GB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8FFC4AE8-6D75-4B2B-9A2C-D66201A79A5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58181" y="3916678"/>
            <a:ext cx="3569462" cy="75851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04454EDD-B833-4689-B8B3-190CE09BA15A}"/>
              </a:ext>
            </a:extLst>
          </p:cNvPr>
          <p:cNvSpPr txBox="1"/>
          <p:nvPr/>
        </p:nvSpPr>
        <p:spPr>
          <a:xfrm>
            <a:off x="639191" y="4802819"/>
            <a:ext cx="99962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It has the greatest effect on the energy difference between the bonding and antibonding orbitals if the constituting atomic orbitals are energetically very close to each other.</a:t>
            </a:r>
            <a:endParaRPr lang="en-GB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2623D06-9181-4AB1-854C-8EC839BD3764}"/>
              </a:ext>
            </a:extLst>
          </p:cNvPr>
          <p:cNvSpPr txBox="1"/>
          <p:nvPr/>
        </p:nvSpPr>
        <p:spPr>
          <a:xfrm>
            <a:off x="745723" y="5832629"/>
            <a:ext cx="10520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Similarly, electrons in the lower atomic orbitals, whose energy is significantly different from the valence orbitals, will not have much of an effect on the energy of the molecular orbital.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436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10215</TotalTime>
  <Words>862</Words>
  <Application>Microsoft Office PowerPoint</Application>
  <PresentationFormat>Širokoúhlá obrazovka</PresentationFormat>
  <Paragraphs>101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Introduction to molecular structure II</vt:lpstr>
      <vt:lpstr>Molecular orbitals</vt:lpstr>
      <vt:lpstr>Molecular orbitals</vt:lpstr>
      <vt:lpstr>Molecular orbitals</vt:lpstr>
      <vt:lpstr>Example: homonuclear molecule</vt:lpstr>
      <vt:lpstr>Example: homonuclear molecule</vt:lpstr>
      <vt:lpstr>Example: homonuclear molecule</vt:lpstr>
      <vt:lpstr>Example: heteronuclear molecule</vt:lpstr>
      <vt:lpstr>Example: heteronuclear molecule</vt:lpstr>
      <vt:lpstr>Example: HF</vt:lpstr>
      <vt:lpstr>Polyatomic molecules</vt:lpstr>
      <vt:lpstr>Hückel aproximation</vt:lpstr>
      <vt:lpstr>Example: ethylene</vt:lpstr>
      <vt:lpstr>Example: ethylene</vt:lpstr>
      <vt:lpstr>Example: ethylene</vt:lpstr>
      <vt:lpstr>Matrix formulation of the Hückel method</vt:lpstr>
      <vt:lpstr>Matrix formulation of the Hückel method</vt:lpstr>
      <vt:lpstr>Example: π orbitals of butadiene</vt:lpstr>
      <vt:lpstr>Example: π orbitals of butadiene</vt:lpstr>
      <vt:lpstr>Hartree-Fock equations</vt:lpstr>
      <vt:lpstr>Hartree-Fock equations</vt:lpstr>
      <vt:lpstr>Density functional theory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molekulární struktury II</dc:title>
  <dc:creator>Petr Dohnal</dc:creator>
  <cp:lastModifiedBy>Petr Dohnal</cp:lastModifiedBy>
  <cp:revision>48</cp:revision>
  <dcterms:created xsi:type="dcterms:W3CDTF">2021-03-15T09:32:02Z</dcterms:created>
  <dcterms:modified xsi:type="dcterms:W3CDTF">2024-03-06T15:30:27Z</dcterms:modified>
</cp:coreProperties>
</file>