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276" r:id="rId3"/>
    <p:sldId id="266" r:id="rId4"/>
    <p:sldId id="269" r:id="rId5"/>
    <p:sldId id="261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75" r:id="rId18"/>
    <p:sldId id="288" r:id="rId19"/>
    <p:sldId id="289" r:id="rId20"/>
    <p:sldId id="270" r:id="rId21"/>
    <p:sldId id="267" r:id="rId22"/>
    <p:sldId id="290" r:id="rId23"/>
    <p:sldId id="291" r:id="rId24"/>
    <p:sldId id="292" r:id="rId25"/>
    <p:sldId id="257" r:id="rId26"/>
    <p:sldId id="294" r:id="rId27"/>
    <p:sldId id="272" r:id="rId28"/>
    <p:sldId id="273" r:id="rId29"/>
    <p:sldId id="274" r:id="rId30"/>
    <p:sldId id="293" r:id="rId31"/>
    <p:sldId id="295" r:id="rId32"/>
    <p:sldId id="296" r:id="rId33"/>
    <p:sldId id="297" r:id="rId34"/>
    <p:sldId id="298" r:id="rId35"/>
    <p:sldId id="27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422F8-1318-420D-B63A-29436BE07294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6E260-D3BF-4E13-A5FE-558856C1C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76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E6FFE-1A2E-4F00-8769-BB365AD8F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2B975-4519-45E2-AA16-EE86C3188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CF2FB-7659-492F-BB54-AB100C298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B58D-2735-4011-8DCC-487BC8AC0A5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0D62C-A87F-4D81-AE7C-01119EA4E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63E0A-0FA4-4C8B-AD69-397427B0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B882-338D-44ED-B12E-BE1309DD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83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8140-BFC8-4FF0-98AF-32729183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845B6-4F11-4E70-9EAF-F2F5029FC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9CF8F-9B55-4D5F-ABB0-F7517AE9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B58D-2735-4011-8DCC-487BC8AC0A5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886FD-8BB7-4E60-B5CB-64307BDA7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39FEF-57D4-477C-9985-B172A8E6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B882-338D-44ED-B12E-BE1309DD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10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F78082-8489-4EDC-BA25-03676DCBC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612D3-6BB6-4A50-B6F9-1E2158D65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D900A-0C6F-49F6-AB2B-1D7A5EDD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B58D-2735-4011-8DCC-487BC8AC0A5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FED77-0416-4189-B924-E1CEEE17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20694-61B9-43FD-898A-BE1CEC40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B882-338D-44ED-B12E-BE1309DD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45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27D4-0C42-4E4C-8172-3099318E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57CA1-0BE0-45E3-84AE-7A8C45E59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009D5-1D92-4F4A-921C-6BF541F2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B58D-2735-4011-8DCC-487BC8AC0A5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39D07-C014-44CE-9D2C-51DADAB2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9E4AD-E986-42F3-8F73-63D5B8D0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B882-338D-44ED-B12E-BE1309DD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20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3752-1FE7-4E19-AA58-3374435A8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6AF91-AC1C-43B2-9683-B482E3E62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0472A-82E7-422E-B0EB-199664570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B58D-2735-4011-8DCC-487BC8AC0A5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4DDC1-7419-4F0F-9A8E-68AB1109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4DB95-935A-454C-AFD3-B75A110E1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B882-338D-44ED-B12E-BE1309DD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23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D88D-B08A-4397-BBB7-08495EFB6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5411-FB8E-4CAB-8CDD-6ABAA183F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7ED35-AF77-4738-BEB9-E42F3FD1F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E261E-31DD-4341-8BDA-86F3260D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B58D-2735-4011-8DCC-487BC8AC0A5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0597B-8B90-4BF7-A094-C7ABDF9E2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AF432-D500-4ECD-9A60-10E1A735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B882-338D-44ED-B12E-BE1309DD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51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38DF6-022F-4E93-B1B3-F123D4C5B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17D0F-884F-401B-8BD9-0450F0594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ABA26-ED0E-4E6B-8DCB-9EF6C3CED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A8946-4588-4181-998A-F0DBF5BCC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31F7C1-240B-4EEC-8C94-1739FEF9F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E11154-9FFC-4876-BF44-F22C1B64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B58D-2735-4011-8DCC-487BC8AC0A5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47509F-B9B3-4322-8C56-AA85318F2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778DB2-CD19-4716-9BC3-FCD88C68A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B882-338D-44ED-B12E-BE1309DD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08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096B0-12A9-42C4-BF40-B899EE880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FD7A6C-44B3-44CD-A5DC-A06A67B2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B58D-2735-4011-8DCC-487BC8AC0A5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6DFDD-04F0-42A0-86F1-641B2F37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75AF1-1207-457F-8282-9FEA6F82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B882-338D-44ED-B12E-BE1309DD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50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9D27AC-AFDA-4744-9131-E3275D857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B58D-2735-4011-8DCC-487BC8AC0A5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14335A-4B46-4E2F-8430-7C150CB0C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6A075-48D3-4C71-A470-E82F2C9B2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B882-338D-44ED-B12E-BE1309DD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91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000B-BCB6-4B6D-8F6A-F5AD4E80E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BF019-9286-4FEB-A248-D49D92CBA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499F1-1432-4E96-9191-360BE7633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E4CB0-308A-4CC0-8C52-2896C6C11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B58D-2735-4011-8DCC-487BC8AC0A5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D3AF1-33A9-49A7-84E0-C2FA9C17C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CECB5-BF5B-4ECC-867E-30594ECA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B882-338D-44ED-B12E-BE1309DD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93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1211-A492-494B-8336-D49E6B0B5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44514-8E97-46C4-853A-74994AE5A5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A57A2-FAF4-4325-8D25-CA0D40179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4D4B1-01E1-4193-AFA4-B6F14E06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B58D-2735-4011-8DCC-487BC8AC0A5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805DC-7B0B-4F42-9E50-12EA6FA9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C30ED-5F11-4EE0-8EB1-C6AA019A8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B882-338D-44ED-B12E-BE1309DD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96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AE5BFC-31A6-4BC9-A94C-5D373C669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24F5A-9851-456B-A4B0-AAB8E2A0C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C03B2-72EE-44D5-9456-EE179D1F1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BB58D-2735-4011-8DCC-487BC8AC0A5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9C693-265F-4936-A22A-4F0420142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FB59A-BF93-4B89-9D62-9D17CC5CD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8B882-338D-44ED-B12E-BE1309DD1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03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mackenzie.chem.ox.ac.uk/teaching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5.emf"/><Relationship Id="rId7" Type="http://schemas.openxmlformats.org/officeDocument/2006/relationships/image" Target="../media/image89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em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emf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F9A3A3E5-96B1-441D-8A7F-B0F2408281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Introduction to molecular structure</a:t>
            </a:r>
            <a:endParaRPr lang="en-US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47CE31-810B-41B2-A0C4-5D413E5761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dirty="0"/>
              <a:t>Types of bonds in molecules, valence bond theory, hybridization, molecular orbital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08C3B-D799-4668-8C8F-FFE1A701A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Four bonds of the C atom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5398A-78F5-41AB-9FAD-FD07FA985043}"/>
              </a:ext>
            </a:extLst>
          </p:cNvPr>
          <p:cNvSpPr txBox="1"/>
          <p:nvPr/>
        </p:nvSpPr>
        <p:spPr>
          <a:xfrm>
            <a:off x="838200" y="1800225"/>
            <a:ext cx="505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 carbon atom has an electronic configuration: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DA508C-D57B-49B6-9158-5643FEC8E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905" y="1824219"/>
            <a:ext cx="971550" cy="3730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F96EC5-9937-4273-A99F-04C4F8016BAC}"/>
              </a:ext>
            </a:extLst>
          </p:cNvPr>
          <p:cNvSpPr txBox="1"/>
          <p:nvPr/>
        </p:nvSpPr>
        <p:spPr>
          <a:xfrm>
            <a:off x="6939280" y="1800225"/>
            <a:ext cx="3938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So there should only be two bonds (in fact, carbon is four-bonded)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C94370-BED4-4DD4-BDA2-3DA72B9A5ED5}"/>
              </a:ext>
            </a:extLst>
          </p:cNvPr>
          <p:cNvSpPr txBox="1"/>
          <p:nvPr/>
        </p:nvSpPr>
        <p:spPr>
          <a:xfrm>
            <a:off x="904874" y="2552700"/>
            <a:ext cx="961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valence bond theory, this problem is solved by injecting an electron from the s orbital into the empty </a:t>
            </a:r>
            <a:r>
              <a:rPr lang="en-GB" dirty="0" err="1"/>
              <a:t>p</a:t>
            </a:r>
            <a:r>
              <a:rPr lang="en-GB" baseline="-25000" dirty="0" err="1"/>
              <a:t>z</a:t>
            </a:r>
            <a:r>
              <a:rPr lang="en-GB" dirty="0"/>
              <a:t> orbital</a:t>
            </a:r>
            <a:endParaRPr lang="en-GB" baseline="-25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6F7444-9070-4975-9B45-263821FF6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155" y="3035243"/>
            <a:ext cx="1611090" cy="4572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9160DA-115B-4F1C-8A6A-C71FBE827645}"/>
              </a:ext>
            </a:extLst>
          </p:cNvPr>
          <p:cNvCxnSpPr/>
          <p:nvPr/>
        </p:nvCxnSpPr>
        <p:spPr>
          <a:xfrm>
            <a:off x="5981700" y="3685344"/>
            <a:ext cx="0" cy="5788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31C2083-9FDA-4E23-9F6C-6B6F34CB3D1B}"/>
              </a:ext>
            </a:extLst>
          </p:cNvPr>
          <p:cNvSpPr txBox="1"/>
          <p:nvPr/>
        </p:nvSpPr>
        <p:spPr>
          <a:xfrm>
            <a:off x="5153025" y="4457099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en-GB" dirty="0"/>
              <a:t>bonds</a:t>
            </a:r>
          </a:p>
        </p:txBody>
      </p:sp>
    </p:spTree>
    <p:extLst>
      <p:ext uri="{BB962C8B-B14F-4D97-AF65-F5344CB8AC3E}">
        <p14:creationId xmlns:p14="http://schemas.microsoft.com/office/powerpoint/2010/main" val="1064841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C5E5-8B6F-49F9-A214-F61BA3811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Hybridisation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AA2FD2-7184-4868-92B0-A200FA22D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05" y="1462088"/>
            <a:ext cx="1611090" cy="45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2EB405-E4F2-4C5A-9FC4-59EB7987AB83}"/>
              </a:ext>
            </a:extLst>
          </p:cNvPr>
          <p:cNvSpPr txBox="1"/>
          <p:nvPr/>
        </p:nvSpPr>
        <p:spPr>
          <a:xfrm>
            <a:off x="1118505" y="2147570"/>
            <a:ext cx="9559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promotion of an electron in a carbon atom from s to p orbital is equivalent to the case where each electron occupies a hybrid orbital of sp</a:t>
            </a:r>
            <a:r>
              <a:rPr lang="en-GB" baseline="30000" dirty="0"/>
              <a:t>3</a:t>
            </a:r>
            <a:r>
              <a:rPr lang="en-GB" dirty="0"/>
              <a:t> which is formed by the interference of the 2s and 2p orbitals of the carbon atom.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ACD9FC-97B7-40CD-A41D-AFC57B2D9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50" y="3000375"/>
            <a:ext cx="4502730" cy="857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9B7853-2C30-4E23-A46E-E5186CCB3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95" y="3982819"/>
            <a:ext cx="4353059" cy="263373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4612CA-17EA-442F-91E9-96AECC361092}"/>
              </a:ext>
            </a:extLst>
          </p:cNvPr>
          <p:cNvCxnSpPr>
            <a:cxnSpLocks/>
          </p:cNvCxnSpPr>
          <p:nvPr/>
        </p:nvCxnSpPr>
        <p:spPr>
          <a:xfrm>
            <a:off x="6115050" y="3982819"/>
            <a:ext cx="571500" cy="5320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FA90E0A-88A3-4C44-97CF-50DDCEB52D2E}"/>
              </a:ext>
            </a:extLst>
          </p:cNvPr>
          <p:cNvSpPr txBox="1"/>
          <p:nvPr/>
        </p:nvSpPr>
        <p:spPr>
          <a:xfrm>
            <a:off x="6115050" y="4686300"/>
            <a:ext cx="4676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Formation of 4 identical bonds (they differ in orientation in space and form a regular tetrahedron)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776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807E-D5B9-4D1E-A104-4F848ADA8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Hybridisation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D62B1-7D6B-488E-8438-EF1C4678A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7" y="1295400"/>
            <a:ext cx="1219196" cy="30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BC8B7C-5AB3-4074-AAAC-978C642BFD4D}"/>
              </a:ext>
            </a:extLst>
          </p:cNvPr>
          <p:cNvSpPr txBox="1"/>
          <p:nvPr/>
        </p:nvSpPr>
        <p:spPr>
          <a:xfrm>
            <a:off x="390525" y="1257300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Ethen: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BD2E6-081F-4973-BA01-2E1835942DF5}"/>
              </a:ext>
            </a:extLst>
          </p:cNvPr>
          <p:cNvSpPr txBox="1"/>
          <p:nvPr/>
        </p:nvSpPr>
        <p:spPr>
          <a:xfrm>
            <a:off x="457199" y="1828800"/>
            <a:ext cx="496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Both carbon atoms promoted to the configuration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FA6043-13F9-44AD-B70F-CD712E2B3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223" y="1861066"/>
            <a:ext cx="609604" cy="30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E8F02E-B261-4C47-A767-30263ABC36BA}"/>
              </a:ext>
            </a:extLst>
          </p:cNvPr>
          <p:cNvSpPr txBox="1"/>
          <p:nvPr/>
        </p:nvSpPr>
        <p:spPr>
          <a:xfrm>
            <a:off x="552450" y="2333625"/>
            <a:ext cx="573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sp</a:t>
            </a:r>
            <a:r>
              <a:rPr lang="cs-CZ" baseline="30000" dirty="0"/>
              <a:t>2</a:t>
            </a:r>
            <a:r>
              <a:rPr lang="cs-CZ" dirty="0"/>
              <a:t> hybrid </a:t>
            </a:r>
            <a:r>
              <a:rPr lang="cs-CZ" dirty="0" err="1"/>
              <a:t>orbitals</a:t>
            </a:r>
            <a:r>
              <a:rPr lang="cs-CZ" dirty="0"/>
              <a:t> are </a:t>
            </a:r>
            <a:r>
              <a:rPr lang="cs-CZ" dirty="0" err="1"/>
              <a:t>formed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603419-8F70-4BDA-8A57-2BD89B20F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093" y="2337316"/>
            <a:ext cx="5949464" cy="400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A7E54A-6B8F-40DF-B9B7-6113EF7FB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039" y="3180819"/>
            <a:ext cx="2119884" cy="26580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07B181-7410-4DBC-BA48-393B2E186866}"/>
              </a:ext>
            </a:extLst>
          </p:cNvPr>
          <p:cNvSpPr txBox="1"/>
          <p:nvPr/>
        </p:nvSpPr>
        <p:spPr>
          <a:xfrm>
            <a:off x="3419475" y="3009900"/>
            <a:ext cx="615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Pointing to the points of an equilateral triangle – angle 120°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1C45A1-8563-4792-A364-4D0FE9FFE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8411" y="4305300"/>
            <a:ext cx="2310014" cy="20248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E233BB8-59BA-419A-90F0-F8B9B39B6F55}"/>
              </a:ext>
            </a:extLst>
          </p:cNvPr>
          <p:cNvSpPr txBox="1"/>
          <p:nvPr/>
        </p:nvSpPr>
        <p:spPr>
          <a:xfrm>
            <a:off x="3495675" y="3478769"/>
            <a:ext cx="521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 atoms connected by σ bond from sp</a:t>
            </a:r>
            <a:r>
              <a:rPr lang="en-GB" baseline="30000" dirty="0"/>
              <a:t>2</a:t>
            </a:r>
            <a:r>
              <a:rPr lang="en-GB" dirty="0"/>
              <a:t> orbitals and by π bond from non-hybridized p orbitals</a:t>
            </a:r>
          </a:p>
        </p:txBody>
      </p:sp>
    </p:spTree>
    <p:extLst>
      <p:ext uri="{BB962C8B-B14F-4D97-AF65-F5344CB8AC3E}">
        <p14:creationId xmlns:p14="http://schemas.microsoft.com/office/powerpoint/2010/main" val="1800864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4E4F-BC11-4BA0-9D8B-2EA580DC4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Hybridisation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A45E8-EFC2-48E0-BD79-1A095F53F436}"/>
              </a:ext>
            </a:extLst>
          </p:cNvPr>
          <p:cNvSpPr txBox="1"/>
          <p:nvPr/>
        </p:nvSpPr>
        <p:spPr>
          <a:xfrm>
            <a:off x="371475" y="1466850"/>
            <a:ext cx="572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triple bond in ethyne can be explained, similarly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655716-749E-4E05-B1B0-AF10B08C0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685" y="1543523"/>
            <a:ext cx="1013460" cy="2667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523D6A-2864-47D1-853B-434F309D333A}"/>
              </a:ext>
            </a:extLst>
          </p:cNvPr>
          <p:cNvSpPr txBox="1"/>
          <p:nvPr/>
        </p:nvSpPr>
        <p:spPr>
          <a:xfrm>
            <a:off x="371475" y="1971675"/>
            <a:ext cx="619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In this case, it is a sp hybridization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6FEA20-826F-42B5-BC9A-92DD977EF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775" y="2091212"/>
            <a:ext cx="1990502" cy="3732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DCA556-C5E2-4200-BFAA-6295A7C10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524" y="3264118"/>
            <a:ext cx="2773252" cy="28062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D44FCA-1BEC-41BF-9981-4FC94124E470}"/>
              </a:ext>
            </a:extLst>
          </p:cNvPr>
          <p:cNvSpPr txBox="1"/>
          <p:nvPr/>
        </p:nvSpPr>
        <p:spPr>
          <a:xfrm>
            <a:off x="4648200" y="2752725"/>
            <a:ext cx="5133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 triple bond is then formed by σ bonds from the sp orbital and 2 π bonds from the non-hybridized p orbitals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61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87AA9-4668-4D97-B1C1-D8E516B3D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Hybridisation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7785C-81DD-4B3D-B902-7310CC885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06" y="1690688"/>
            <a:ext cx="5391452" cy="41334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EDE7BA-A5F8-4D5D-859D-9DC40345CF89}"/>
              </a:ext>
            </a:extLst>
          </p:cNvPr>
          <p:cNvSpPr txBox="1"/>
          <p:nvPr/>
        </p:nvSpPr>
        <p:spPr>
          <a:xfrm>
            <a:off x="647700" y="1690688"/>
            <a:ext cx="5204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Other hybridization schemes are also possible, often involving d orbitals. Generally, hybridization of N orbitals will give rise to N hybrid orbitals.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108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1B83-05EF-4656-A1FF-82FD5380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Molecular orbitals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E7A23-5F10-4B1D-BEED-A5B2710DAB80}"/>
              </a:ext>
            </a:extLst>
          </p:cNvPr>
          <p:cNvSpPr txBox="1"/>
          <p:nvPr/>
        </p:nvSpPr>
        <p:spPr>
          <a:xfrm>
            <a:off x="838200" y="1766888"/>
            <a:ext cx="7524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theory of molecular orbitals is based on the assumption that the electron does not belong to one bond but is spread throughout the molecule</a:t>
            </a:r>
          </a:p>
          <a:p>
            <a:r>
              <a:rPr lang="en-GB" dirty="0"/>
              <a:t>
A molecular orbital is formed</a:t>
            </a:r>
          </a:p>
        </p:txBody>
      </p:sp>
    </p:spTree>
    <p:extLst>
      <p:ext uri="{BB962C8B-B14F-4D97-AF65-F5344CB8AC3E}">
        <p14:creationId xmlns:p14="http://schemas.microsoft.com/office/powerpoint/2010/main" val="1064386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EB63C-75A6-4EAD-840E-A4FE95E75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baseline="30000" dirty="0"/>
              <a:t>+</a:t>
            </a:r>
            <a:r>
              <a:rPr lang="cs-CZ" dirty="0"/>
              <a:t> </a:t>
            </a:r>
            <a:r>
              <a:rPr lang="en-GB" dirty="0"/>
              <a:t>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FE386-19EF-4468-AFCA-0D9E4DF56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354" y="2019300"/>
            <a:ext cx="4041646" cy="742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E35FAC-A8DA-4F3C-B581-D2CB68A3F5AB}"/>
              </a:ext>
            </a:extLst>
          </p:cNvPr>
          <p:cNvSpPr txBox="1"/>
          <p:nvPr/>
        </p:nvSpPr>
        <p:spPr>
          <a:xfrm>
            <a:off x="838200" y="1485900"/>
            <a:ext cx="404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Only one </a:t>
            </a:r>
            <a:r>
              <a:rPr lang="cs-CZ" dirty="0" err="1"/>
              <a:t>ele</a:t>
            </a:r>
            <a:r>
              <a:rPr lang="en-GB" dirty="0"/>
              <a:t>c</a:t>
            </a:r>
            <a:r>
              <a:rPr lang="cs-CZ" dirty="0" err="1"/>
              <a:t>tron</a:t>
            </a:r>
            <a:r>
              <a:rPr lang="cs-CZ" dirty="0"/>
              <a:t>, </a:t>
            </a:r>
            <a:r>
              <a:rPr lang="cs-CZ" dirty="0" err="1"/>
              <a:t>Hamiltoni</a:t>
            </a:r>
            <a:r>
              <a:rPr lang="en-GB" dirty="0"/>
              <a:t>a</a:t>
            </a:r>
            <a:r>
              <a:rPr lang="cs-CZ" dirty="0"/>
              <a:t>n: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F4195F-A11B-46FD-B211-5CEBBC894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750" y="627063"/>
            <a:ext cx="2275896" cy="13176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F185A0-2097-47D8-A051-E71E65892DB9}"/>
              </a:ext>
            </a:extLst>
          </p:cNvPr>
          <p:cNvSpPr txBox="1"/>
          <p:nvPr/>
        </p:nvSpPr>
        <p:spPr>
          <a:xfrm>
            <a:off x="838199" y="3076575"/>
            <a:ext cx="10391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single-electron wave functions produced by solving the </a:t>
            </a:r>
            <a:r>
              <a:rPr lang="en-GB" dirty="0" err="1"/>
              <a:t>Schroedinger</a:t>
            </a:r>
            <a:r>
              <a:rPr lang="en-GB" dirty="0"/>
              <a:t> equation are called molecular orbitals.</a:t>
            </a:r>
          </a:p>
          <a:p>
            <a:r>
              <a:rPr lang="en-GB" dirty="0"/>
              <a:t>
The molecular orbital (more precisely, the square of the respective wave function) gives the probability density of finding an electron in a molecule.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0B93B6-B0DA-4707-8667-1ECAD3564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828" y="4625288"/>
            <a:ext cx="2215971" cy="15670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0D4DBF-6561-407C-AB7F-EA895596B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0969" y="4549775"/>
            <a:ext cx="2671762" cy="1943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DAFA24-030E-47C7-8049-A0FA1A14C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9901" y="4947500"/>
            <a:ext cx="2570055" cy="92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21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AA4A6719-233F-4109-B089-82BBA7B66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Molecular orbital</a:t>
            </a:r>
            <a:endParaRPr lang="en-US" altLang="en-US" dirty="0"/>
          </a:p>
        </p:txBody>
      </p:sp>
      <p:sp>
        <p:nvSpPr>
          <p:cNvPr id="6147" name="TextBox 3">
            <a:extLst>
              <a:ext uri="{FF2B5EF4-FFF2-40B4-BE49-F238E27FC236}">
                <a16:creationId xmlns:a16="http://schemas.microsoft.com/office/drawing/2014/main" id="{9CEFBDDA-309B-4843-9F6E-FC056E4D7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05001"/>
            <a:ext cx="853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The approximation is based on the assumption that the wave function        is formed from molecular orbitals (MOs) and each molecular orbital is a linear combination of atomic orbitals</a:t>
            </a:r>
            <a:endParaRPr lang="en-US" altLang="en-US" sz="1800" dirty="0"/>
          </a:p>
        </p:txBody>
      </p:sp>
      <p:pic>
        <p:nvPicPr>
          <p:cNvPr id="6148" name="Picture 6">
            <a:extLst>
              <a:ext uri="{FF2B5EF4-FFF2-40B4-BE49-F238E27FC236}">
                <a16:creationId xmlns:a16="http://schemas.microsoft.com/office/drawing/2014/main" id="{3FA6BD05-140D-49C5-85D4-362025FC7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2760664"/>
            <a:ext cx="24590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>
            <a:extLst>
              <a:ext uri="{FF2B5EF4-FFF2-40B4-BE49-F238E27FC236}">
                <a16:creationId xmlns:a16="http://schemas.microsoft.com/office/drawing/2014/main" id="{70807567-780E-40C9-AB0C-1EEA46637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892550"/>
            <a:ext cx="3641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55D305-1B80-4928-BD03-5E266C461FC3}"/>
              </a:ext>
            </a:extLst>
          </p:cNvPr>
          <p:cNvCxnSpPr/>
          <p:nvPr/>
        </p:nvCxnSpPr>
        <p:spPr>
          <a:xfrm flipV="1">
            <a:off x="3657601" y="3124201"/>
            <a:ext cx="1497013" cy="32861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Box 7">
            <a:extLst>
              <a:ext uri="{FF2B5EF4-FFF2-40B4-BE49-F238E27FC236}">
                <a16:creationId xmlns:a16="http://schemas.microsoft.com/office/drawing/2014/main" id="{F252FA9B-4DB5-4C27-ABA7-95A15A649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268663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Molecular orbital</a:t>
            </a:r>
            <a:endParaRPr lang="en-US" altLang="en-US" sz="18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F1E23A-3474-4FE6-94F2-93FC91F15E81}"/>
              </a:ext>
            </a:extLst>
          </p:cNvPr>
          <p:cNvCxnSpPr/>
          <p:nvPr/>
        </p:nvCxnSpPr>
        <p:spPr>
          <a:xfrm>
            <a:off x="3505200" y="3636964"/>
            <a:ext cx="304800" cy="40163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8E96F9-8BC0-43E0-AAED-A4A424ECD0E7}"/>
              </a:ext>
            </a:extLst>
          </p:cNvPr>
          <p:cNvCxnSpPr/>
          <p:nvPr/>
        </p:nvCxnSpPr>
        <p:spPr>
          <a:xfrm flipV="1">
            <a:off x="4832351" y="4343400"/>
            <a:ext cx="646113" cy="6858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TextBox 10">
            <a:extLst>
              <a:ext uri="{FF2B5EF4-FFF2-40B4-BE49-F238E27FC236}">
                <a16:creationId xmlns:a16="http://schemas.microsoft.com/office/drawing/2014/main" id="{E6327721-D829-4979-BF92-B8922C90B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199" y="5068888"/>
            <a:ext cx="38369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Atomic orbital located on the A atom</a:t>
            </a:r>
            <a:endParaRPr lang="en-US" altLang="en-US" sz="1800" dirty="0"/>
          </a:p>
        </p:txBody>
      </p:sp>
      <p:sp>
        <p:nvSpPr>
          <p:cNvPr id="6155" name="TextBox 11">
            <a:extLst>
              <a:ext uri="{FF2B5EF4-FFF2-40B4-BE49-F238E27FC236}">
                <a16:creationId xmlns:a16="http://schemas.microsoft.com/office/drawing/2014/main" id="{11A6CBFE-C7A7-4F2A-B65B-4E73D3D72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812" y="5068888"/>
            <a:ext cx="3410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Atomic orbital located on B atom</a:t>
            </a:r>
            <a:endParaRPr lang="en-US" altLang="en-US" sz="18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4B0C41-BEDB-4ADD-A2A2-D124CD21E34B}"/>
              </a:ext>
            </a:extLst>
          </p:cNvPr>
          <p:cNvCxnSpPr/>
          <p:nvPr/>
        </p:nvCxnSpPr>
        <p:spPr>
          <a:xfrm flipH="1" flipV="1">
            <a:off x="6742114" y="4451350"/>
            <a:ext cx="649287" cy="50165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7" name="Picture 5">
            <a:extLst>
              <a:ext uri="{FF2B5EF4-FFF2-40B4-BE49-F238E27FC236}">
                <a16:creationId xmlns:a16="http://schemas.microsoft.com/office/drawing/2014/main" id="{7EB366AA-0015-47F7-8FEB-3930B380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760" y="1925321"/>
            <a:ext cx="311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Box 14">
            <a:extLst>
              <a:ext uri="{FF2B5EF4-FFF2-40B4-BE49-F238E27FC236}">
                <a16:creationId xmlns:a16="http://schemas.microsoft.com/office/drawing/2014/main" id="{B7FF4870-2FE3-442F-9A2B-CB49393AA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19200"/>
            <a:ext cx="662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LCAO</a:t>
            </a:r>
            <a:r>
              <a:rPr lang="cs-CZ" altLang="en-US" sz="1800" dirty="0"/>
              <a:t> (</a:t>
            </a:r>
            <a:r>
              <a:rPr lang="cs-CZ" altLang="en-US" sz="1800" dirty="0" err="1"/>
              <a:t>Linear</a:t>
            </a:r>
            <a:r>
              <a:rPr lang="cs-CZ" altLang="en-US" sz="1800" dirty="0"/>
              <a:t> </a:t>
            </a:r>
            <a:r>
              <a:rPr lang="cs-CZ" altLang="en-US" sz="1800" dirty="0" err="1"/>
              <a:t>Combination</a:t>
            </a:r>
            <a:r>
              <a:rPr lang="cs-CZ" altLang="en-US" sz="1800" dirty="0"/>
              <a:t> </a:t>
            </a:r>
            <a:r>
              <a:rPr lang="cs-CZ" altLang="en-US" sz="1800" dirty="0" err="1"/>
              <a:t>of</a:t>
            </a:r>
            <a:r>
              <a:rPr lang="cs-CZ" altLang="en-US" sz="1800" dirty="0"/>
              <a:t> </a:t>
            </a:r>
            <a:r>
              <a:rPr lang="cs-CZ" altLang="en-US" sz="1800" dirty="0" err="1"/>
              <a:t>Atomic</a:t>
            </a:r>
            <a:r>
              <a:rPr lang="cs-CZ" altLang="en-US" sz="1800" dirty="0"/>
              <a:t> </a:t>
            </a:r>
            <a:r>
              <a:rPr lang="cs-CZ" altLang="en-US" sz="1800" dirty="0" err="1"/>
              <a:t>Orbitals</a:t>
            </a:r>
            <a:r>
              <a:rPr lang="cs-CZ" altLang="en-US" sz="1800" dirty="0"/>
              <a:t>) </a:t>
            </a:r>
            <a:r>
              <a:rPr lang="cs-CZ" altLang="en-US" sz="1800" dirty="0" err="1"/>
              <a:t>aproxima</a:t>
            </a:r>
            <a:r>
              <a:rPr lang="en-GB" altLang="en-US" sz="1800" dirty="0" err="1"/>
              <a:t>tion</a:t>
            </a:r>
            <a:endParaRPr lang="en-US" altLang="en-US" sz="18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6673EC8-7DDA-4A56-8297-9A666219806F}"/>
              </a:ext>
            </a:extLst>
          </p:cNvPr>
          <p:cNvCxnSpPr>
            <a:endCxn id="6148" idx="3"/>
          </p:cNvCxnSpPr>
          <p:nvPr/>
        </p:nvCxnSpPr>
        <p:spPr>
          <a:xfrm flipH="1" flipV="1">
            <a:off x="6899276" y="2979739"/>
            <a:ext cx="796925" cy="28892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0" name="TextBox 22">
            <a:extLst>
              <a:ext uri="{FF2B5EF4-FFF2-40B4-BE49-F238E27FC236}">
                <a16:creationId xmlns:a16="http://schemas.microsoft.com/office/drawing/2014/main" id="{F0C93796-9B49-4B59-8A64-0BF18F1EF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2004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(</a:t>
            </a:r>
            <a:r>
              <a:rPr lang="cs-CZ" altLang="en-US" sz="1800" dirty="0" err="1"/>
              <a:t>Slater</a:t>
            </a:r>
            <a:r>
              <a:rPr lang="cs-CZ" altLang="en-US" sz="1800" dirty="0"/>
              <a:t>) determinant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224C8-9017-4DE3-9420-88B8A4DAE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baseline="30000" dirty="0"/>
              <a:t>+</a:t>
            </a:r>
            <a:r>
              <a:rPr lang="cs-CZ" dirty="0"/>
              <a:t> </a:t>
            </a:r>
            <a:r>
              <a:rPr lang="en-GB" dirty="0"/>
              <a:t>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E6A96-EFEB-4211-9EE3-08D77C772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458" y="1690688"/>
            <a:ext cx="2250284" cy="514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AD1183-5F21-4F3F-83AA-D87C336C7E84}"/>
              </a:ext>
            </a:extLst>
          </p:cNvPr>
          <p:cNvSpPr txBox="1"/>
          <p:nvPr/>
        </p:nvSpPr>
        <p:spPr>
          <a:xfrm>
            <a:off x="4400549" y="1524000"/>
            <a:ext cx="674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Where A and B are the wave functions of the 1s atomic orbitals of H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66F411-41F6-4FC7-BC94-6652EFFA8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081" y="2205038"/>
            <a:ext cx="2989388" cy="971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10C234-DC8E-487C-8D50-441DF385D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124" y="520699"/>
            <a:ext cx="1676400" cy="9779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D7D0EE-D64B-4686-88E4-8456B2D61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549" y="2405062"/>
            <a:ext cx="3028952" cy="5048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D59E20-508C-4371-AADA-7A27342063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050" y="3176588"/>
            <a:ext cx="3467100" cy="6240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26F250-8A46-40E5-9F18-F97D973E26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2525" y="3261880"/>
            <a:ext cx="2667000" cy="34140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583092-967F-4A7B-B6B2-D71B5D3C097D}"/>
              </a:ext>
            </a:extLst>
          </p:cNvPr>
          <p:cNvSpPr txBox="1"/>
          <p:nvPr/>
        </p:nvSpPr>
        <p:spPr>
          <a:xfrm>
            <a:off x="838200" y="4010025"/>
            <a:ext cx="7208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  <a:r>
              <a:rPr lang="en-GB" baseline="30000" dirty="0"/>
              <a:t>2</a:t>
            </a:r>
            <a:r>
              <a:rPr lang="en-GB" dirty="0"/>
              <a:t> is the probability density of the electron being in the atomic orbital of A</a:t>
            </a:r>
          </a:p>
          <a:p>
            <a:r>
              <a:rPr lang="en-GB" dirty="0"/>
              <a:t>
B</a:t>
            </a:r>
            <a:r>
              <a:rPr lang="en-GB" baseline="30000" dirty="0"/>
              <a:t>2</a:t>
            </a:r>
            <a:r>
              <a:rPr lang="en-GB" dirty="0"/>
              <a:t> is the probability density of the electron being in the atomic orbital of B</a:t>
            </a:r>
          </a:p>
          <a:p>
            <a:r>
              <a:rPr lang="en-GB" dirty="0"/>
              <a:t>
AB overlay density – an additional contribution to the probability density created by the overlapping of atomic orbitals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549FBE-EE03-480D-A1AF-5FEEDA8EE6C9}"/>
              </a:ext>
            </a:extLst>
          </p:cNvPr>
          <p:cNvSpPr txBox="1"/>
          <p:nvPr/>
        </p:nvSpPr>
        <p:spPr>
          <a:xfrm>
            <a:off x="2867024" y="5973710"/>
            <a:ext cx="306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Bonding molecular orbital</a:t>
            </a:r>
            <a:endParaRPr lang="en-GB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4648962-61CD-4370-BBF0-400903DE45B1}"/>
              </a:ext>
            </a:extLst>
          </p:cNvPr>
          <p:cNvCxnSpPr>
            <a:cxnSpLocks/>
          </p:cNvCxnSpPr>
          <p:nvPr/>
        </p:nvCxnSpPr>
        <p:spPr>
          <a:xfrm>
            <a:off x="1479551" y="5917359"/>
            <a:ext cx="1292224" cy="24101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18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EACE-7C3F-4EB1-909D-FB0E63CBF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baseline="30000" dirty="0"/>
              <a:t>+</a:t>
            </a:r>
            <a:r>
              <a:rPr lang="cs-CZ" dirty="0"/>
              <a:t> </a:t>
            </a:r>
            <a:r>
              <a:rPr lang="en-GB" dirty="0"/>
              <a:t>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1F3D27-BF7C-4284-887C-2E89D01AA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3280034" cy="649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CB7F63-F8A8-4B36-BEA9-49E8D1276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799" y="1382576"/>
            <a:ext cx="2762252" cy="4092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305578-8AE9-48B9-BD64-47A8C1BE6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428" y="3462178"/>
            <a:ext cx="2467187" cy="28907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AA3C05-9274-49D7-85EB-9FFAB3AD2287}"/>
              </a:ext>
            </a:extLst>
          </p:cNvPr>
          <p:cNvSpPr txBox="1"/>
          <p:nvPr/>
        </p:nvSpPr>
        <p:spPr>
          <a:xfrm>
            <a:off x="2584709" y="2656218"/>
            <a:ext cx="333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Antibonding molecular orbital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6A6C7D-4D15-4589-8201-92A67AD3CD51}"/>
              </a:ext>
            </a:extLst>
          </p:cNvPr>
          <p:cNvCxnSpPr>
            <a:cxnSpLocks/>
          </p:cNvCxnSpPr>
          <p:nvPr/>
        </p:nvCxnSpPr>
        <p:spPr>
          <a:xfrm>
            <a:off x="1197236" y="2599867"/>
            <a:ext cx="1292224" cy="24101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C7A876E-8914-40FE-BA34-9A7C78B1F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136" y="1247551"/>
            <a:ext cx="1745276" cy="8862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0CCEBE-BA7B-408A-A2AF-A80B458AA487}"/>
              </a:ext>
            </a:extLst>
          </p:cNvPr>
          <p:cNvSpPr txBox="1"/>
          <p:nvPr/>
        </p:nvSpPr>
        <p:spPr>
          <a:xfrm>
            <a:off x="4532799" y="904707"/>
            <a:ext cx="264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Overlap integral</a:t>
            </a:r>
          </a:p>
        </p:txBody>
      </p:sp>
    </p:spTree>
    <p:extLst>
      <p:ext uri="{BB962C8B-B14F-4D97-AF65-F5344CB8AC3E}">
        <p14:creationId xmlns:p14="http://schemas.microsoft.com/office/powerpoint/2010/main" val="307308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FD758E0-F33C-405C-B974-DC7E410E8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Literature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BEBC3718-E58F-4021-89B8-B6E5DE95B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sz="2000" dirty="0"/>
              <a:t>P. </a:t>
            </a:r>
            <a:r>
              <a:rPr lang="cs-CZ" altLang="en-US" sz="2000" dirty="0" err="1"/>
              <a:t>Atkins</a:t>
            </a:r>
            <a:r>
              <a:rPr lang="cs-CZ" altLang="en-US" sz="2000" dirty="0"/>
              <a:t>, J. de Paula, </a:t>
            </a:r>
            <a:r>
              <a:rPr lang="cs-CZ" altLang="en-US" sz="2000" dirty="0" err="1"/>
              <a:t>Physical</a:t>
            </a:r>
            <a:r>
              <a:rPr lang="cs-CZ" altLang="en-US" sz="2000" dirty="0"/>
              <a:t> </a:t>
            </a:r>
            <a:r>
              <a:rPr lang="cs-CZ" altLang="en-US" sz="2000" dirty="0" err="1"/>
              <a:t>Chemistry</a:t>
            </a:r>
            <a:r>
              <a:rPr lang="cs-CZ" altLang="en-US" sz="2000" dirty="0"/>
              <a:t>, Oxford University </a:t>
            </a:r>
            <a:r>
              <a:rPr lang="cs-CZ" altLang="en-US" sz="2000" dirty="0" err="1"/>
              <a:t>Press</a:t>
            </a:r>
            <a:r>
              <a:rPr lang="cs-CZ" altLang="en-US" sz="2000" dirty="0"/>
              <a:t>, New York, 2006. </a:t>
            </a:r>
          </a:p>
          <a:p>
            <a:pPr marL="0" indent="0" eaLnBrk="1" hangingPunct="1">
              <a:buNone/>
            </a:pPr>
            <a:endParaRPr lang="cs-CZ" altLang="en-US" sz="2000" dirty="0"/>
          </a:p>
          <a:p>
            <a:pPr marL="0" indent="0" eaLnBrk="1" hangingPunct="1">
              <a:buNone/>
            </a:pPr>
            <a:endParaRPr lang="cs-CZ" altLang="en-US" sz="2000" dirty="0"/>
          </a:p>
          <a:p>
            <a:pPr eaLnBrk="1" hangingPunct="1"/>
            <a:r>
              <a:rPr lang="en-US" altLang="en-US" sz="2000" dirty="0"/>
              <a:t>Peter F. </a:t>
            </a:r>
            <a:r>
              <a:rPr lang="en-US" altLang="en-US" sz="2000" dirty="0" err="1"/>
              <a:t>Bernath</a:t>
            </a:r>
            <a:r>
              <a:rPr lang="en-US" altLang="en-US" sz="2000" dirty="0"/>
              <a:t>, Spectra of Atoms and Molecules, 2nd ed., Oxford University Press, N.Y., 1995.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endParaRPr lang="cs-CZ" altLang="en-US" sz="2000" dirty="0"/>
          </a:p>
          <a:p>
            <a:r>
              <a:rPr lang="en-GB" altLang="en-US" sz="2000" dirty="0"/>
              <a:t>Good and comprehensible materials for a lecture on spectroscopy of electronic transitions in molecules at the University of Oxford at</a:t>
            </a:r>
            <a:r>
              <a:rPr lang="cs-CZ" altLang="en-US" sz="2000" dirty="0">
                <a:solidFill>
                  <a:srgbClr val="FF0000"/>
                </a:solidFill>
                <a:hlinkClick r:id="rId2"/>
              </a:rPr>
              <a:t>http://mackenzie.chem.ox.ac.uk/teaching.html</a:t>
            </a:r>
            <a:endParaRPr lang="cs-CZ" altLang="en-US" sz="2000" dirty="0">
              <a:solidFill>
                <a:srgbClr val="FF0000"/>
              </a:solidFill>
            </a:endParaRPr>
          </a:p>
          <a:p>
            <a:pPr eaLnBrk="1" hangingPunct="1"/>
            <a:endParaRPr lang="cs-CZ" altLang="en-US" sz="200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7C42E70-DDA8-433F-ACBC-CACE1FF1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Classification of molecular electronic states</a:t>
            </a:r>
            <a:endParaRPr lang="en-US" altLang="en-US" dirty="0"/>
          </a:p>
        </p:txBody>
      </p:sp>
      <p:sp>
        <p:nvSpPr>
          <p:cNvPr id="8195" name="TextBox 3">
            <a:extLst>
              <a:ext uri="{FF2B5EF4-FFF2-40B4-BE49-F238E27FC236}">
                <a16:creationId xmlns:a16="http://schemas.microsoft.com/office/drawing/2014/main" id="{87B1FB5B-3730-48D6-A680-A045011EE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12241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The thermals of diatomic molecules are classified based on the projection of orbital angular momentum onto the axis of the molecule</a:t>
            </a:r>
            <a:endParaRPr lang="en-US" altLang="en-US" sz="1800" dirty="0"/>
          </a:p>
        </p:txBody>
      </p:sp>
      <p:sp>
        <p:nvSpPr>
          <p:cNvPr id="8196" name="TextBox 5">
            <a:extLst>
              <a:ext uri="{FF2B5EF4-FFF2-40B4-BE49-F238E27FC236}">
                <a16:creationId xmlns:a16="http://schemas.microsoft.com/office/drawing/2014/main" id="{24F7AAF4-2EBD-4AE6-ABBB-3A84C89F5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133600"/>
            <a:ext cx="777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</a:rPr>
              <a:t>λ </a:t>
            </a:r>
            <a:r>
              <a:rPr lang="en-GB" altLang="en-US" sz="1800" dirty="0"/>
              <a:t>is analogous to </a:t>
            </a:r>
            <a:r>
              <a:rPr lang="en-GB" altLang="en-US" sz="1800" dirty="0">
                <a:solidFill>
                  <a:srgbClr val="FF0000"/>
                </a:solidFill>
              </a:rPr>
              <a:t>m</a:t>
            </a:r>
            <a:r>
              <a:rPr lang="en-GB" altLang="en-US" sz="1800" baseline="-25000" dirty="0">
                <a:solidFill>
                  <a:srgbClr val="FF0000"/>
                </a:solidFill>
              </a:rPr>
              <a:t>l</a:t>
            </a:r>
            <a:r>
              <a:rPr lang="en-GB" altLang="en-US" sz="1800" dirty="0">
                <a:solidFill>
                  <a:srgbClr val="FF0000"/>
                </a:solidFill>
              </a:rPr>
              <a:t> </a:t>
            </a:r>
            <a:r>
              <a:rPr lang="en-GB" altLang="en-US" sz="1800" dirty="0"/>
              <a:t>in atoms:</a:t>
            </a:r>
            <a:endParaRPr lang="en-US" altLang="en-US" sz="1800" dirty="0"/>
          </a:p>
        </p:txBody>
      </p:sp>
      <p:sp>
        <p:nvSpPr>
          <p:cNvPr id="8197" name="TextBox 6">
            <a:extLst>
              <a:ext uri="{FF2B5EF4-FFF2-40B4-BE49-F238E27FC236}">
                <a16:creationId xmlns:a16="http://schemas.microsoft.com/office/drawing/2014/main" id="{0A7C5E15-72E0-4968-9ADD-8D670E365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5908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e.g. p orbital has l = 1, m</a:t>
            </a:r>
            <a:r>
              <a:rPr lang="en-GB" altLang="en-US" sz="1800" baseline="-25000" dirty="0"/>
              <a:t>l</a:t>
            </a:r>
            <a:r>
              <a:rPr lang="en-GB" altLang="en-US" sz="1800" dirty="0"/>
              <a:t> = 0, ±1</a:t>
            </a:r>
            <a:endParaRPr lang="en-US" altLang="en-US" sz="1800" dirty="0"/>
          </a:p>
        </p:txBody>
      </p:sp>
      <p:pic>
        <p:nvPicPr>
          <p:cNvPr id="8198" name="Picture 2">
            <a:extLst>
              <a:ext uri="{FF2B5EF4-FFF2-40B4-BE49-F238E27FC236}">
                <a16:creationId xmlns:a16="http://schemas.microsoft.com/office/drawing/2014/main" id="{DA48B4BA-C291-4417-BEA6-C3ECEB14E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81201"/>
            <a:ext cx="25606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7">
            <a:extLst>
              <a:ext uri="{FF2B5EF4-FFF2-40B4-BE49-F238E27FC236}">
                <a16:creationId xmlns:a16="http://schemas.microsoft.com/office/drawing/2014/main" id="{9CC18711-8D3C-482D-8542-1989F7497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124200"/>
            <a:ext cx="662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Two p atomic orbitals are composed of σ and π molecular orbitals</a:t>
            </a:r>
            <a:endParaRPr lang="en-US" altLang="en-US" sz="1800" dirty="0"/>
          </a:p>
        </p:txBody>
      </p:sp>
      <p:sp>
        <p:nvSpPr>
          <p:cNvPr id="8200" name="TextBox 8">
            <a:extLst>
              <a:ext uri="{FF2B5EF4-FFF2-40B4-BE49-F238E27FC236}">
                <a16:creationId xmlns:a16="http://schemas.microsoft.com/office/drawing/2014/main" id="{D0369FAA-BD8A-436A-AB0A-271D3969C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240" y="4262438"/>
            <a:ext cx="426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p</a:t>
            </a:r>
            <a:r>
              <a:rPr lang="cs-CZ" altLang="en-US" sz="1800" baseline="-25000" dirty="0" err="1"/>
              <a:t>z</a:t>
            </a:r>
            <a:r>
              <a:rPr lang="cs-CZ" altLang="en-US" sz="1800" dirty="0"/>
              <a:t>(m</a:t>
            </a:r>
            <a:r>
              <a:rPr lang="cs-CZ" altLang="en-US" sz="1800" baseline="-25000" dirty="0"/>
              <a:t>l</a:t>
            </a:r>
            <a:r>
              <a:rPr lang="cs-CZ" altLang="en-US" sz="1800" dirty="0"/>
              <a:t>=0) </a:t>
            </a:r>
            <a:r>
              <a:rPr lang="en-GB" altLang="en-US" sz="1800" dirty="0"/>
              <a:t>are combined to form </a:t>
            </a:r>
            <a:r>
              <a:rPr lang="el-GR" altLang="en-US" sz="1800" dirty="0"/>
              <a:t>σ</a:t>
            </a:r>
            <a:r>
              <a:rPr lang="cs-CZ" altLang="en-US" sz="1800" dirty="0"/>
              <a:t>, </a:t>
            </a:r>
            <a:r>
              <a:rPr lang="el-GR" altLang="en-US" sz="1800" dirty="0"/>
              <a:t>σ</a:t>
            </a:r>
            <a:r>
              <a:rPr lang="cs-CZ" altLang="en-US" sz="1800" baseline="30000" dirty="0"/>
              <a:t>*</a:t>
            </a:r>
            <a:r>
              <a:rPr lang="cs-CZ" altLang="en-US" sz="1800" dirty="0"/>
              <a:t> (</a:t>
            </a:r>
            <a:r>
              <a:rPr lang="el-GR" altLang="en-US" sz="1800" dirty="0"/>
              <a:t>λ</a:t>
            </a:r>
            <a:r>
              <a:rPr lang="cs-CZ" altLang="en-US" sz="1800" dirty="0"/>
              <a:t>=0)</a:t>
            </a:r>
            <a:endParaRPr lang="en-US" altLang="en-US" sz="1800" dirty="0"/>
          </a:p>
        </p:txBody>
      </p:sp>
      <p:pic>
        <p:nvPicPr>
          <p:cNvPr id="8201" name="Picture 3">
            <a:extLst>
              <a:ext uri="{FF2B5EF4-FFF2-40B4-BE49-F238E27FC236}">
                <a16:creationId xmlns:a16="http://schemas.microsoft.com/office/drawing/2014/main" id="{16ACBD6B-D984-4BFA-B516-65F3E529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3644900"/>
            <a:ext cx="18224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4">
            <a:extLst>
              <a:ext uri="{FF2B5EF4-FFF2-40B4-BE49-F238E27FC236}">
                <a16:creationId xmlns:a16="http://schemas.microsoft.com/office/drawing/2014/main" id="{C8BB6E87-FF5E-428A-AA54-16EA10CF6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411538"/>
            <a:ext cx="20574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Box 12">
            <a:extLst>
              <a:ext uri="{FF2B5EF4-FFF2-40B4-BE49-F238E27FC236}">
                <a16:creationId xmlns:a16="http://schemas.microsoft.com/office/drawing/2014/main" id="{F60CD791-44ED-4C8A-85C1-10993D1F1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240" y="5943600"/>
            <a:ext cx="4556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p</a:t>
            </a:r>
            <a:r>
              <a:rPr lang="cs-CZ" altLang="en-US" sz="1800" baseline="-25000" dirty="0" err="1"/>
              <a:t>x,y</a:t>
            </a:r>
            <a:r>
              <a:rPr lang="cs-CZ" altLang="en-US" sz="1800" dirty="0"/>
              <a:t> (m</a:t>
            </a:r>
            <a:r>
              <a:rPr lang="cs-CZ" altLang="en-US" sz="1800" baseline="-25000" dirty="0"/>
              <a:t>l</a:t>
            </a:r>
            <a:r>
              <a:rPr lang="cs-CZ" altLang="en-US" sz="1800" dirty="0"/>
              <a:t>=±1) </a:t>
            </a:r>
            <a:r>
              <a:rPr lang="en-GB" altLang="en-US" sz="1800" dirty="0"/>
              <a:t>are combined to form </a:t>
            </a:r>
            <a:r>
              <a:rPr lang="el-GR" altLang="en-US" sz="1800" dirty="0"/>
              <a:t>π</a:t>
            </a:r>
            <a:r>
              <a:rPr lang="cs-CZ" altLang="en-US" sz="1800" dirty="0"/>
              <a:t>, </a:t>
            </a:r>
            <a:r>
              <a:rPr lang="el-GR" altLang="en-US" sz="1800" dirty="0"/>
              <a:t>π</a:t>
            </a:r>
            <a:r>
              <a:rPr lang="cs-CZ" altLang="en-US" sz="1800" baseline="30000" dirty="0"/>
              <a:t>*</a:t>
            </a:r>
            <a:r>
              <a:rPr lang="cs-CZ" altLang="en-US" sz="1800" dirty="0"/>
              <a:t> (</a:t>
            </a:r>
            <a:r>
              <a:rPr lang="el-GR" altLang="en-US" sz="1800" dirty="0"/>
              <a:t>λ</a:t>
            </a:r>
            <a:r>
              <a:rPr lang="cs-CZ" altLang="en-US" sz="1800" dirty="0"/>
              <a:t>=±1)</a:t>
            </a:r>
            <a:endParaRPr lang="en-US" altLang="en-US" sz="1800" dirty="0"/>
          </a:p>
        </p:txBody>
      </p:sp>
      <p:pic>
        <p:nvPicPr>
          <p:cNvPr id="8204" name="Picture 5">
            <a:extLst>
              <a:ext uri="{FF2B5EF4-FFF2-40B4-BE49-F238E27FC236}">
                <a16:creationId xmlns:a16="http://schemas.microsoft.com/office/drawing/2014/main" id="{D0416111-F16F-4A1D-A3A3-E53C4D8C2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1" y="4821239"/>
            <a:ext cx="3357563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2172DEF0-2D17-41CF-8D3C-4136487C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Other markings resulting from symmetry</a:t>
            </a:r>
            <a:endParaRPr lang="en-US" altLang="en-US" dirty="0"/>
          </a:p>
        </p:txBody>
      </p:sp>
      <p:sp>
        <p:nvSpPr>
          <p:cNvPr id="12291" name="TextBox 3">
            <a:extLst>
              <a:ext uri="{FF2B5EF4-FFF2-40B4-BE49-F238E27FC236}">
                <a16:creationId xmlns:a16="http://schemas.microsoft.com/office/drawing/2014/main" id="{F77E9E9D-46B3-4CFD-8ED0-F576F8819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24001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For a two-atom molecule composed of the same atoms (O</a:t>
            </a:r>
            <a:r>
              <a:rPr lang="en-GB" altLang="en-US" sz="1800" baseline="-25000" dirty="0"/>
              <a:t>2</a:t>
            </a:r>
            <a:r>
              <a:rPr lang="en-GB" altLang="en-US" sz="1800" dirty="0"/>
              <a:t>) or a symmetric linear molecule (CO</a:t>
            </a:r>
            <a:r>
              <a:rPr lang="en-GB" altLang="en-US" sz="1800" baseline="-25000" dirty="0"/>
              <a:t>2</a:t>
            </a:r>
            <a:r>
              <a:rPr lang="en-GB" altLang="en-US" sz="1800" dirty="0"/>
              <a:t>), it is appropriate to denote molecular orbitals and terms in accordance with symmetry (g, u) at inversion along the </a:t>
            </a:r>
            <a:r>
              <a:rPr lang="en-GB" altLang="en-US" sz="1800" dirty="0" err="1"/>
              <a:t>center</a:t>
            </a:r>
            <a:r>
              <a:rPr lang="en-GB" altLang="en-US" sz="1800" dirty="0"/>
              <a:t> of symmetry</a:t>
            </a:r>
            <a:endParaRPr lang="en-US" altLang="en-US" sz="1800" dirty="0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1576990B-D064-44E7-A0D0-D48A12704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4" y="2447926"/>
            <a:ext cx="8332787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>
            <a:extLst>
              <a:ext uri="{FF2B5EF4-FFF2-40B4-BE49-F238E27FC236}">
                <a16:creationId xmlns:a16="http://schemas.microsoft.com/office/drawing/2014/main" id="{BC617240-43B9-4F07-AEC7-7548989B6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957321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For Σ terms, symmetry (+/-) is denoted in a mirror operation along the plane containing the line connecting the two cores.</a:t>
            </a:r>
            <a:endParaRPr lang="en-US" altLang="en-US" sz="1800" dirty="0"/>
          </a:p>
        </p:txBody>
      </p:sp>
      <p:pic>
        <p:nvPicPr>
          <p:cNvPr id="12294" name="Picture 3">
            <a:extLst>
              <a:ext uri="{FF2B5EF4-FFF2-40B4-BE49-F238E27FC236}">
                <a16:creationId xmlns:a16="http://schemas.microsoft.com/office/drawing/2014/main" id="{26F2149A-9201-4E77-B8D8-33BA8F4A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495800"/>
            <a:ext cx="23812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281B1-C571-4CE7-A60C-3EC1CAAE6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Molecular orbitals - examples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A55D1E-4B97-4908-8377-7CAC31982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31" y="2025068"/>
            <a:ext cx="2951543" cy="3950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C19061-088B-4A22-8CFA-1F8AF8537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368" y="2156943"/>
            <a:ext cx="3039414" cy="34966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2B1A3A-F65C-4101-8A8D-791A9C392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362" y="1652421"/>
            <a:ext cx="3860676" cy="41091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C478E6-5174-4EA6-A9A1-8899E66C950E}"/>
              </a:ext>
            </a:extLst>
          </p:cNvPr>
          <p:cNvCxnSpPr>
            <a:cxnSpLocks/>
          </p:cNvCxnSpPr>
          <p:nvPr/>
        </p:nvCxnSpPr>
        <p:spPr>
          <a:xfrm>
            <a:off x="9483986" y="2156943"/>
            <a:ext cx="221989" cy="6529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5D2B0F8-33C2-43C3-BE5E-A7250DFDD3E6}"/>
              </a:ext>
            </a:extLst>
          </p:cNvPr>
          <p:cNvSpPr txBox="1"/>
          <p:nvPr/>
        </p:nvSpPr>
        <p:spPr>
          <a:xfrm>
            <a:off x="8553450" y="2977984"/>
            <a:ext cx="303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Electrons in molecular orbital only with paired spin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393226-E3F1-4F32-9B51-381452EBC55D}"/>
              </a:ext>
            </a:extLst>
          </p:cNvPr>
          <p:cNvCxnSpPr>
            <a:cxnSpLocks/>
          </p:cNvCxnSpPr>
          <p:nvPr/>
        </p:nvCxnSpPr>
        <p:spPr>
          <a:xfrm>
            <a:off x="7574693" y="3707728"/>
            <a:ext cx="978757" cy="131968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E9CE2BD-501A-4C71-B9C7-9EE3A9D704D3}"/>
              </a:ext>
            </a:extLst>
          </p:cNvPr>
          <p:cNvSpPr txBox="1"/>
          <p:nvPr/>
        </p:nvSpPr>
        <p:spPr>
          <a:xfrm>
            <a:off x="8677276" y="4924425"/>
            <a:ext cx="2915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Electrons in both bonding and antibonding orbital - unstable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859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F6AC2-1569-4A7B-B499-2497BAB2F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Molecular orbitals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C3ED0-42D4-4EDE-B2CA-687165777FC2}"/>
              </a:ext>
            </a:extLst>
          </p:cNvPr>
          <p:cNvSpPr txBox="1"/>
          <p:nvPr/>
        </p:nvSpPr>
        <p:spPr>
          <a:xfrm>
            <a:off x="1038225" y="1690688"/>
            <a:ext cx="8058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a diatomic homonuclear molecule, electrons in the s and </a:t>
            </a:r>
            <a:r>
              <a:rPr lang="en-GB" dirty="0" err="1"/>
              <a:t>p</a:t>
            </a:r>
            <a:r>
              <a:rPr lang="en-GB" baseline="-25000" dirty="0" err="1"/>
              <a:t>z</a:t>
            </a:r>
            <a:r>
              <a:rPr lang="en-GB" dirty="0"/>
              <a:t> orbitals can form σ molecular orbitals – all orbitals that have the respective symmetry contribute to the formation of the molecular orbital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0D61C9-7A1F-404F-B3F8-D58A0441C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961" y="2857500"/>
            <a:ext cx="4614328" cy="571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E2A05C-1CE2-4637-95C1-4ABF6D6DCACE}"/>
              </a:ext>
            </a:extLst>
          </p:cNvPr>
          <p:cNvSpPr txBox="1"/>
          <p:nvPr/>
        </p:nvSpPr>
        <p:spPr>
          <a:xfrm>
            <a:off x="1181100" y="3629025"/>
            <a:ext cx="725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Thus, four atomic orbitals will give rise to four molecular orbitals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43CDA-0989-4DD7-BE2D-EB6F93456E37}"/>
              </a:ext>
            </a:extLst>
          </p:cNvPr>
          <p:cNvSpPr txBox="1"/>
          <p:nvPr/>
        </p:nvSpPr>
        <p:spPr>
          <a:xfrm>
            <a:off x="971550" y="4181475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2s a 2p</a:t>
            </a:r>
            <a:r>
              <a:rPr lang="cs-CZ" baseline="-25000" dirty="0"/>
              <a:t>z</a:t>
            </a:r>
            <a:r>
              <a:rPr lang="cs-CZ" dirty="0"/>
              <a:t> </a:t>
            </a:r>
            <a:r>
              <a:rPr lang="en-GB" dirty="0"/>
              <a:t>have different energies, so they can be viewed as separate groups:</a:t>
            </a:r>
            <a:endParaRPr lang="en-GB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8A685A-5872-47E6-810D-0BB064A70F08}"/>
              </a:ext>
            </a:extLst>
          </p:cNvPr>
          <p:cNvSpPr txBox="1"/>
          <p:nvPr/>
        </p:nvSpPr>
        <p:spPr>
          <a:xfrm>
            <a:off x="1038225" y="5072657"/>
            <a:ext cx="364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orbitals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5F4AC2-8AA3-4934-AF9E-73AF66DBA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487" y="5013364"/>
            <a:ext cx="2017426" cy="48696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A2C48F-92C6-451A-8982-C0EBD5B3D7FA}"/>
              </a:ext>
            </a:extLst>
          </p:cNvPr>
          <p:cNvCxnSpPr>
            <a:cxnSpLocks/>
          </p:cNvCxnSpPr>
          <p:nvPr/>
        </p:nvCxnSpPr>
        <p:spPr>
          <a:xfrm>
            <a:off x="5164918" y="4545575"/>
            <a:ext cx="0" cy="45088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C12BB07-528B-494F-A633-24D9846626F4}"/>
              </a:ext>
            </a:extLst>
          </p:cNvPr>
          <p:cNvSpPr txBox="1"/>
          <p:nvPr/>
        </p:nvSpPr>
        <p:spPr>
          <a:xfrm>
            <a:off x="5591175" y="5072657"/>
            <a:ext cx="305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and</a:t>
            </a:r>
            <a:r>
              <a:rPr lang="cs-CZ" dirty="0"/>
              <a:t> 2 mole</a:t>
            </a:r>
            <a:r>
              <a:rPr lang="en-GB" dirty="0"/>
              <a:t>c</a:t>
            </a:r>
            <a:r>
              <a:rPr lang="cs-CZ" dirty="0"/>
              <a:t>ul</a:t>
            </a:r>
            <a:r>
              <a:rPr lang="en-GB" dirty="0" err="1"/>
              <a:t>ar</a:t>
            </a:r>
            <a:r>
              <a:rPr lang="cs-CZ" dirty="0"/>
              <a:t> orbital</a:t>
            </a:r>
            <a:r>
              <a:rPr lang="en-GB" dirty="0"/>
              <a:t>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CE85C5-E3B3-438E-86CA-D5A26C23C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950" y="5072657"/>
            <a:ext cx="2362200" cy="4152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0E91DDF-2CC6-48E6-9911-3957AF0BC3AA}"/>
              </a:ext>
            </a:extLst>
          </p:cNvPr>
          <p:cNvSpPr txBox="1"/>
          <p:nvPr/>
        </p:nvSpPr>
        <p:spPr>
          <a:xfrm>
            <a:off x="647700" y="5686425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identical atoms (equal energies of 2s and 2p</a:t>
            </a:r>
            <a:r>
              <a:rPr lang="en-GB" baseline="-25000" dirty="0"/>
              <a:t>z</a:t>
            </a:r>
            <a:r>
              <a:rPr lang="en-GB" dirty="0"/>
              <a:t> orbitals) it will be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2E706C-CC57-4F9B-80D2-167BE4DD9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2512" y="3325969"/>
            <a:ext cx="746975" cy="2060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86FD8E2-3F8A-40FC-93F0-FB9E7B9E8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807" y="6057305"/>
            <a:ext cx="1465763" cy="4043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3D76FD9-8093-4971-983F-A6D1617A3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884" y="5673986"/>
            <a:ext cx="1327608" cy="36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93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3523D-E0C3-4101-8EAC-B4F3ABF7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Molecular orbitals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FADA7-6A6C-4DD2-A782-09B6B8B22D45}"/>
              </a:ext>
            </a:extLst>
          </p:cNvPr>
          <p:cNvSpPr txBox="1"/>
          <p:nvPr/>
        </p:nvSpPr>
        <p:spPr>
          <a:xfrm>
            <a:off x="1038225" y="1838325"/>
            <a:ext cx="709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2s (and similarly the 2p</a:t>
            </a:r>
            <a:r>
              <a:rPr lang="en-GB" baseline="-25000" dirty="0"/>
              <a:t>z</a:t>
            </a:r>
            <a:r>
              <a:rPr lang="en-GB" dirty="0"/>
              <a:t>) orbitals overlap on two atoms to give rise to bonding and antibonding orbitals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B7DF9-BD71-449E-8379-83BAB5CFA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782" y="2361605"/>
            <a:ext cx="1465763" cy="4043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BC5F24-AB2B-4A89-A6A0-6930C5921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859" y="1978286"/>
            <a:ext cx="1327608" cy="3662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94F298-4393-4408-816F-2B08F8874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615" y="3124200"/>
            <a:ext cx="3088370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425C3A-A8DE-4D90-988F-791A67257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929" y="3124200"/>
            <a:ext cx="2659088" cy="30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20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8FD43-728D-4531-86B5-27B3203C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Molecular orbitals - examples</a:t>
            </a: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744780-7EF7-4C9C-8928-10C3B080E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106" y="1276350"/>
            <a:ext cx="490378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CA892C6-F361-4E52-8306-3993A11AA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81" y="5608638"/>
            <a:ext cx="5011738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E2FE9228-60E4-48C3-8755-4D99AFC5F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906" y="5238750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Ground state of </a:t>
            </a:r>
            <a:r>
              <a:rPr lang="cs-CZ" altLang="en-US" sz="1800" dirty="0"/>
              <a:t>O</a:t>
            </a:r>
            <a:r>
              <a:rPr lang="cs-CZ" altLang="en-US" sz="1800" baseline="-25000" dirty="0"/>
              <a:t>2</a:t>
            </a:r>
            <a:r>
              <a:rPr lang="cs-CZ" altLang="en-US" sz="1800" dirty="0"/>
              <a:t>: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23616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D258-F944-47D3-BEE7-7A95BFA7E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Molecular orbitals - examples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21C18-475D-4043-B231-AEB1B6C71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560" y="2228849"/>
            <a:ext cx="4327630" cy="3733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052C47-2FF1-4FEF-8F11-5D0263EF6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415" y="3400425"/>
            <a:ext cx="269302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93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64EC211-4313-478A-AB18-9F8B06D84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Examples of molecular terms</a:t>
            </a:r>
            <a:endParaRPr lang="en-US" altLang="en-US" dirty="0"/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75940510-DFE1-499F-893A-AF866AADD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1"/>
            <a:ext cx="2617788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BD445C4E-428C-464B-84AA-EF1C25D74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685925"/>
            <a:ext cx="2981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>
            <a:extLst>
              <a:ext uri="{FF2B5EF4-FFF2-40B4-BE49-F238E27FC236}">
                <a16:creationId xmlns:a16="http://schemas.microsoft.com/office/drawing/2014/main" id="{5BA8069D-4990-4686-B2DD-7E1021833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286001"/>
            <a:ext cx="495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dirty="0"/>
              <a:t>Λ</a:t>
            </a:r>
            <a:r>
              <a:rPr lang="cs-CZ" altLang="en-US" sz="1800" dirty="0"/>
              <a:t> = 0 </a:t>
            </a:r>
            <a:r>
              <a:rPr lang="el-GR" altLang="en-US" sz="1800" dirty="0"/>
              <a:t>→</a:t>
            </a:r>
            <a:r>
              <a:rPr lang="cs-CZ" altLang="en-US" sz="1800" dirty="0"/>
              <a:t> </a:t>
            </a:r>
            <a:r>
              <a:rPr lang="el-GR" altLang="en-US" sz="1800" dirty="0"/>
              <a:t>Σ</a:t>
            </a:r>
            <a:r>
              <a:rPr lang="cs-CZ" altLang="en-US" sz="1800" dirty="0"/>
              <a:t> term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S = 0 (All </a:t>
            </a:r>
            <a:r>
              <a:rPr lang="cs-CZ" altLang="en-US" sz="1800" dirty="0" err="1"/>
              <a:t>electrons</a:t>
            </a:r>
            <a:r>
              <a:rPr lang="cs-CZ" altLang="en-US" sz="1800" dirty="0"/>
              <a:t> in </a:t>
            </a:r>
            <a:r>
              <a:rPr lang="cs-CZ" altLang="en-US" sz="1800" dirty="0" err="1"/>
              <a:t>pairs</a:t>
            </a:r>
            <a:r>
              <a:rPr lang="cs-CZ" altLang="en-US" sz="1800" dirty="0"/>
              <a:t>) → singlet</a:t>
            </a:r>
            <a:endParaRPr lang="en-US" altLang="en-US" sz="1800" dirty="0"/>
          </a:p>
        </p:txBody>
      </p:sp>
      <p:sp>
        <p:nvSpPr>
          <p:cNvPr id="14342" name="TextBox 3">
            <a:extLst>
              <a:ext uri="{FF2B5EF4-FFF2-40B4-BE49-F238E27FC236}">
                <a16:creationId xmlns:a16="http://schemas.microsoft.com/office/drawing/2014/main" id="{92E9CA33-78B4-4AE1-B314-01D6FABB2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6764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Ground</a:t>
            </a:r>
            <a:r>
              <a:rPr lang="cs-CZ" altLang="en-US" sz="1800" dirty="0"/>
              <a:t> </a:t>
            </a:r>
            <a:r>
              <a:rPr lang="cs-CZ" altLang="en-US" sz="1800" dirty="0" err="1"/>
              <a:t>state</a:t>
            </a:r>
            <a:r>
              <a:rPr lang="en-GB" altLang="en-US" sz="1800" dirty="0"/>
              <a:t> of</a:t>
            </a:r>
            <a:r>
              <a:rPr lang="cs-CZ" altLang="en-US" sz="1800" dirty="0"/>
              <a:t> N</a:t>
            </a:r>
            <a:r>
              <a:rPr lang="cs-CZ" altLang="en-US" sz="1800" baseline="-25000" dirty="0"/>
              <a:t>2</a:t>
            </a:r>
            <a:endParaRPr lang="en-US" altLang="en-US" sz="1800" baseline="-25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AFED7D-399E-4D88-8DDB-28D6A0A49E09}"/>
              </a:ext>
            </a:extLst>
          </p:cNvPr>
          <p:cNvCxnSpPr>
            <a:stCxn id="14344" idx="1"/>
          </p:cNvCxnSpPr>
          <p:nvPr/>
        </p:nvCxnSpPr>
        <p:spPr>
          <a:xfrm flipH="1" flipV="1">
            <a:off x="4953000" y="4724401"/>
            <a:ext cx="1295400" cy="6191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extBox 6">
            <a:extLst>
              <a:ext uri="{FF2B5EF4-FFF2-40B4-BE49-F238E27FC236}">
                <a16:creationId xmlns:a16="http://schemas.microsoft.com/office/drawing/2014/main" id="{9EF946C6-65B9-46D8-8D08-F611D2B96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600575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The filled orbitals are not listed here</a:t>
            </a:r>
            <a:r>
              <a:rPr lang="cs-CZ" altLang="en-US" sz="1800" dirty="0"/>
              <a:t>(1s)</a:t>
            </a:r>
            <a:endParaRPr lang="en-US" altLang="en-US" sz="18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339C0A-FF37-44EE-BA8A-575284552095}"/>
              </a:ext>
            </a:extLst>
          </p:cNvPr>
          <p:cNvCxnSpPr/>
          <p:nvPr/>
        </p:nvCxnSpPr>
        <p:spPr>
          <a:xfrm flipH="1" flipV="1">
            <a:off x="9601201" y="2066925"/>
            <a:ext cx="409575" cy="253365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C13DC04-ED09-4078-98D5-5663D2B3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Příklady molekulárních termů</a:t>
            </a:r>
            <a:endParaRPr lang="en-US" altLang="en-US"/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D940504F-AD76-4BCA-8CB1-764157998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90663"/>
            <a:ext cx="2838450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>
            <a:extLst>
              <a:ext uri="{FF2B5EF4-FFF2-40B4-BE49-F238E27FC236}">
                <a16:creationId xmlns:a16="http://schemas.microsoft.com/office/drawing/2014/main" id="{6004919A-F2F9-48D8-9475-BFBC6CF28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6002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Ground state of </a:t>
            </a:r>
            <a:r>
              <a:rPr lang="cs-CZ" altLang="en-US" sz="1800" dirty="0"/>
              <a:t>O</a:t>
            </a:r>
            <a:r>
              <a:rPr lang="cs-CZ" altLang="en-US" sz="1800" baseline="-25000" dirty="0"/>
              <a:t>2</a:t>
            </a:r>
            <a:endParaRPr lang="en-US" altLang="en-US" sz="1800" baseline="-25000" dirty="0"/>
          </a:p>
        </p:txBody>
      </p:sp>
      <p:pic>
        <p:nvPicPr>
          <p:cNvPr id="16389" name="Picture 3">
            <a:extLst>
              <a:ext uri="{FF2B5EF4-FFF2-40B4-BE49-F238E27FC236}">
                <a16:creationId xmlns:a16="http://schemas.microsoft.com/office/drawing/2014/main" id="{FE894703-9D7D-40A1-9BF2-43820C0E3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41" y="1552576"/>
            <a:ext cx="36671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6">
            <a:extLst>
              <a:ext uri="{FF2B5EF4-FFF2-40B4-BE49-F238E27FC236}">
                <a16:creationId xmlns:a16="http://schemas.microsoft.com/office/drawing/2014/main" id="{CC013C12-4348-4CF5-B997-2E9ABAF25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863" y="2130426"/>
            <a:ext cx="4953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dirty="0"/>
              <a:t>Λ</a:t>
            </a:r>
            <a:r>
              <a:rPr lang="cs-CZ" altLang="en-US" sz="1800" dirty="0"/>
              <a:t> = 0 </a:t>
            </a:r>
            <a:r>
              <a:rPr lang="en-GB" altLang="en-US" sz="1800" dirty="0"/>
              <a:t>or</a:t>
            </a:r>
            <a:r>
              <a:rPr lang="cs-CZ" altLang="en-US" sz="1800" dirty="0"/>
              <a:t> ± 2 </a:t>
            </a:r>
            <a:r>
              <a:rPr lang="el-GR" altLang="en-US" sz="1800" dirty="0"/>
              <a:t>→</a:t>
            </a:r>
            <a:r>
              <a:rPr lang="cs-CZ" altLang="en-US" sz="1800" dirty="0"/>
              <a:t> </a:t>
            </a:r>
            <a:r>
              <a:rPr lang="el-GR" altLang="en-US" sz="1800" dirty="0"/>
              <a:t>Σ</a:t>
            </a:r>
            <a:r>
              <a:rPr lang="cs-CZ" altLang="en-US" sz="1800" dirty="0"/>
              <a:t>, </a:t>
            </a:r>
            <a:r>
              <a:rPr lang="el-GR" altLang="en-US" sz="1800" dirty="0"/>
              <a:t>Δ</a:t>
            </a:r>
            <a:r>
              <a:rPr lang="cs-CZ" altLang="en-US" sz="1800" dirty="0"/>
              <a:t> term</a:t>
            </a:r>
            <a:r>
              <a:rPr lang="en-GB" altLang="en-US" sz="1800" dirty="0"/>
              <a:t>s</a:t>
            </a:r>
            <a:endParaRPr lang="cs-CZ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S = 0 </a:t>
            </a:r>
            <a:r>
              <a:rPr lang="en-GB" altLang="en-US" sz="1800" dirty="0"/>
              <a:t>or</a:t>
            </a:r>
            <a:r>
              <a:rPr lang="cs-CZ" altLang="en-US" sz="1800" dirty="0"/>
              <a:t> 1 → singlet</a:t>
            </a:r>
            <a:r>
              <a:rPr lang="en-GB" altLang="en-US" sz="1800" dirty="0"/>
              <a:t>s</a:t>
            </a:r>
            <a:r>
              <a:rPr lang="cs-CZ" altLang="en-US" sz="1800" dirty="0"/>
              <a:t> a triplet</a:t>
            </a:r>
            <a:r>
              <a:rPr lang="en-GB" altLang="en-US" sz="1800" dirty="0"/>
              <a:t>s</a:t>
            </a:r>
            <a:endParaRPr lang="cs-CZ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g </a:t>
            </a:r>
            <a:r>
              <a:rPr lang="cs-CZ" altLang="en-US" sz="1800" dirty="0" err="1"/>
              <a:t>symetr</a:t>
            </a:r>
            <a:r>
              <a:rPr lang="en-GB" altLang="en-US" sz="1800" dirty="0"/>
              <a:t>y</a:t>
            </a:r>
            <a:endParaRPr lang="en-US" altLang="en-US" sz="1800" dirty="0"/>
          </a:p>
        </p:txBody>
      </p:sp>
      <p:sp>
        <p:nvSpPr>
          <p:cNvPr id="16391" name="TextBox 4">
            <a:extLst>
              <a:ext uri="{FF2B5EF4-FFF2-40B4-BE49-F238E27FC236}">
                <a16:creationId xmlns:a16="http://schemas.microsoft.com/office/drawing/2014/main" id="{FFE3C6A4-5D35-445E-B10D-35EA189AC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325" y="3424239"/>
            <a:ext cx="46053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This would correspond to the terms: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aseline="30000" dirty="0"/>
              <a:t>	1</a:t>
            </a:r>
            <a:r>
              <a:rPr lang="el-GR" altLang="en-US" sz="1800" dirty="0"/>
              <a:t>Σ</a:t>
            </a:r>
            <a:r>
              <a:rPr lang="cs-CZ" altLang="en-US" sz="1800" baseline="-25000" dirty="0"/>
              <a:t>g</a:t>
            </a:r>
            <a:r>
              <a:rPr lang="cs-CZ" altLang="en-US" sz="1800" baseline="30000" dirty="0"/>
              <a:t>+</a:t>
            </a:r>
            <a:r>
              <a:rPr lang="cs-CZ" altLang="en-US" sz="1800" dirty="0"/>
              <a:t>, </a:t>
            </a:r>
            <a:r>
              <a:rPr lang="cs-CZ" altLang="en-US" sz="1800" baseline="30000" dirty="0"/>
              <a:t>1</a:t>
            </a:r>
            <a:r>
              <a:rPr lang="el-GR" altLang="en-US" sz="1800" dirty="0"/>
              <a:t>Σ</a:t>
            </a:r>
            <a:r>
              <a:rPr lang="cs-CZ" altLang="en-US" sz="1800" baseline="-25000" dirty="0"/>
              <a:t>g</a:t>
            </a:r>
            <a:r>
              <a:rPr lang="cs-CZ" altLang="en-US" sz="1800" baseline="30000" dirty="0"/>
              <a:t>-</a:t>
            </a:r>
            <a:r>
              <a:rPr lang="cs-CZ" altLang="en-US" sz="1800" dirty="0"/>
              <a:t>, </a:t>
            </a:r>
            <a:r>
              <a:rPr lang="cs-CZ" altLang="en-US" sz="1800" baseline="30000" dirty="0"/>
              <a:t>3</a:t>
            </a:r>
            <a:r>
              <a:rPr lang="el-GR" altLang="en-US" sz="1800" dirty="0"/>
              <a:t>Σ</a:t>
            </a:r>
            <a:r>
              <a:rPr lang="cs-CZ" altLang="en-US" sz="1800" baseline="-25000" dirty="0"/>
              <a:t>g</a:t>
            </a:r>
            <a:r>
              <a:rPr lang="cs-CZ" altLang="en-US" sz="1800" baseline="30000" dirty="0"/>
              <a:t>+</a:t>
            </a:r>
            <a:r>
              <a:rPr lang="cs-CZ" altLang="en-US" sz="1800" dirty="0"/>
              <a:t>, </a:t>
            </a:r>
            <a:r>
              <a:rPr lang="cs-CZ" altLang="en-US" sz="1800" baseline="30000" dirty="0"/>
              <a:t>3</a:t>
            </a:r>
            <a:r>
              <a:rPr lang="el-GR" altLang="en-US" sz="1800" dirty="0"/>
              <a:t>Σ</a:t>
            </a:r>
            <a:r>
              <a:rPr lang="cs-CZ" altLang="en-US" sz="1800" baseline="-25000" dirty="0"/>
              <a:t>g</a:t>
            </a:r>
            <a:r>
              <a:rPr lang="cs-CZ" altLang="en-US" sz="1800" baseline="30000" dirty="0"/>
              <a:t>-</a:t>
            </a:r>
            <a:r>
              <a:rPr lang="cs-CZ" altLang="en-US" sz="1800" dirty="0"/>
              <a:t>, </a:t>
            </a:r>
            <a:r>
              <a:rPr lang="cs-CZ" altLang="en-US" sz="1800" baseline="30000" dirty="0"/>
              <a:t>1</a:t>
            </a:r>
            <a:r>
              <a:rPr lang="el-GR" altLang="en-US" sz="1800" dirty="0"/>
              <a:t>Δ</a:t>
            </a:r>
            <a:r>
              <a:rPr lang="cs-CZ" altLang="en-US" sz="1800" baseline="-25000" dirty="0"/>
              <a:t>g</a:t>
            </a:r>
            <a:r>
              <a:rPr lang="cs-CZ" altLang="en-US" sz="1800" dirty="0"/>
              <a:t>, </a:t>
            </a:r>
            <a:r>
              <a:rPr lang="cs-CZ" altLang="en-US" sz="1800" baseline="30000" dirty="0"/>
              <a:t>3</a:t>
            </a:r>
            <a:r>
              <a:rPr lang="el-GR" altLang="en-US" sz="1800" dirty="0"/>
              <a:t>Δ</a:t>
            </a:r>
            <a:r>
              <a:rPr lang="cs-CZ" altLang="en-US" sz="1800" baseline="-25000" dirty="0"/>
              <a:t>g</a:t>
            </a:r>
            <a:endParaRPr lang="en-US" altLang="en-US" sz="1800" dirty="0"/>
          </a:p>
        </p:txBody>
      </p:sp>
      <p:sp>
        <p:nvSpPr>
          <p:cNvPr id="16392" name="TextBox 5">
            <a:extLst>
              <a:ext uri="{FF2B5EF4-FFF2-40B4-BE49-F238E27FC236}">
                <a16:creationId xmlns:a16="http://schemas.microsoft.com/office/drawing/2014/main" id="{A3ECF390-6693-4B7B-BF4C-479B92C2A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864" y="4724400"/>
            <a:ext cx="51692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The </a:t>
            </a:r>
            <a:r>
              <a:rPr lang="cs-CZ" altLang="en-US" sz="1800" dirty="0">
                <a:solidFill>
                  <a:srgbClr val="FF0000"/>
                </a:solidFill>
              </a:rPr>
              <a:t>Pauli princip</a:t>
            </a:r>
            <a:r>
              <a:rPr lang="en-GB" altLang="en-US" sz="1800" dirty="0">
                <a:solidFill>
                  <a:srgbClr val="FF0000"/>
                </a:solidFill>
              </a:rPr>
              <a:t> </a:t>
            </a:r>
            <a:r>
              <a:rPr lang="en-GB" altLang="en-US" sz="1800" dirty="0"/>
              <a:t>must apply</a:t>
            </a:r>
            <a:r>
              <a:rPr lang="cs-CZ" altLang="en-US" sz="18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"The wave function is completely antisymmetric when two identical fermions are exchanged"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32A9CD9-AE49-43F2-82D8-1CB94DB3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Příklady molekulárních termů</a:t>
            </a:r>
            <a:endParaRPr lang="en-US" altLang="en-US"/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DFB3DE62-0FE8-4BB0-B149-E8F42FA90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90663"/>
            <a:ext cx="2838450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>
            <a:extLst>
              <a:ext uri="{FF2B5EF4-FFF2-40B4-BE49-F238E27FC236}">
                <a16:creationId xmlns:a16="http://schemas.microsoft.com/office/drawing/2014/main" id="{4CF391BB-BAF7-4E95-85E7-B416B0400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6002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Ground state of </a:t>
            </a:r>
            <a:r>
              <a:rPr lang="cs-CZ" altLang="en-US" sz="1800" dirty="0"/>
              <a:t>O</a:t>
            </a:r>
            <a:r>
              <a:rPr lang="cs-CZ" altLang="en-US" sz="1800" baseline="-25000" dirty="0"/>
              <a:t>2</a:t>
            </a:r>
            <a:endParaRPr lang="en-US" altLang="en-US" sz="1800" baseline="-25000" dirty="0"/>
          </a:p>
        </p:txBody>
      </p:sp>
      <p:pic>
        <p:nvPicPr>
          <p:cNvPr id="17413" name="Picture 3">
            <a:extLst>
              <a:ext uri="{FF2B5EF4-FFF2-40B4-BE49-F238E27FC236}">
                <a16:creationId xmlns:a16="http://schemas.microsoft.com/office/drawing/2014/main" id="{B1BF38EE-FCEC-4577-A391-B55A8D951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1" y="1552576"/>
            <a:ext cx="36671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2">
            <a:extLst>
              <a:ext uri="{FF2B5EF4-FFF2-40B4-BE49-F238E27FC236}">
                <a16:creationId xmlns:a16="http://schemas.microsoft.com/office/drawing/2014/main" id="{9E71045F-039D-477D-B52E-82C339C43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133600"/>
            <a:ext cx="510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In</a:t>
            </a:r>
            <a:r>
              <a:rPr lang="cs-CZ" altLang="en-US" sz="1800" dirty="0"/>
              <a:t> </a:t>
            </a:r>
            <a:r>
              <a:rPr lang="cs-CZ" altLang="en-US" sz="1800" dirty="0">
                <a:solidFill>
                  <a:srgbClr val="FF0000"/>
                </a:solidFill>
              </a:rPr>
              <a:t>singlet</a:t>
            </a:r>
            <a:r>
              <a:rPr lang="cs-CZ" altLang="en-US" sz="1800" dirty="0"/>
              <a:t> sta</a:t>
            </a:r>
            <a:r>
              <a:rPr lang="en-GB" altLang="en-US" sz="1800" dirty="0" err="1"/>
              <a:t>tes</a:t>
            </a:r>
            <a:r>
              <a:rPr lang="cs-CZ" altLang="en-US" sz="1800" dirty="0"/>
              <a:t> </a:t>
            </a:r>
            <a:r>
              <a:rPr lang="en-GB" altLang="en-US" sz="1800" dirty="0"/>
              <a:t>is the</a:t>
            </a:r>
            <a:r>
              <a:rPr lang="cs-CZ" altLang="en-US" sz="1800" dirty="0"/>
              <a:t> </a:t>
            </a:r>
            <a:r>
              <a:rPr lang="en-GB" altLang="en-US" sz="1800" dirty="0"/>
              <a:t>spin wave</a:t>
            </a:r>
            <a:r>
              <a:rPr lang="cs-CZ" altLang="en-US" sz="1800" dirty="0"/>
              <a:t> </a:t>
            </a:r>
            <a:r>
              <a:rPr lang="cs-CZ" altLang="en-US" sz="1800" dirty="0" err="1"/>
              <a:t>fun</a:t>
            </a:r>
            <a:r>
              <a:rPr lang="en-GB" altLang="en-US" sz="1800" dirty="0" err="1"/>
              <a:t>ction</a:t>
            </a:r>
            <a:r>
              <a:rPr lang="cs-CZ" altLang="en-US" sz="1800" dirty="0"/>
              <a:t> </a:t>
            </a:r>
            <a:r>
              <a:rPr lang="el-GR" altLang="en-US" sz="1800" i="1" dirty="0">
                <a:solidFill>
                  <a:srgbClr val="FF0000"/>
                </a:solidFill>
              </a:rPr>
              <a:t>ψ</a:t>
            </a:r>
            <a:r>
              <a:rPr lang="cs-CZ" altLang="en-US" sz="1800" baseline="-25000" dirty="0">
                <a:solidFill>
                  <a:srgbClr val="FF0000"/>
                </a:solidFill>
              </a:rPr>
              <a:t>spin</a:t>
            </a:r>
            <a:r>
              <a:rPr lang="cs-CZ" altLang="en-US" sz="1800" dirty="0">
                <a:solidFill>
                  <a:srgbClr val="FF0000"/>
                </a:solidFill>
              </a:rPr>
              <a:t>  </a:t>
            </a:r>
            <a:r>
              <a:rPr lang="cs-CZ" altLang="en-US" sz="1800" dirty="0" err="1">
                <a:solidFill>
                  <a:srgbClr val="FF0000"/>
                </a:solidFill>
              </a:rPr>
              <a:t>antisymetric</a:t>
            </a:r>
            <a:r>
              <a:rPr lang="cs-CZ" altLang="en-US" sz="1800" dirty="0"/>
              <a:t> →</a:t>
            </a:r>
            <a:r>
              <a:rPr lang="cs-CZ" altLang="en-US" sz="1800" dirty="0">
                <a:solidFill>
                  <a:srgbClr val="FF0000"/>
                </a:solidFill>
              </a:rPr>
              <a:t> </a:t>
            </a:r>
            <a:r>
              <a:rPr lang="el-GR" altLang="en-US" sz="1800" i="1" dirty="0">
                <a:solidFill>
                  <a:srgbClr val="FF0000"/>
                </a:solidFill>
              </a:rPr>
              <a:t>ψ</a:t>
            </a:r>
            <a:r>
              <a:rPr lang="cs-CZ" altLang="en-US" sz="1800" baseline="-25000" dirty="0" err="1">
                <a:solidFill>
                  <a:srgbClr val="FF0000"/>
                </a:solidFill>
              </a:rPr>
              <a:t>space</a:t>
            </a:r>
            <a:r>
              <a:rPr lang="cs-CZ" altLang="en-US" sz="1800" dirty="0">
                <a:solidFill>
                  <a:srgbClr val="FF0000"/>
                </a:solidFill>
              </a:rPr>
              <a:t> </a:t>
            </a:r>
            <a:r>
              <a:rPr lang="cs-CZ" altLang="en-US" sz="1800" dirty="0" err="1"/>
              <a:t>mus</a:t>
            </a:r>
            <a:r>
              <a:rPr lang="en-GB" altLang="en-US" sz="1800" dirty="0"/>
              <a:t>t</a:t>
            </a:r>
            <a:r>
              <a:rPr lang="cs-CZ" altLang="en-US" sz="1800" dirty="0"/>
              <a:t> b</a:t>
            </a:r>
            <a:r>
              <a:rPr lang="en-GB" altLang="en-US" sz="1800" dirty="0"/>
              <a:t>e</a:t>
            </a:r>
            <a:r>
              <a:rPr lang="cs-CZ" altLang="en-US" sz="1800" dirty="0"/>
              <a:t> </a:t>
            </a:r>
            <a:r>
              <a:rPr lang="cs-CZ" altLang="en-US" sz="1800" dirty="0" err="1">
                <a:solidFill>
                  <a:srgbClr val="FF0000"/>
                </a:solidFill>
              </a:rPr>
              <a:t>symetric</a:t>
            </a:r>
            <a:r>
              <a:rPr lang="cs-CZ" altLang="en-US" sz="1800" dirty="0"/>
              <a:t> (g,+ </a:t>
            </a:r>
            <a:r>
              <a:rPr lang="en-GB" altLang="en-US" sz="1800" dirty="0"/>
              <a:t>states</a:t>
            </a:r>
            <a:r>
              <a:rPr lang="cs-CZ" altLang="en-US" sz="1800" dirty="0"/>
              <a:t>). </a:t>
            </a:r>
            <a:r>
              <a:rPr lang="en-GB" altLang="en-US" sz="1800" dirty="0"/>
              <a:t>Similarly</a:t>
            </a:r>
            <a:r>
              <a:rPr lang="cs-CZ" altLang="en-US" sz="1800" dirty="0"/>
              <a:t> </a:t>
            </a:r>
            <a:r>
              <a:rPr lang="en-GB" altLang="en-US" sz="1800" dirty="0"/>
              <a:t>for</a:t>
            </a:r>
            <a:r>
              <a:rPr lang="cs-CZ" altLang="en-US" sz="1800" dirty="0"/>
              <a:t> triplet</a:t>
            </a:r>
            <a:r>
              <a:rPr lang="en-GB" altLang="en-US" sz="1800" dirty="0"/>
              <a:t>s</a:t>
            </a:r>
            <a:r>
              <a:rPr lang="cs-CZ" altLang="en-US" sz="1800" dirty="0"/>
              <a:t> </a:t>
            </a:r>
            <a:r>
              <a:rPr lang="el-GR" altLang="en-US" sz="1800" i="1" dirty="0">
                <a:solidFill>
                  <a:srgbClr val="FF0000"/>
                </a:solidFill>
              </a:rPr>
              <a:t>ψ</a:t>
            </a:r>
            <a:r>
              <a:rPr lang="cs-CZ" altLang="en-US" sz="1800" baseline="-25000" dirty="0">
                <a:solidFill>
                  <a:srgbClr val="FF0000"/>
                </a:solidFill>
              </a:rPr>
              <a:t>spin</a:t>
            </a:r>
            <a:r>
              <a:rPr lang="cs-CZ" altLang="en-US" sz="1800" dirty="0">
                <a:solidFill>
                  <a:srgbClr val="FF0000"/>
                </a:solidFill>
              </a:rPr>
              <a:t>  </a:t>
            </a:r>
            <a:r>
              <a:rPr lang="en-GB" altLang="en-US" sz="1800" dirty="0"/>
              <a:t>is</a:t>
            </a:r>
            <a:r>
              <a:rPr lang="en-GB" altLang="en-US" sz="1800" dirty="0">
                <a:solidFill>
                  <a:srgbClr val="FF0000"/>
                </a:solidFill>
              </a:rPr>
              <a:t> </a:t>
            </a:r>
            <a:r>
              <a:rPr lang="cs-CZ" altLang="en-US" sz="1800" dirty="0" err="1">
                <a:solidFill>
                  <a:srgbClr val="FF0000"/>
                </a:solidFill>
              </a:rPr>
              <a:t>symetric</a:t>
            </a:r>
            <a:r>
              <a:rPr lang="cs-CZ" altLang="en-US" sz="1800" dirty="0">
                <a:solidFill>
                  <a:srgbClr val="FF0000"/>
                </a:solidFill>
              </a:rPr>
              <a:t> </a:t>
            </a:r>
            <a:r>
              <a:rPr lang="cs-CZ" altLang="en-US" sz="1800" dirty="0"/>
              <a:t>a</a:t>
            </a:r>
            <a:r>
              <a:rPr lang="en-GB" altLang="en-US" sz="1800" dirty="0" err="1"/>
              <a:t>nd</a:t>
            </a:r>
            <a:r>
              <a:rPr lang="cs-CZ" altLang="en-US" sz="1800" dirty="0"/>
              <a:t> </a:t>
            </a:r>
            <a:r>
              <a:rPr lang="el-GR" altLang="en-US" sz="1800" i="1" dirty="0">
                <a:solidFill>
                  <a:srgbClr val="FF0000"/>
                </a:solidFill>
              </a:rPr>
              <a:t>ψ</a:t>
            </a:r>
            <a:r>
              <a:rPr lang="cs-CZ" altLang="en-US" sz="1800" baseline="-25000" dirty="0" err="1">
                <a:solidFill>
                  <a:srgbClr val="FF0000"/>
                </a:solidFill>
              </a:rPr>
              <a:t>space</a:t>
            </a:r>
            <a:r>
              <a:rPr lang="cs-CZ" altLang="en-US" sz="1800" dirty="0">
                <a:solidFill>
                  <a:srgbClr val="FF0000"/>
                </a:solidFill>
              </a:rPr>
              <a:t>  </a:t>
            </a:r>
            <a:r>
              <a:rPr lang="cs-CZ" altLang="en-US" sz="1800" dirty="0" err="1"/>
              <a:t>mus</a:t>
            </a:r>
            <a:r>
              <a:rPr lang="en-GB" altLang="en-US" sz="1800" dirty="0"/>
              <a:t>t</a:t>
            </a:r>
            <a:r>
              <a:rPr lang="cs-CZ" altLang="en-US" sz="1800" dirty="0"/>
              <a:t> </a:t>
            </a:r>
            <a:r>
              <a:rPr lang="en-GB" altLang="en-US" sz="1800" dirty="0"/>
              <a:t>be</a:t>
            </a:r>
            <a:r>
              <a:rPr lang="cs-CZ" altLang="en-US" sz="1800" dirty="0"/>
              <a:t> </a:t>
            </a:r>
            <a:r>
              <a:rPr lang="cs-CZ" altLang="en-US" sz="1800" dirty="0" err="1">
                <a:solidFill>
                  <a:srgbClr val="FF0000"/>
                </a:solidFill>
              </a:rPr>
              <a:t>antisymetric</a:t>
            </a:r>
            <a:r>
              <a:rPr lang="cs-CZ" altLang="en-US" sz="1800" dirty="0"/>
              <a:t> (g,- sta</a:t>
            </a:r>
            <a:r>
              <a:rPr lang="en-GB" altLang="en-US" sz="1800" dirty="0" err="1"/>
              <a:t>tes</a:t>
            </a:r>
            <a:r>
              <a:rPr lang="cs-CZ" altLang="en-US" sz="1800" dirty="0"/>
              <a:t>). </a:t>
            </a:r>
            <a:endParaRPr lang="en-US" altLang="en-US" sz="1800" i="1" dirty="0"/>
          </a:p>
        </p:txBody>
      </p:sp>
      <p:sp>
        <p:nvSpPr>
          <p:cNvPr id="17415" name="TextBox 7">
            <a:extLst>
              <a:ext uri="{FF2B5EF4-FFF2-40B4-BE49-F238E27FC236}">
                <a16:creationId xmlns:a16="http://schemas.microsoft.com/office/drawing/2014/main" id="{F90C8637-6E7E-4669-B639-61FD56353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733800"/>
            <a:ext cx="5257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aseline="30000" dirty="0"/>
              <a:t>1</a:t>
            </a:r>
            <a:r>
              <a:rPr lang="el-GR" altLang="en-US" sz="1800" dirty="0"/>
              <a:t>Σ</a:t>
            </a:r>
            <a:r>
              <a:rPr lang="cs-CZ" altLang="en-US" sz="1800" baseline="-25000" dirty="0"/>
              <a:t>g</a:t>
            </a:r>
            <a:r>
              <a:rPr lang="cs-CZ" altLang="en-US" sz="1800" baseline="30000" dirty="0"/>
              <a:t>-</a:t>
            </a:r>
            <a:r>
              <a:rPr lang="cs-CZ" altLang="en-US" sz="1800" dirty="0"/>
              <a:t>     </a:t>
            </a:r>
            <a:r>
              <a:rPr lang="cs-CZ" altLang="en-US" sz="1800" baseline="30000" dirty="0"/>
              <a:t>3</a:t>
            </a:r>
            <a:r>
              <a:rPr lang="el-GR" altLang="en-US" sz="1800" dirty="0"/>
              <a:t>Σ</a:t>
            </a:r>
            <a:r>
              <a:rPr lang="cs-CZ" altLang="en-US" sz="1800" baseline="-25000" dirty="0"/>
              <a:t>g</a:t>
            </a:r>
            <a:r>
              <a:rPr lang="cs-CZ" altLang="en-US" sz="1800" baseline="30000" dirty="0"/>
              <a:t>+</a:t>
            </a:r>
            <a:r>
              <a:rPr lang="cs-CZ" altLang="en-US" sz="1800" dirty="0"/>
              <a:t>     </a:t>
            </a:r>
            <a:r>
              <a:rPr lang="cs-CZ" altLang="en-US" sz="1800" baseline="30000" dirty="0"/>
              <a:t>3</a:t>
            </a:r>
            <a:r>
              <a:rPr lang="el-GR" altLang="en-US" sz="1800" dirty="0"/>
              <a:t>Δ</a:t>
            </a:r>
            <a:r>
              <a:rPr lang="cs-CZ" altLang="en-US" sz="1800" baseline="-25000" dirty="0"/>
              <a:t>g</a:t>
            </a:r>
            <a:r>
              <a:rPr lang="cs-CZ" altLang="en-US" sz="1800" dirty="0"/>
              <a:t>       - </a:t>
            </a:r>
            <a:r>
              <a:rPr lang="en-GB" altLang="en-US" sz="1800" dirty="0"/>
              <a:t>all these states are contrary to 		the Pauli principle and do not exist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aseline="30000" dirty="0"/>
              <a:t>1</a:t>
            </a:r>
            <a:r>
              <a:rPr lang="el-GR" altLang="en-US" sz="1800" dirty="0"/>
              <a:t>Σ</a:t>
            </a:r>
            <a:r>
              <a:rPr lang="cs-CZ" altLang="en-US" sz="1800" baseline="-25000" dirty="0"/>
              <a:t>g</a:t>
            </a:r>
            <a:r>
              <a:rPr lang="cs-CZ" altLang="en-US" sz="1800" baseline="30000" dirty="0"/>
              <a:t>+</a:t>
            </a:r>
            <a:r>
              <a:rPr lang="cs-CZ" altLang="en-US" sz="1800" dirty="0"/>
              <a:t>     </a:t>
            </a:r>
            <a:r>
              <a:rPr lang="cs-CZ" altLang="en-US" sz="1800" baseline="30000" dirty="0"/>
              <a:t>3</a:t>
            </a:r>
            <a:r>
              <a:rPr lang="el-GR" altLang="en-US" sz="1800" dirty="0"/>
              <a:t>Σ</a:t>
            </a:r>
            <a:r>
              <a:rPr lang="cs-CZ" altLang="en-US" sz="1800" baseline="-25000" dirty="0"/>
              <a:t>g</a:t>
            </a:r>
            <a:r>
              <a:rPr lang="cs-CZ" altLang="en-US" sz="1800" baseline="30000" dirty="0"/>
              <a:t>-</a:t>
            </a:r>
            <a:r>
              <a:rPr lang="cs-CZ" altLang="en-US" sz="1800" dirty="0"/>
              <a:t>     </a:t>
            </a:r>
            <a:r>
              <a:rPr lang="cs-CZ" altLang="en-US" sz="1800" baseline="30000" dirty="0"/>
              <a:t>1</a:t>
            </a:r>
            <a:r>
              <a:rPr lang="el-GR" altLang="en-US" sz="1800" dirty="0"/>
              <a:t>Δ</a:t>
            </a:r>
            <a:r>
              <a:rPr lang="cs-CZ" altLang="en-US" sz="1800" baseline="-25000" dirty="0"/>
              <a:t>g</a:t>
            </a:r>
            <a:r>
              <a:rPr lang="cs-CZ" altLang="en-US" sz="1800" dirty="0"/>
              <a:t>       - These </a:t>
            </a:r>
            <a:r>
              <a:rPr lang="cs-CZ" altLang="en-US" sz="1800" dirty="0" err="1"/>
              <a:t>states</a:t>
            </a:r>
            <a:r>
              <a:rPr lang="cs-CZ" altLang="en-US" sz="1800" dirty="0"/>
              <a:t> </a:t>
            </a:r>
            <a:r>
              <a:rPr lang="cs-CZ" altLang="en-US" sz="1800" dirty="0" err="1"/>
              <a:t>exist</a:t>
            </a:r>
            <a:r>
              <a:rPr lang="cs-CZ" altLang="en-US" sz="1800" dirty="0"/>
              <a:t>. Triplet </a:t>
            </a:r>
            <a:r>
              <a:rPr lang="cs-CZ" altLang="en-US" sz="1800" baseline="30000" dirty="0"/>
              <a:t>3</a:t>
            </a:r>
            <a:r>
              <a:rPr lang="el-GR" altLang="en-US" sz="1800" dirty="0"/>
              <a:t>Σ</a:t>
            </a:r>
            <a:r>
              <a:rPr lang="cs-CZ" altLang="en-US" sz="1800" baseline="-25000" dirty="0"/>
              <a:t>g</a:t>
            </a:r>
            <a:r>
              <a:rPr lang="cs-CZ" altLang="en-US" sz="1800" baseline="30000" dirty="0"/>
              <a:t>-</a:t>
            </a:r>
            <a:r>
              <a:rPr lang="cs-CZ" altLang="en-US" sz="1800" dirty="0"/>
              <a:t> </a:t>
            </a:r>
            <a:r>
              <a:rPr lang="en-GB" altLang="en-US" sz="1800" dirty="0"/>
              <a:t>has 		the lowest energy</a:t>
            </a:r>
            <a:endParaRPr lang="cs-CZ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7416" name="TextBox 8">
            <a:extLst>
              <a:ext uri="{FF2B5EF4-FFF2-40B4-BE49-F238E27FC236}">
                <a16:creationId xmlns:a16="http://schemas.microsoft.com/office/drawing/2014/main" id="{4ECA7D8B-200A-45C3-B8A8-7DEBD334B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096000"/>
            <a:ext cx="822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The reasoning shown is valid for partially filled (not full) orbitals.</a:t>
            </a:r>
            <a:endParaRPr lang="en-US" altLang="en-US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CC72AA8-3431-4C16-9D9B-F24B7E1C2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Labeling of electronic states of molecules</a:t>
            </a:r>
            <a:endParaRPr lang="en-US" altLang="en-US" dirty="0"/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3DAB343A-ED43-491B-8992-2C384374B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618" y="1690688"/>
            <a:ext cx="2316163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0" name="Object 3">
            <a:extLst>
              <a:ext uri="{FF2B5EF4-FFF2-40B4-BE49-F238E27FC236}">
                <a16:creationId xmlns:a16="http://schemas.microsoft.com/office/drawing/2014/main" id="{576F3EDD-4E04-47B1-A338-A5AD860241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32300" y="2895600"/>
          <a:ext cx="31877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60113" imgH="253890" progId="Equation.3">
                  <p:embed/>
                </p:oleObj>
              </mc:Choice>
              <mc:Fallback>
                <p:oleObj name="Equation" r:id="rId3" imgW="660113" imgH="253890" progId="Equation.3">
                  <p:embed/>
                  <p:pic>
                    <p:nvPicPr>
                      <p:cNvPr id="9220" name="Object 3">
                        <a:extLst>
                          <a:ext uri="{FF2B5EF4-FFF2-40B4-BE49-F238E27FC236}">
                            <a16:creationId xmlns:a16="http://schemas.microsoft.com/office/drawing/2014/main" id="{576F3EDD-4E04-47B1-A338-A5AD860241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2895600"/>
                        <a:ext cx="318770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4">
            <a:extLst>
              <a:ext uri="{FF2B5EF4-FFF2-40B4-BE49-F238E27FC236}">
                <a16:creationId xmlns:a16="http://schemas.microsoft.com/office/drawing/2014/main" id="{275C1E61-B10E-4DB9-9B68-7BEA05E97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19326"/>
            <a:ext cx="30178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4">
            <a:extLst>
              <a:ext uri="{FF2B5EF4-FFF2-40B4-BE49-F238E27FC236}">
                <a16:creationId xmlns:a16="http://schemas.microsoft.com/office/drawing/2014/main" id="{8518A5A4-B679-453F-A784-FC3D4F2AC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4" y="1493342"/>
            <a:ext cx="518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Molecules classified according to the projection Λ of their orbital angular momentum L on the axis of the molecule:</a:t>
            </a:r>
            <a:endParaRPr lang="en-US" altLang="en-US" sz="1800" dirty="0"/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074B6E9C-5F91-4154-AB58-35B16AE6E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114800"/>
            <a:ext cx="7848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S – total spin quantum number
</a:t>
            </a:r>
            <a:r>
              <a:rPr lang="el-GR" altLang="en-US" sz="1800"/>
              <a:t>Λ – </a:t>
            </a:r>
            <a:r>
              <a:rPr lang="cs-CZ" altLang="en-US" sz="1800"/>
              <a:t>projection of orbital angular momentum L (orbital angular momentum) along the axis of the molecule
</a:t>
            </a:r>
            <a:r>
              <a:rPr lang="el-GR" altLang="en-US" sz="1800"/>
              <a:t>Ω – </a:t>
            </a:r>
            <a:r>
              <a:rPr lang="cs-CZ" altLang="en-US" sz="1800"/>
              <a:t>projection of total angular momentum along the molecular axis (internuclear axis) (maximum L + S)
u/g – parity
+/- mirror symmetry along the plane containing the axis of the molecule</a:t>
            </a:r>
            <a:endParaRPr lang="en-US" altLang="en-US" sz="1800" dirty="0"/>
          </a:p>
        </p:txBody>
      </p:sp>
      <p:sp>
        <p:nvSpPr>
          <p:cNvPr id="9224" name="TextBox 5">
            <a:extLst>
              <a:ext uri="{FF2B5EF4-FFF2-40B4-BE49-F238E27FC236}">
                <a16:creationId xmlns:a16="http://schemas.microsoft.com/office/drawing/2014/main" id="{B4E74A9A-1757-4C8F-97B4-2DAD72BAE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324600"/>
            <a:ext cx="556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Λ = 0, 1, 2, 3... -&gt; </a:t>
            </a:r>
            <a:r>
              <a:rPr lang="el-GR" altLang="en-US" sz="1800"/>
              <a:t>Σ</a:t>
            </a:r>
            <a:r>
              <a:rPr lang="cs-CZ" altLang="en-US" sz="1800"/>
              <a:t>, </a:t>
            </a:r>
            <a:r>
              <a:rPr lang="el-GR" altLang="en-US" sz="1800"/>
              <a:t>Π</a:t>
            </a:r>
            <a:r>
              <a:rPr lang="cs-CZ" altLang="en-US" sz="1800"/>
              <a:t>, </a:t>
            </a:r>
            <a:r>
              <a:rPr lang="el-GR" altLang="en-US" sz="1800"/>
              <a:t>Δ</a:t>
            </a:r>
            <a:r>
              <a:rPr lang="cs-CZ" altLang="en-US" sz="1800"/>
              <a:t>, </a:t>
            </a:r>
            <a:r>
              <a:rPr lang="el-GR" altLang="en-US" sz="1800"/>
              <a:t>Φ</a:t>
            </a:r>
            <a:r>
              <a:rPr lang="cs-CZ" altLang="en-US" sz="1800"/>
              <a:t>...</a:t>
            </a:r>
            <a:endParaRPr lang="en-US" altLang="en-US"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2087B386-1B63-4AE3-B8BD-A7897B55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Electronic states of molecules</a:t>
            </a:r>
            <a:endParaRPr lang="en-US" altLang="en-US" dirty="0"/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CBEB4760-D293-4B2C-BB7A-7844B887B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9" y="1600201"/>
            <a:ext cx="3070225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>
            <a:extLst>
              <a:ext uri="{FF2B5EF4-FFF2-40B4-BE49-F238E27FC236}">
                <a16:creationId xmlns:a16="http://schemas.microsoft.com/office/drawing/2014/main" id="{D1281982-E911-4FBB-8804-E8EB7B6FF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00201"/>
            <a:ext cx="5119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aseline="30000" dirty="0"/>
              <a:t>3</a:t>
            </a:r>
            <a:r>
              <a:rPr lang="el-GR" altLang="en-US" sz="1800" dirty="0"/>
              <a:t>Σ</a:t>
            </a:r>
            <a:r>
              <a:rPr lang="cs-CZ" altLang="en-US" sz="1800" baseline="-25000" dirty="0"/>
              <a:t>g</a:t>
            </a:r>
            <a:r>
              <a:rPr lang="cs-CZ" altLang="en-US" sz="1800" baseline="30000" dirty="0"/>
              <a:t>-</a:t>
            </a:r>
            <a:r>
              <a:rPr lang="cs-CZ" altLang="en-US" sz="1800" dirty="0"/>
              <a:t>, </a:t>
            </a:r>
            <a:r>
              <a:rPr lang="cs-CZ" altLang="en-US" sz="1800" baseline="30000" dirty="0"/>
              <a:t>1</a:t>
            </a:r>
            <a:r>
              <a:rPr lang="el-GR" altLang="en-US" sz="1800" dirty="0"/>
              <a:t>Δ</a:t>
            </a:r>
            <a:r>
              <a:rPr lang="cs-CZ" altLang="en-US" sz="1800" baseline="-25000" dirty="0"/>
              <a:t>g</a:t>
            </a:r>
            <a:r>
              <a:rPr lang="cs-CZ" altLang="en-US" sz="1800" dirty="0"/>
              <a:t> a </a:t>
            </a:r>
            <a:r>
              <a:rPr lang="cs-CZ" altLang="en-US" sz="1800" baseline="30000" dirty="0"/>
              <a:t>1</a:t>
            </a:r>
            <a:r>
              <a:rPr lang="el-GR" altLang="en-US" sz="1800" dirty="0"/>
              <a:t>Σ</a:t>
            </a:r>
            <a:r>
              <a:rPr lang="cs-CZ" altLang="en-US" sz="1800" baseline="-25000" dirty="0"/>
              <a:t>g</a:t>
            </a:r>
            <a:r>
              <a:rPr lang="cs-CZ" altLang="en-US" sz="1800" baseline="30000" dirty="0"/>
              <a:t>+</a:t>
            </a:r>
            <a:r>
              <a:rPr lang="cs-CZ" altLang="en-US" sz="1800" dirty="0"/>
              <a:t> </a:t>
            </a:r>
            <a:r>
              <a:rPr lang="en-GB" altLang="en-US" sz="1800" dirty="0"/>
              <a:t>states arisen</a:t>
            </a:r>
            <a:r>
              <a:rPr lang="cs-CZ" altLang="en-US" sz="1800" dirty="0"/>
              <a:t> </a:t>
            </a:r>
            <a:r>
              <a:rPr lang="en-GB" altLang="en-US" sz="1800" dirty="0">
                <a:solidFill>
                  <a:srgbClr val="FF0000"/>
                </a:solidFill>
              </a:rPr>
              <a:t>from the lowest electronic configuration</a:t>
            </a:r>
            <a:r>
              <a:rPr lang="cs-CZ" altLang="en-US" sz="1800" dirty="0"/>
              <a:t>:</a:t>
            </a:r>
            <a:endParaRPr lang="en-US" altLang="en-US" sz="1800" dirty="0"/>
          </a:p>
        </p:txBody>
      </p:sp>
      <p:pic>
        <p:nvPicPr>
          <p:cNvPr id="18437" name="Picture 3">
            <a:extLst>
              <a:ext uri="{FF2B5EF4-FFF2-40B4-BE49-F238E27FC236}">
                <a16:creationId xmlns:a16="http://schemas.microsoft.com/office/drawing/2014/main" id="{9002D827-3F2C-433C-ADC2-2D11F47CA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266951"/>
            <a:ext cx="36671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4">
            <a:extLst>
              <a:ext uri="{FF2B5EF4-FFF2-40B4-BE49-F238E27FC236}">
                <a16:creationId xmlns:a16="http://schemas.microsoft.com/office/drawing/2014/main" id="{ED3D9DC6-F6E3-4644-99E2-EDF79363E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352801"/>
            <a:ext cx="487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Each of these states is </a:t>
            </a:r>
            <a:r>
              <a:rPr lang="en-GB" altLang="en-US" sz="1800" dirty="0">
                <a:solidFill>
                  <a:srgbClr val="FF0000"/>
                </a:solidFill>
              </a:rPr>
              <a:t>bound</a:t>
            </a:r>
            <a:r>
              <a:rPr lang="en-GB" altLang="en-US" sz="1800" dirty="0"/>
              <a:t> and contains a number of vibrational levels. They can be approximated, for example, by Morse potential.</a:t>
            </a:r>
            <a:endParaRPr lang="en-US" altLang="en-US" sz="1800" dirty="0"/>
          </a:p>
        </p:txBody>
      </p:sp>
      <p:sp>
        <p:nvSpPr>
          <p:cNvPr id="18439" name="TextBox 6">
            <a:extLst>
              <a:ext uri="{FF2B5EF4-FFF2-40B4-BE49-F238E27FC236}">
                <a16:creationId xmlns:a16="http://schemas.microsoft.com/office/drawing/2014/main" id="{9D5B732A-60F0-43BD-AA66-B4E3AAAB9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800600"/>
            <a:ext cx="4648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</a:rPr>
              <a:t>Other configurations </a:t>
            </a:r>
            <a:r>
              <a:rPr lang="en-GB" altLang="en-US" sz="1800" dirty="0"/>
              <a:t>of electrons will give rise to other electronic states (dissociation products for large interatomic distances may vary from state to state).
The transitions between different electronic states exhibit the structure of </a:t>
            </a:r>
            <a:r>
              <a:rPr lang="en-GB" altLang="en-US" sz="1800" dirty="0">
                <a:solidFill>
                  <a:srgbClr val="FF0000"/>
                </a:solidFill>
              </a:rPr>
              <a:t>vibrational bands</a:t>
            </a:r>
            <a:r>
              <a:rPr lang="en-GB" altLang="en-US" sz="1800" dirty="0"/>
              <a:t>.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430F6-9023-4C96-90F4-2BF61B07E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Bond order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4B823-D913-4177-95D0-3625B8089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845" y="1572028"/>
            <a:ext cx="1876960" cy="55204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F624E3F-E79B-4F8F-BC63-3AD3614A3E71}"/>
              </a:ext>
            </a:extLst>
          </p:cNvPr>
          <p:cNvCxnSpPr>
            <a:cxnSpLocks/>
          </p:cNvCxnSpPr>
          <p:nvPr/>
        </p:nvCxnSpPr>
        <p:spPr>
          <a:xfrm flipV="1">
            <a:off x="2042845" y="2093121"/>
            <a:ext cx="824180" cy="115490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5CB169E-E492-463D-B2EB-4D6ED024B22D}"/>
              </a:ext>
            </a:extLst>
          </p:cNvPr>
          <p:cNvSpPr txBox="1"/>
          <p:nvPr/>
        </p:nvSpPr>
        <p:spPr>
          <a:xfrm>
            <a:off x="973798" y="3330979"/>
            <a:ext cx="246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Number of electrons in bonding orbital</a:t>
            </a:r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EC9422-F2AA-428E-9D5E-D3581A7DBF59}"/>
              </a:ext>
            </a:extLst>
          </p:cNvPr>
          <p:cNvCxnSpPr>
            <a:cxnSpLocks/>
          </p:cNvCxnSpPr>
          <p:nvPr/>
        </p:nvCxnSpPr>
        <p:spPr>
          <a:xfrm flipH="1" flipV="1">
            <a:off x="3393415" y="2108599"/>
            <a:ext cx="1731035" cy="122238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02DDA78-D9DD-46A8-AA88-1F2BBD558C12}"/>
              </a:ext>
            </a:extLst>
          </p:cNvPr>
          <p:cNvSpPr txBox="1"/>
          <p:nvPr/>
        </p:nvSpPr>
        <p:spPr>
          <a:xfrm>
            <a:off x="4924424" y="3429000"/>
            <a:ext cx="246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Number of electrons in antibonding orbital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54A4EF-7462-4506-B4B6-DC4461510FA5}"/>
              </a:ext>
            </a:extLst>
          </p:cNvPr>
          <p:cNvSpPr txBox="1"/>
          <p:nvPr/>
        </p:nvSpPr>
        <p:spPr>
          <a:xfrm>
            <a:off x="5648325" y="1009650"/>
            <a:ext cx="354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</a:t>
            </a:r>
            <a:r>
              <a:rPr lang="cs-CZ" dirty="0"/>
              <a:t>: 	H</a:t>
            </a:r>
            <a:r>
              <a:rPr lang="cs-CZ" baseline="-25000" dirty="0"/>
              <a:t>2</a:t>
            </a:r>
            <a:r>
              <a:rPr lang="cs-CZ" dirty="0"/>
              <a:t> b = 1</a:t>
            </a:r>
          </a:p>
          <a:p>
            <a:r>
              <a:rPr lang="cs-CZ" dirty="0"/>
              <a:t>	N</a:t>
            </a:r>
            <a:r>
              <a:rPr lang="cs-CZ" baseline="-25000" dirty="0"/>
              <a:t>2</a:t>
            </a:r>
            <a:r>
              <a:rPr lang="cs-CZ" dirty="0"/>
              <a:t> b = 3</a:t>
            </a:r>
          </a:p>
          <a:p>
            <a:r>
              <a:rPr lang="cs-CZ" dirty="0"/>
              <a:t>	He</a:t>
            </a:r>
            <a:r>
              <a:rPr lang="cs-CZ" baseline="-25000" dirty="0"/>
              <a:t>2</a:t>
            </a:r>
            <a:r>
              <a:rPr lang="cs-CZ" dirty="0"/>
              <a:t> b = ?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B5C8B0-F3FA-49EF-83AF-593C73CEC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221" y="333365"/>
            <a:ext cx="3010030" cy="341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16DD26-2DF7-4A5F-805D-42E3E6E07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071" y="3752165"/>
            <a:ext cx="2362329" cy="2892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5B3D753-9E74-4036-9C4C-2D2530AAA5FC}"/>
              </a:ext>
            </a:extLst>
          </p:cNvPr>
          <p:cNvSpPr txBox="1"/>
          <p:nvPr/>
        </p:nvSpPr>
        <p:spPr>
          <a:xfrm>
            <a:off x="542925" y="4638675"/>
            <a:ext cx="661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/>
              <a:t>The greater the order of the bond, the shorter the bond
The greater the order of the bond, the stronger the bond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089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D6C5-6213-4E27-9257-265B3593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Heteronuclear diatomic molecules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CA8E41-548F-47E3-9804-CAE9F1B71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224" y="1690688"/>
            <a:ext cx="2552702" cy="41397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254CD6-4CDB-4B4A-B861-7AAB2F2556F2}"/>
              </a:ext>
            </a:extLst>
          </p:cNvPr>
          <p:cNvSpPr txBox="1"/>
          <p:nvPr/>
        </p:nvSpPr>
        <p:spPr>
          <a:xfrm>
            <a:off x="447675" y="1564416"/>
            <a:ext cx="569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/>
              <a:t>Polar Bond</a:t>
            </a:r>
            <a:endParaRPr lang="en-GB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1EB3C9-D396-411B-8E27-0450221E9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842" y="2160032"/>
            <a:ext cx="1796466" cy="5110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FE86D8-4E9E-43B0-9377-77CDC9AC7D75}"/>
              </a:ext>
            </a:extLst>
          </p:cNvPr>
          <p:cNvSpPr txBox="1"/>
          <p:nvPr/>
        </p:nvSpPr>
        <p:spPr>
          <a:xfrm>
            <a:off x="3629025" y="2160032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a non-polar bond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C3B2C0-37A9-4699-AED8-30B0F8006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46" y="2160032"/>
            <a:ext cx="1180966" cy="3489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DCA341-ED89-4912-9F75-8D5922675670}"/>
              </a:ext>
            </a:extLst>
          </p:cNvPr>
          <p:cNvSpPr txBox="1"/>
          <p:nvPr/>
        </p:nvSpPr>
        <p:spPr>
          <a:xfrm>
            <a:off x="3629025" y="2529364"/>
            <a:ext cx="1955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For an ionic bond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C43E9E-19BB-436D-BAFD-6BD7C603E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4025" y="2575484"/>
            <a:ext cx="533402" cy="3151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77DDFB-49D9-4C67-ACE4-031BFBCC50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9485" y="2575484"/>
            <a:ext cx="648448" cy="3242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1DA31B-EDA4-48DD-90E4-4FD35BAB00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7191" y="2526006"/>
            <a:ext cx="624740" cy="3265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5BE9E4-F1D8-4051-81EA-704DB53F96AA}"/>
              </a:ext>
            </a:extLst>
          </p:cNvPr>
          <p:cNvSpPr txBox="1"/>
          <p:nvPr/>
        </p:nvSpPr>
        <p:spPr>
          <a:xfrm>
            <a:off x="333375" y="3314700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Example: HF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40CD7EE-43CF-44E8-9224-1D5928F652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5534" y="3277553"/>
            <a:ext cx="2231532" cy="51006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79B4716-BA2D-43EB-BD47-88BD18981D41}"/>
              </a:ext>
            </a:extLst>
          </p:cNvPr>
          <p:cNvSpPr txBox="1"/>
          <p:nvPr/>
        </p:nvSpPr>
        <p:spPr>
          <a:xfrm>
            <a:off x="838199" y="3895725"/>
            <a:ext cx="4762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 1s orbital is 13.6 eV from the dissociation limit
F 2p orbital is 18.6 eV from the dissociation limit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12ABB6E-39C1-4D50-9936-0465B82B5B89}"/>
              </a:ext>
            </a:extLst>
          </p:cNvPr>
          <p:cNvCxnSpPr>
            <a:cxnSpLocks/>
          </p:cNvCxnSpPr>
          <p:nvPr/>
        </p:nvCxnSpPr>
        <p:spPr>
          <a:xfrm>
            <a:off x="3511942" y="4687489"/>
            <a:ext cx="117083" cy="51316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1609A92-A1D8-42EB-AE51-B3B7D00B9C0E}"/>
              </a:ext>
            </a:extLst>
          </p:cNvPr>
          <p:cNvSpPr txBox="1"/>
          <p:nvPr/>
        </p:nvSpPr>
        <p:spPr>
          <a:xfrm>
            <a:off x="939784" y="5200650"/>
            <a:ext cx="6994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bonding orbital of HF is mainly of F 2p and the antibonding orbital is mainly of H 1s character. Both electrons in the bonding electron will most likely be found around the F atom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A4993DC-0583-4624-9A94-65512D5E8AE9}"/>
              </a:ext>
            </a:extLst>
          </p:cNvPr>
          <p:cNvCxnSpPr>
            <a:cxnSpLocks/>
          </p:cNvCxnSpPr>
          <p:nvPr/>
        </p:nvCxnSpPr>
        <p:spPr>
          <a:xfrm>
            <a:off x="5902177" y="5979714"/>
            <a:ext cx="1019615" cy="21153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82228A0-7074-4D0C-942C-42669D0E0DD9}"/>
              </a:ext>
            </a:extLst>
          </p:cNvPr>
          <p:cNvSpPr txBox="1"/>
          <p:nvPr/>
        </p:nvSpPr>
        <p:spPr>
          <a:xfrm>
            <a:off x="7077075" y="6123980"/>
            <a:ext cx="480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There will be a partial negative charge on the F atom and a partial positive charge on the H atom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997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CF202-10F8-4B16-88E3-665C07AAE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Heteronuclear diatomic molecules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2E998E-E40A-4F69-ACA4-4B7CA381BD9E}"/>
              </a:ext>
            </a:extLst>
          </p:cNvPr>
          <p:cNvSpPr txBox="1"/>
          <p:nvPr/>
        </p:nvSpPr>
        <p:spPr>
          <a:xfrm>
            <a:off x="723900" y="1690688"/>
            <a:ext cx="665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Elektronegativit</a:t>
            </a:r>
            <a:r>
              <a:rPr lang="en-GB" sz="3200" dirty="0"/>
              <a:t>y</a:t>
            </a:r>
            <a:r>
              <a:rPr lang="cs-CZ" sz="3200" dirty="0"/>
              <a:t> </a:t>
            </a:r>
            <a:r>
              <a:rPr lang="el-GR" sz="3200" i="1" dirty="0"/>
              <a:t>χ</a:t>
            </a:r>
            <a:endParaRPr lang="en-GB" sz="32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419C89-222B-420B-8D4B-13E460DAE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25" y="1469435"/>
            <a:ext cx="1885950" cy="26672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949167-A9D2-4C11-8C6A-994FA23B5A7D}"/>
              </a:ext>
            </a:extLst>
          </p:cNvPr>
          <p:cNvSpPr txBox="1"/>
          <p:nvPr/>
        </p:nvSpPr>
        <p:spPr>
          <a:xfrm>
            <a:off x="8977312" y="4330184"/>
            <a:ext cx="269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Linus </a:t>
            </a:r>
            <a:r>
              <a:rPr lang="cs-CZ" dirty="0" err="1"/>
              <a:t>Pauling</a:t>
            </a:r>
            <a:r>
              <a:rPr lang="cs-CZ" dirty="0"/>
              <a:t> (1901 -1994)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8EA450-FB80-428F-8E42-0BF926471F0E}"/>
              </a:ext>
            </a:extLst>
          </p:cNvPr>
          <p:cNvSpPr txBox="1"/>
          <p:nvPr/>
        </p:nvSpPr>
        <p:spPr>
          <a:xfrm>
            <a:off x="8763000" y="4699516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Nobel prize in chemistry (1954)
Nobel Peace Prize (1962)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D96C2F-819A-4A63-9127-FFF8E0814AE0}"/>
              </a:ext>
            </a:extLst>
          </p:cNvPr>
          <p:cNvSpPr txBox="1"/>
          <p:nvPr/>
        </p:nvSpPr>
        <p:spPr>
          <a:xfrm>
            <a:off x="942974" y="2390775"/>
            <a:ext cx="654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- A measure of an atom's ability to attract electrons in a compound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04E4E5-2F0D-4583-9D7C-4ADC4D674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761" y="2980254"/>
            <a:ext cx="5590100" cy="44874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81A1A1-70A5-406A-A3DC-3711E0E17F28}"/>
              </a:ext>
            </a:extLst>
          </p:cNvPr>
          <p:cNvCxnSpPr>
            <a:cxnSpLocks/>
          </p:cNvCxnSpPr>
          <p:nvPr/>
        </p:nvCxnSpPr>
        <p:spPr>
          <a:xfrm flipH="1" flipV="1">
            <a:off x="3626779" y="3359946"/>
            <a:ext cx="869021" cy="77676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40E683E-15D9-4586-A96F-19B15F88B023}"/>
              </a:ext>
            </a:extLst>
          </p:cNvPr>
          <p:cNvCxnSpPr>
            <a:cxnSpLocks/>
          </p:cNvCxnSpPr>
          <p:nvPr/>
        </p:nvCxnSpPr>
        <p:spPr>
          <a:xfrm flipV="1">
            <a:off x="4829175" y="3359947"/>
            <a:ext cx="140630" cy="77676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0B1EFD-6F9F-44B2-8340-0562F6D75B4F}"/>
              </a:ext>
            </a:extLst>
          </p:cNvPr>
          <p:cNvCxnSpPr>
            <a:cxnSpLocks/>
          </p:cNvCxnSpPr>
          <p:nvPr/>
        </p:nvCxnSpPr>
        <p:spPr>
          <a:xfrm flipV="1">
            <a:off x="5167582" y="3394475"/>
            <a:ext cx="842693" cy="7422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4433DD5-5663-421C-A8B7-EE3D5366DE58}"/>
              </a:ext>
            </a:extLst>
          </p:cNvPr>
          <p:cNvSpPr txBox="1"/>
          <p:nvPr/>
        </p:nvSpPr>
        <p:spPr>
          <a:xfrm>
            <a:off x="3626778" y="4330184"/>
            <a:ext cx="535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Energy required to dissociate the respective bond (eV)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A819304-5DB3-4496-BE9D-7B5565201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31" y="3460194"/>
            <a:ext cx="2850546" cy="320686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76ADB70-7025-4E6C-B6AC-A45C003159EE}"/>
              </a:ext>
            </a:extLst>
          </p:cNvPr>
          <p:cNvSpPr txBox="1"/>
          <p:nvPr/>
        </p:nvSpPr>
        <p:spPr>
          <a:xfrm>
            <a:off x="3857625" y="4914900"/>
            <a:ext cx="4219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greater the difference in electronegativity, the more polar the bond</a:t>
            </a:r>
          </a:p>
          <a:p>
            <a:r>
              <a:rPr lang="en-GB" dirty="0"/>
              <a:t>
The scale is dimensionless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6E518C-E082-4F59-9ECB-72BE206E9120}"/>
              </a:ext>
            </a:extLst>
          </p:cNvPr>
          <p:cNvSpPr txBox="1"/>
          <p:nvPr/>
        </p:nvSpPr>
        <p:spPr>
          <a:xfrm>
            <a:off x="6436653" y="1613356"/>
            <a:ext cx="1495425" cy="58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1932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28554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CF202-10F8-4B16-88E3-665C07AAE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Heteronuclear diatomic molecules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2E998E-E40A-4F69-ACA4-4B7CA381BD9E}"/>
              </a:ext>
            </a:extLst>
          </p:cNvPr>
          <p:cNvSpPr txBox="1"/>
          <p:nvPr/>
        </p:nvSpPr>
        <p:spPr>
          <a:xfrm>
            <a:off x="723900" y="1690688"/>
            <a:ext cx="665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Elektronegativit</a:t>
            </a:r>
            <a:r>
              <a:rPr lang="en-GB" sz="3200" dirty="0"/>
              <a:t>y</a:t>
            </a:r>
            <a:r>
              <a:rPr lang="cs-CZ" sz="3200" dirty="0"/>
              <a:t> </a:t>
            </a:r>
            <a:r>
              <a:rPr lang="el-GR" sz="3200" i="1" dirty="0"/>
              <a:t>χ</a:t>
            </a:r>
            <a:endParaRPr lang="en-GB" sz="32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949167-A9D2-4C11-8C6A-994FA23B5A7D}"/>
              </a:ext>
            </a:extLst>
          </p:cNvPr>
          <p:cNvSpPr txBox="1"/>
          <p:nvPr/>
        </p:nvSpPr>
        <p:spPr>
          <a:xfrm>
            <a:off x="8658226" y="4330184"/>
            <a:ext cx="301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Robert </a:t>
            </a:r>
            <a:r>
              <a:rPr lang="cs-CZ" dirty="0" err="1"/>
              <a:t>Mulliken</a:t>
            </a:r>
            <a:r>
              <a:rPr lang="en-GB" dirty="0"/>
              <a:t> </a:t>
            </a:r>
            <a:r>
              <a:rPr lang="cs-CZ" dirty="0"/>
              <a:t>(1896 -1986)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8EA450-FB80-428F-8E42-0BF926471F0E}"/>
              </a:ext>
            </a:extLst>
          </p:cNvPr>
          <p:cNvSpPr txBox="1"/>
          <p:nvPr/>
        </p:nvSpPr>
        <p:spPr>
          <a:xfrm>
            <a:off x="8763000" y="4699516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Nobel Prize in Chemistry (1966)</a:t>
            </a:r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2EDCAC-8246-4455-9B29-FDBC7DB4E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25" y="1597580"/>
            <a:ext cx="2038350" cy="25479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1753D9-D9D1-426B-A802-378ECEE163DD}"/>
              </a:ext>
            </a:extLst>
          </p:cNvPr>
          <p:cNvSpPr txBox="1"/>
          <p:nvPr/>
        </p:nvSpPr>
        <p:spPr>
          <a:xfrm>
            <a:off x="381000" y="2419350"/>
            <a:ext cx="686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An element is electronegative if it has high ionization energy and electron affinity: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B87242-AA4B-43A8-A138-6EA3CBD76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486" y="2942867"/>
            <a:ext cx="1769328" cy="5334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2E2BB1D-DCD9-4518-98A2-10D4AB454689}"/>
              </a:ext>
            </a:extLst>
          </p:cNvPr>
          <p:cNvSpPr txBox="1"/>
          <p:nvPr/>
        </p:nvSpPr>
        <p:spPr>
          <a:xfrm>
            <a:off x="4510087" y="3043457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eV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D5D38B-BBAF-4BA0-9921-EC3560F9BDC7}"/>
              </a:ext>
            </a:extLst>
          </p:cNvPr>
          <p:cNvSpPr txBox="1"/>
          <p:nvPr/>
        </p:nvSpPr>
        <p:spPr>
          <a:xfrm>
            <a:off x="347663" y="3601026"/>
            <a:ext cx="615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Approximate relations between the Pauling and </a:t>
            </a:r>
            <a:r>
              <a:rPr lang="en-GB" dirty="0" err="1"/>
              <a:t>Mulliken</a:t>
            </a:r>
            <a:r>
              <a:rPr lang="en-GB" dirty="0"/>
              <a:t> scales: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74476B8-1955-4120-A716-73DC637E5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540" y="3601026"/>
            <a:ext cx="1752600" cy="4842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4654DA4-09B0-4495-B5AE-A95A4966D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24" y="4121328"/>
            <a:ext cx="4200526" cy="24708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BF1F42F-6739-4800-A43E-85311062873B}"/>
              </a:ext>
            </a:extLst>
          </p:cNvPr>
          <p:cNvSpPr txBox="1"/>
          <p:nvPr/>
        </p:nvSpPr>
        <p:spPr>
          <a:xfrm>
            <a:off x="6436519" y="1612210"/>
            <a:ext cx="1495425" cy="58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1934</a:t>
            </a:r>
            <a:endParaRPr lang="en-GB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AFF513-5585-4D04-8EE3-A3E4C91EE311}"/>
              </a:ext>
            </a:extLst>
          </p:cNvPr>
          <p:cNvSpPr txBox="1"/>
          <p:nvPr/>
        </p:nvSpPr>
        <p:spPr>
          <a:xfrm>
            <a:off x="7096125" y="5219700"/>
            <a:ext cx="301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 eV </a:t>
            </a:r>
            <a:r>
              <a:rPr lang="en-GB" dirty="0"/>
              <a:t>~ 96.5 kJ mol</a:t>
            </a:r>
            <a:r>
              <a:rPr lang="en-GB" baseline="300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564598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E5C259F-1107-47A6-AF09-D53F99B9A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Examples of molecular terms</a:t>
            </a:r>
            <a:endParaRPr lang="en-US" altLang="en-US" dirty="0"/>
          </a:p>
        </p:txBody>
      </p:sp>
      <p:sp>
        <p:nvSpPr>
          <p:cNvPr id="15364" name="TextBox 11">
            <a:extLst>
              <a:ext uri="{FF2B5EF4-FFF2-40B4-BE49-F238E27FC236}">
                <a16:creationId xmlns:a16="http://schemas.microsoft.com/office/drawing/2014/main" id="{E41D9877-1799-486D-A816-B57219824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6764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Ground state of </a:t>
            </a:r>
            <a:r>
              <a:rPr lang="cs-CZ" altLang="en-US" sz="1800" dirty="0"/>
              <a:t>NO</a:t>
            </a:r>
            <a:endParaRPr lang="en-US" altLang="en-US" sz="1800" dirty="0"/>
          </a:p>
        </p:txBody>
      </p:sp>
      <p:pic>
        <p:nvPicPr>
          <p:cNvPr id="15365" name="Picture 6">
            <a:extLst>
              <a:ext uri="{FF2B5EF4-FFF2-40B4-BE49-F238E27FC236}">
                <a16:creationId xmlns:a16="http://schemas.microsoft.com/office/drawing/2014/main" id="{20FB3DB4-FB95-4D22-A95C-E358B94AC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480" y="1684338"/>
            <a:ext cx="35052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5">
            <a:extLst>
              <a:ext uri="{FF2B5EF4-FFF2-40B4-BE49-F238E27FC236}">
                <a16:creationId xmlns:a16="http://schemas.microsoft.com/office/drawing/2014/main" id="{10FF9B7A-0810-4E37-9AFA-8486E9E30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0" y="2220914"/>
            <a:ext cx="5010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Asymmetric</a:t>
            </a:r>
            <a:r>
              <a:rPr lang="cs-CZ" altLang="en-US" sz="1800" dirty="0"/>
              <a:t> → </a:t>
            </a:r>
            <a:r>
              <a:rPr lang="en-GB" altLang="en-US" sz="1800" dirty="0"/>
              <a:t>there is no</a:t>
            </a:r>
            <a:r>
              <a:rPr lang="cs-CZ" altLang="en-US" sz="1800" dirty="0"/>
              <a:t> </a:t>
            </a:r>
            <a:r>
              <a:rPr lang="cs-CZ" altLang="en-US" sz="1800" dirty="0" err="1"/>
              <a:t>u,g</a:t>
            </a:r>
            <a:r>
              <a:rPr lang="cs-CZ" altLang="en-US" sz="1800" dirty="0"/>
              <a:t> </a:t>
            </a:r>
            <a:r>
              <a:rPr lang="cs-CZ" altLang="en-US" sz="1800" dirty="0" err="1"/>
              <a:t>sym</a:t>
            </a:r>
            <a:r>
              <a:rPr lang="en-GB" altLang="en-US" sz="1800" dirty="0" err="1"/>
              <a:t>metry</a:t>
            </a:r>
            <a:endParaRPr lang="en-US" altLang="en-US" sz="1800" dirty="0"/>
          </a:p>
        </p:txBody>
      </p:sp>
      <p:sp>
        <p:nvSpPr>
          <p:cNvPr id="15367" name="TextBox 14">
            <a:extLst>
              <a:ext uri="{FF2B5EF4-FFF2-40B4-BE49-F238E27FC236}">
                <a16:creationId xmlns:a16="http://schemas.microsoft.com/office/drawing/2014/main" id="{22D3D18F-E5F7-400F-8C67-3D751F8DB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0" y="2781301"/>
            <a:ext cx="495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dirty="0"/>
              <a:t>Λ</a:t>
            </a:r>
            <a:r>
              <a:rPr lang="cs-CZ" altLang="en-US" sz="1800" dirty="0"/>
              <a:t> = 1 </a:t>
            </a:r>
            <a:r>
              <a:rPr lang="el-GR" altLang="en-US" sz="1800" dirty="0"/>
              <a:t>→</a:t>
            </a:r>
            <a:r>
              <a:rPr lang="cs-CZ" altLang="en-US" sz="1800" dirty="0"/>
              <a:t> </a:t>
            </a:r>
            <a:r>
              <a:rPr lang="el-GR" altLang="en-US" sz="1800" dirty="0"/>
              <a:t>Π</a:t>
            </a:r>
            <a:r>
              <a:rPr lang="cs-CZ" altLang="en-US" sz="1800" dirty="0"/>
              <a:t> term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S = 1/2 (1 </a:t>
            </a:r>
            <a:r>
              <a:rPr lang="en-GB" altLang="en-US" sz="1800" dirty="0"/>
              <a:t>unpaired</a:t>
            </a:r>
            <a:r>
              <a:rPr lang="cs-CZ" altLang="en-US" sz="1800" dirty="0"/>
              <a:t> </a:t>
            </a:r>
            <a:r>
              <a:rPr lang="cs-CZ" altLang="en-US" sz="1800" dirty="0" err="1"/>
              <a:t>ele</a:t>
            </a:r>
            <a:r>
              <a:rPr lang="en-GB" altLang="en-US" sz="1800" dirty="0"/>
              <a:t>c</a:t>
            </a:r>
            <a:r>
              <a:rPr lang="cs-CZ" altLang="en-US" sz="1800" dirty="0" err="1"/>
              <a:t>tron</a:t>
            </a:r>
            <a:r>
              <a:rPr lang="cs-CZ" altLang="en-US" sz="1800" dirty="0"/>
              <a:t>) → </a:t>
            </a:r>
            <a:r>
              <a:rPr lang="cs-CZ" altLang="en-US" sz="1800" dirty="0" err="1"/>
              <a:t>doublet</a:t>
            </a:r>
            <a:endParaRPr lang="en-US" altLang="en-US" sz="1800" dirty="0"/>
          </a:p>
        </p:txBody>
      </p:sp>
      <p:pic>
        <p:nvPicPr>
          <p:cNvPr id="15368" name="Picture 7">
            <a:extLst>
              <a:ext uri="{FF2B5EF4-FFF2-40B4-BE49-F238E27FC236}">
                <a16:creationId xmlns:a16="http://schemas.microsoft.com/office/drawing/2014/main" id="{477C8963-E12F-4A4B-A507-95F9FCCC6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419601"/>
            <a:ext cx="7620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CFFBEB-081E-4F2C-B2E0-CF2E79D9A193}"/>
              </a:ext>
            </a:extLst>
          </p:cNvPr>
          <p:cNvCxnSpPr/>
          <p:nvPr/>
        </p:nvCxnSpPr>
        <p:spPr>
          <a:xfrm flipV="1">
            <a:off x="6324600" y="4191001"/>
            <a:ext cx="762000" cy="44291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0" name="Picture 8">
            <a:extLst>
              <a:ext uri="{FF2B5EF4-FFF2-40B4-BE49-F238E27FC236}">
                <a16:creationId xmlns:a16="http://schemas.microsoft.com/office/drawing/2014/main" id="{251E7494-C1CB-4820-B92F-C6F3AEE6D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3754438"/>
            <a:ext cx="9239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237E1B-EB58-4CF6-B3F3-2AFF92E70336}"/>
              </a:ext>
            </a:extLst>
          </p:cNvPr>
          <p:cNvCxnSpPr/>
          <p:nvPr/>
        </p:nvCxnSpPr>
        <p:spPr>
          <a:xfrm>
            <a:off x="6324600" y="4876800"/>
            <a:ext cx="762000" cy="5476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2" name="Picture 9">
            <a:extLst>
              <a:ext uri="{FF2B5EF4-FFF2-40B4-BE49-F238E27FC236}">
                <a16:creationId xmlns:a16="http://schemas.microsoft.com/office/drawing/2014/main" id="{8E146A0A-2EE9-4933-A30D-AE6AA6076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5257801"/>
            <a:ext cx="9636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139F19-3096-41D0-A827-EC8FEE359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4912" y="1504594"/>
            <a:ext cx="3362325" cy="41545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DFD0D5-4AA1-428B-895A-3ECE74835A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0963" y="1228727"/>
            <a:ext cx="2514600" cy="4077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9ACD831-E48D-4DAE-9FF7-D10E56E3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Labeling of electronic states of molecules</a:t>
            </a:r>
            <a:endParaRPr lang="en-US" altLang="en-US" dirty="0"/>
          </a:p>
        </p:txBody>
      </p:sp>
      <p:graphicFrame>
        <p:nvGraphicFramePr>
          <p:cNvPr id="10243" name="Object 3">
            <a:extLst>
              <a:ext uri="{FF2B5EF4-FFF2-40B4-BE49-F238E27FC236}">
                <a16:creationId xmlns:a16="http://schemas.microsoft.com/office/drawing/2014/main" id="{8C7BBD7F-E1BD-4E68-B038-EAE0B9B038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1600200"/>
          <a:ext cx="374015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4" imgH="253890" progId="Equation.3">
                  <p:embed/>
                </p:oleObj>
              </mc:Choice>
              <mc:Fallback>
                <p:oleObj name="Equation" r:id="rId2" imgW="774364" imgH="253890" progId="Equation.3">
                  <p:embed/>
                  <p:pic>
                    <p:nvPicPr>
                      <p:cNvPr id="10243" name="Object 3">
                        <a:extLst>
                          <a:ext uri="{FF2B5EF4-FFF2-40B4-BE49-F238E27FC236}">
                            <a16:creationId xmlns:a16="http://schemas.microsoft.com/office/drawing/2014/main" id="{8C7BBD7F-E1BD-4E68-B038-EAE0B9B038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600200"/>
                        <a:ext cx="374015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Box 2">
            <a:extLst>
              <a:ext uri="{FF2B5EF4-FFF2-40B4-BE49-F238E27FC236}">
                <a16:creationId xmlns:a16="http://schemas.microsoft.com/office/drawing/2014/main" id="{F4EEF73A-9D9E-456F-9281-2B8EF012F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895601"/>
            <a:ext cx="8077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X indicates that this is a basic state.
States with the same multiplicity (2S+1) as the ground state are denoted sequentially by capital letters A, B, C...
States with a different multiplicity than the ground state are denoted consecutively by lowercase letters a, b, c</a:t>
            </a:r>
            <a:endParaRPr lang="en-US" altLang="en-US" sz="1800" dirty="0"/>
          </a:p>
        </p:txBody>
      </p:sp>
      <p:sp>
        <p:nvSpPr>
          <p:cNvPr id="10245" name="TextBox 6">
            <a:extLst>
              <a:ext uri="{FF2B5EF4-FFF2-40B4-BE49-F238E27FC236}">
                <a16:creationId xmlns:a16="http://schemas.microsoft.com/office/drawing/2014/main" id="{484BAC66-2571-4A62-9F5F-062D53D3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724400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Example of transition from the ground state of O2 (triplet) to the first excited state (singlet):</a:t>
            </a:r>
            <a:endParaRPr lang="en-US" altLang="en-US" sz="1800"/>
          </a:p>
        </p:txBody>
      </p:sp>
      <p:graphicFrame>
        <p:nvGraphicFramePr>
          <p:cNvPr id="10246" name="Object 7">
            <a:extLst>
              <a:ext uri="{FF2B5EF4-FFF2-40B4-BE49-F238E27FC236}">
                <a16:creationId xmlns:a16="http://schemas.microsoft.com/office/drawing/2014/main" id="{B5A8B8B9-E3AC-4AF7-BBA4-77ABDC59F3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1" y="5181601"/>
          <a:ext cx="2627313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25" imgH="253890" progId="Equation.3">
                  <p:embed/>
                </p:oleObj>
              </mc:Choice>
              <mc:Fallback>
                <p:oleObj name="Equation" r:id="rId4" imgW="863225" imgH="253890" progId="Equation.3">
                  <p:embed/>
                  <p:pic>
                    <p:nvPicPr>
                      <p:cNvPr id="10246" name="Object 7">
                        <a:extLst>
                          <a:ext uri="{FF2B5EF4-FFF2-40B4-BE49-F238E27FC236}">
                            <a16:creationId xmlns:a16="http://schemas.microsoft.com/office/drawing/2014/main" id="{B5A8B8B9-E3AC-4AF7-BBA4-77ABDC59F3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5181601"/>
                        <a:ext cx="2627313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9E92AA06-4C75-4910-8E82-347632F1D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Born – Oppenheimer's approximation</a:t>
            </a:r>
            <a:endParaRPr lang="en-US" altLang="en-US" dirty="0"/>
          </a:p>
        </p:txBody>
      </p:sp>
      <p:sp>
        <p:nvSpPr>
          <p:cNvPr id="5124" name="TextBox 4">
            <a:extLst>
              <a:ext uri="{FF2B5EF4-FFF2-40B4-BE49-F238E27FC236}">
                <a16:creationId xmlns:a16="http://schemas.microsoft.com/office/drawing/2014/main" id="{EA335735-8083-45BC-B075-326139B5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00201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In the Born-Oppenheimer approximation, the Schrödinger equation for a diatomic molecule has the form:</a:t>
            </a:r>
            <a:endParaRPr lang="en-US" altLang="en-US" sz="1800" dirty="0"/>
          </a:p>
        </p:txBody>
      </p:sp>
      <p:pic>
        <p:nvPicPr>
          <p:cNvPr id="5125" name="Picture 2">
            <a:extLst>
              <a:ext uri="{FF2B5EF4-FFF2-40B4-BE49-F238E27FC236}">
                <a16:creationId xmlns:a16="http://schemas.microsoft.com/office/drawing/2014/main" id="{9DE24FB9-CD64-4791-85C1-949A1ABFF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048000"/>
            <a:ext cx="16732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>
            <a:extLst>
              <a:ext uri="{FF2B5EF4-FFF2-40B4-BE49-F238E27FC236}">
                <a16:creationId xmlns:a16="http://schemas.microsoft.com/office/drawing/2014/main" id="{E19CD761-00A8-4CE0-AA6F-71380016E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267326"/>
            <a:ext cx="68008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7" name="Object 20">
            <a:extLst>
              <a:ext uri="{FF2B5EF4-FFF2-40B4-BE49-F238E27FC236}">
                <a16:creationId xmlns:a16="http://schemas.microsoft.com/office/drawing/2014/main" id="{7510E31D-A4AB-47DF-8747-98143EBA6E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1" y="2246314"/>
          <a:ext cx="395446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19300" imgH="241300" progId="Equation.3">
                  <p:embed/>
                </p:oleObj>
              </mc:Choice>
              <mc:Fallback>
                <p:oleObj name="Equation" r:id="rId4" imgW="2019300" imgH="241300" progId="Equation.3">
                  <p:embed/>
                  <p:pic>
                    <p:nvPicPr>
                      <p:cNvPr id="5127" name="Object 20">
                        <a:extLst>
                          <a:ext uri="{FF2B5EF4-FFF2-40B4-BE49-F238E27FC236}">
                            <a16:creationId xmlns:a16="http://schemas.microsoft.com/office/drawing/2014/main" id="{7510E31D-A4AB-47DF-8747-98143EBA6E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1" y="2246314"/>
                        <a:ext cx="3954463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8" name="Picture 10">
            <a:extLst>
              <a:ext uri="{FF2B5EF4-FFF2-40B4-BE49-F238E27FC236}">
                <a16:creationId xmlns:a16="http://schemas.microsoft.com/office/drawing/2014/main" id="{277ED1CF-01E4-4E83-AA6A-A9AAAADF7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43314"/>
            <a:ext cx="2971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>
            <a:extLst>
              <a:ext uri="{FF2B5EF4-FFF2-40B4-BE49-F238E27FC236}">
                <a16:creationId xmlns:a16="http://schemas.microsoft.com/office/drawing/2014/main" id="{3D4EB8D5-0636-4CED-BD3A-A74916540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2819401"/>
            <a:ext cx="244475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91882A2-76E2-48EB-8FDF-02887AF4C23E}"/>
              </a:ext>
            </a:extLst>
          </p:cNvPr>
          <p:cNvCxnSpPr/>
          <p:nvPr/>
        </p:nvCxnSpPr>
        <p:spPr>
          <a:xfrm flipV="1">
            <a:off x="4038601" y="4016376"/>
            <a:ext cx="2284413" cy="70802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E2F8B7B-EC6D-4DAC-AFCC-51A3DDE05C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5190" y="1935604"/>
            <a:ext cx="2241480" cy="33995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A3799-7BB8-45C7-9A15-3343216F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Valence bond theory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FF099C-4D75-4FAA-937F-16E1E7DBD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126" y="2493361"/>
            <a:ext cx="2864528" cy="5228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F2DCB3-15B7-4F74-ACA3-1BB248B575F6}"/>
              </a:ext>
            </a:extLst>
          </p:cNvPr>
          <p:cNvSpPr txBox="1"/>
          <p:nvPr/>
        </p:nvSpPr>
        <p:spPr>
          <a:xfrm>
            <a:off x="838200" y="1690688"/>
            <a:ext cx="577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Wave function for two very distant hydrogen atoms: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2C0C78-A441-4803-850D-0BD776142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86" y="3016251"/>
            <a:ext cx="3786389" cy="7405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73DEAD-FEEB-43A3-B0A9-5A35CB091BFF}"/>
              </a:ext>
            </a:extLst>
          </p:cNvPr>
          <p:cNvSpPr txBox="1"/>
          <p:nvPr/>
        </p:nvSpPr>
        <p:spPr>
          <a:xfrm>
            <a:off x="5112632" y="2956805"/>
            <a:ext cx="4112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Symmetric </a:t>
            </a:r>
            <a:r>
              <a:rPr lang="en-GB" dirty="0"/>
              <a:t>and antisymmetric combination (symmetrical has lower energy)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F2F2BD-0B2C-4358-984F-00EAADD6F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9515" y="1351656"/>
            <a:ext cx="2910625" cy="48102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2E8D33-C378-4D0F-BFC1-0E6A37308A22}"/>
              </a:ext>
            </a:extLst>
          </p:cNvPr>
          <p:cNvSpPr txBox="1"/>
          <p:nvPr/>
        </p:nvSpPr>
        <p:spPr>
          <a:xfrm>
            <a:off x="2299317" y="4199138"/>
            <a:ext cx="555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 σ bond is formed between the atoms – it has cylindrical symmetry along the axis connecting the atoms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8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A9701-FBBE-407C-84BD-27BABFCA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Valence bond theory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57245-5EEA-412D-B531-36DC875F388D}"/>
              </a:ext>
            </a:extLst>
          </p:cNvPr>
          <p:cNvSpPr txBox="1"/>
          <p:nvPr/>
        </p:nvSpPr>
        <p:spPr>
          <a:xfrm>
            <a:off x="838200" y="1890944"/>
            <a:ext cx="459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Spin pairing: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2925CE-0F85-4EFC-9B7B-0698CC6EE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95" y="2176173"/>
            <a:ext cx="5829670" cy="683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261C29-88D5-44E4-A047-F5B7C566B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41" y="3429000"/>
            <a:ext cx="9211914" cy="599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24D809-DD1B-4FCD-A0A0-4800D6C4157A}"/>
              </a:ext>
            </a:extLst>
          </p:cNvPr>
          <p:cNvSpPr txBox="1"/>
          <p:nvPr/>
        </p:nvSpPr>
        <p:spPr>
          <a:xfrm>
            <a:off x="226582" y="3067087"/>
            <a:ext cx="955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 wave function must be antisymmetric when identical fermions are swapped (Pauli principle):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17D18E-E49D-42F0-BDB0-06DED1C69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920" y="3069730"/>
            <a:ext cx="2195462" cy="4087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EE0C14-3B7B-4803-95C8-40F7C7874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9617" y="4607098"/>
            <a:ext cx="4353162" cy="5008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EC3C5A-C20C-414A-A726-300EF4EA1F1D}"/>
              </a:ext>
            </a:extLst>
          </p:cNvPr>
          <p:cNvCxnSpPr>
            <a:stCxn id="7" idx="2"/>
            <a:endCxn id="12" idx="0"/>
          </p:cNvCxnSpPr>
          <p:nvPr/>
        </p:nvCxnSpPr>
        <p:spPr>
          <a:xfrm>
            <a:off x="5646198" y="4028244"/>
            <a:ext cx="0" cy="5788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9A0A60E-8407-4309-927E-78BC5487975E}"/>
              </a:ext>
            </a:extLst>
          </p:cNvPr>
          <p:cNvSpPr txBox="1"/>
          <p:nvPr/>
        </p:nvSpPr>
        <p:spPr>
          <a:xfrm>
            <a:off x="1685925" y="5181600"/>
            <a:ext cx="768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Thus, when a bond is formed, electrons pair with opposite spin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206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4DA80-0BA0-4D9A-BBCC-189177EB6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</a:t>
            </a:r>
            <a:r>
              <a:rPr lang="cs-CZ" dirty="0"/>
              <a:t>: N</a:t>
            </a:r>
            <a:r>
              <a:rPr lang="cs-CZ" baseline="-25000" dirty="0"/>
              <a:t>2</a:t>
            </a:r>
            <a:endParaRPr lang="en-GB" baseline="-25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2646734-8711-4C08-B2A6-A20A2C508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" y="1924050"/>
            <a:ext cx="27290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C71C0D-6025-4EF7-9531-1F5CA3301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1012190"/>
            <a:ext cx="1563096" cy="3810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5E10A8-4117-4714-8D13-998C8182B929}"/>
              </a:ext>
            </a:extLst>
          </p:cNvPr>
          <p:cNvSpPr txBox="1"/>
          <p:nvPr/>
        </p:nvSpPr>
        <p:spPr>
          <a:xfrm>
            <a:off x="4029074" y="1012190"/>
            <a:ext cx="4535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N atom has an electron configuration: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9E7ACE-9BEE-45D2-A68E-93CD46082EBD}"/>
              </a:ext>
            </a:extLst>
          </p:cNvPr>
          <p:cNvSpPr txBox="1"/>
          <p:nvPr/>
        </p:nvSpPr>
        <p:spPr>
          <a:xfrm>
            <a:off x="4572000" y="1663065"/>
            <a:ext cx="7232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z-axis will be the axis between the molecules, then the 2 </a:t>
            </a:r>
            <a:r>
              <a:rPr lang="en-GB" dirty="0" err="1"/>
              <a:t>p</a:t>
            </a:r>
            <a:r>
              <a:rPr lang="en-GB" baseline="-25000" dirty="0" err="1"/>
              <a:t>z</a:t>
            </a:r>
            <a:r>
              <a:rPr lang="en-GB" dirty="0"/>
              <a:t> orbitals will form a σ bond
2p</a:t>
            </a:r>
            <a:r>
              <a:rPr lang="en-GB" baseline="-25000" dirty="0"/>
              <a:t>x</a:t>
            </a:r>
            <a:r>
              <a:rPr lang="en-GB" dirty="0"/>
              <a:t> and 2p</a:t>
            </a:r>
            <a:r>
              <a:rPr lang="en-GB" baseline="-25000" dirty="0"/>
              <a:t>y</a:t>
            </a:r>
            <a:r>
              <a:rPr lang="en-GB" dirty="0"/>
              <a:t> do not have cylindrical symmetry and will form 2 π bonds
Altogether 3 bonds between atoms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597412-F3B1-4214-AA47-3FDEF0FD0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223" y="3676650"/>
            <a:ext cx="3168203" cy="29814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B355C1-A7D2-4E25-A07E-73A52C102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033170"/>
            <a:ext cx="2628898" cy="382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4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BC536-EB7B-4C62-B8ED-EB1A6ADA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</a:t>
            </a:r>
            <a:r>
              <a:rPr lang="cs-CZ" dirty="0"/>
              <a:t>: H</a:t>
            </a:r>
            <a:r>
              <a:rPr lang="cs-CZ" baseline="-25000" dirty="0"/>
              <a:t>2</a:t>
            </a:r>
            <a:r>
              <a:rPr lang="cs-CZ" dirty="0"/>
              <a:t>O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7E8DF9-F09E-4F19-95F9-44CD884C404C}"/>
              </a:ext>
            </a:extLst>
          </p:cNvPr>
          <p:cNvSpPr txBox="1"/>
          <p:nvPr/>
        </p:nvSpPr>
        <p:spPr>
          <a:xfrm>
            <a:off x="971550" y="1771650"/>
            <a:ext cx="37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 valence configuration O is: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08D77B-D5A2-430F-8CF9-F59168FF4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519" y="1786414"/>
            <a:ext cx="1439448" cy="369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69C3A6-518B-43A1-AFA7-AE729CDA0117}"/>
              </a:ext>
            </a:extLst>
          </p:cNvPr>
          <p:cNvSpPr txBox="1"/>
          <p:nvPr/>
        </p:nvSpPr>
        <p:spPr>
          <a:xfrm>
            <a:off x="971550" y="2221944"/>
            <a:ext cx="333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valence configuration of H is: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602B6C-B811-4D61-8307-D03143F4E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066" y="2335137"/>
            <a:ext cx="221542" cy="2400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5A75D8-7323-4852-835D-594FF62809A6}"/>
              </a:ext>
            </a:extLst>
          </p:cNvPr>
          <p:cNvSpPr txBox="1"/>
          <p:nvPr/>
        </p:nvSpPr>
        <p:spPr>
          <a:xfrm>
            <a:off x="1066800" y="2809875"/>
            <a:ext cx="6696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Thus, the unfilled </a:t>
            </a:r>
            <a:r>
              <a:rPr lang="en-GB" dirty="0" err="1"/>
              <a:t>p</a:t>
            </a:r>
            <a:r>
              <a:rPr lang="en-GB" baseline="-25000" dirty="0" err="1"/>
              <a:t>y</a:t>
            </a:r>
            <a:r>
              <a:rPr lang="en-GB" dirty="0"/>
              <a:t> and </a:t>
            </a:r>
            <a:r>
              <a:rPr lang="en-GB" dirty="0" err="1"/>
              <a:t>p</a:t>
            </a:r>
            <a:r>
              <a:rPr lang="en-GB" baseline="-25000" dirty="0" err="1"/>
              <a:t>z</a:t>
            </a:r>
            <a:r>
              <a:rPr lang="en-GB" dirty="0"/>
              <a:t> orbitals can pair with the 1s orbitals of hydrogen atoms (forming σ bonds) and the resulting bonds should form an angle of 90° (in fact, it is 104.5°)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CD816B-A810-4725-B85C-63C0FA4DB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781" y="1374219"/>
            <a:ext cx="3090930" cy="39280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8DB9B1-5328-4D1D-9C71-4E49A2CADFCE}"/>
              </a:ext>
            </a:extLst>
          </p:cNvPr>
          <p:cNvSpPr txBox="1"/>
          <p:nvPr/>
        </p:nvSpPr>
        <p:spPr>
          <a:xfrm>
            <a:off x="1041400" y="4572000"/>
            <a:ext cx="568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Exercise: According to the valence bond theory, what will the structure of the NH</a:t>
            </a:r>
            <a:r>
              <a:rPr lang="en-GB" baseline="-25000" dirty="0"/>
              <a:t>3</a:t>
            </a:r>
            <a:r>
              <a:rPr lang="en-GB" dirty="0"/>
              <a:t> molecule look like?</a:t>
            </a:r>
          </a:p>
        </p:txBody>
      </p:sp>
    </p:spTree>
    <p:extLst>
      <p:ext uri="{BB962C8B-B14F-4D97-AF65-F5344CB8AC3E}">
        <p14:creationId xmlns:p14="http://schemas.microsoft.com/office/powerpoint/2010/main" val="4205943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1934</Words>
  <Application>Microsoft Office PowerPoint</Application>
  <PresentationFormat>Širokoúhlá obrazovka</PresentationFormat>
  <Paragraphs>168</Paragraphs>
  <Slides>35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Equation</vt:lpstr>
      <vt:lpstr>Introduction to molecular structure</vt:lpstr>
      <vt:lpstr>Literature</vt:lpstr>
      <vt:lpstr>Labeling of electronic states of molecules</vt:lpstr>
      <vt:lpstr>Labeling of electronic states of molecules</vt:lpstr>
      <vt:lpstr>Born – Oppenheimer's approximation</vt:lpstr>
      <vt:lpstr>Valence bond theory</vt:lpstr>
      <vt:lpstr>Valence bond theory</vt:lpstr>
      <vt:lpstr>Example: N2</vt:lpstr>
      <vt:lpstr>Example: H2O</vt:lpstr>
      <vt:lpstr>Four bonds of the C atom</vt:lpstr>
      <vt:lpstr>Hybridisation</vt:lpstr>
      <vt:lpstr>Hybridisation</vt:lpstr>
      <vt:lpstr>Hybridisation</vt:lpstr>
      <vt:lpstr>Hybridisation</vt:lpstr>
      <vt:lpstr>Molecular orbitals</vt:lpstr>
      <vt:lpstr>H2+ ion</vt:lpstr>
      <vt:lpstr>Molecular orbital</vt:lpstr>
      <vt:lpstr>H2+ ion</vt:lpstr>
      <vt:lpstr>H2+ ion</vt:lpstr>
      <vt:lpstr>Classification of molecular electronic states</vt:lpstr>
      <vt:lpstr>Other markings resulting from symmetry</vt:lpstr>
      <vt:lpstr>Molecular orbitals - examples</vt:lpstr>
      <vt:lpstr>Molecular orbitals</vt:lpstr>
      <vt:lpstr>Molecular orbitals</vt:lpstr>
      <vt:lpstr>Molecular orbitals - examples</vt:lpstr>
      <vt:lpstr>Molecular orbitals - examples</vt:lpstr>
      <vt:lpstr>Examples of molecular terms</vt:lpstr>
      <vt:lpstr>Příklady molekulárních termů</vt:lpstr>
      <vt:lpstr>Příklady molekulárních termů</vt:lpstr>
      <vt:lpstr>Electronic states of molecules</vt:lpstr>
      <vt:lpstr>Bond order</vt:lpstr>
      <vt:lpstr>Heteronuclear diatomic molecules</vt:lpstr>
      <vt:lpstr>Heteronuclear diatomic molecules</vt:lpstr>
      <vt:lpstr>Heteronuclear diatomic molecules</vt:lpstr>
      <vt:lpstr>Examples of molecular terms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Elektronické přechody molekul</dc:title>
  <dc:creator>Petr Dohnal</dc:creator>
  <cp:lastModifiedBy>Petr Dohnal</cp:lastModifiedBy>
  <cp:revision>57</cp:revision>
  <dcterms:created xsi:type="dcterms:W3CDTF">2021-03-08T16:47:40Z</dcterms:created>
  <dcterms:modified xsi:type="dcterms:W3CDTF">2024-02-29T07:52:25Z</dcterms:modified>
</cp:coreProperties>
</file>