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5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Ng51DSefeo?feature=oembe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.youtube.com/watch?v=ga4Zr7P25o0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ngroups_and_outgroups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Ingroup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4322390-8B58-46BE-88EB-D9FD30C08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Prázdne bubliny reči">
            <a:extLst>
              <a:ext uri="{FF2B5EF4-FFF2-40B4-BE49-F238E27FC236}">
                <a16:creationId xmlns:a16="http://schemas.microsoft.com/office/drawing/2014/main" id="{F8EA5CF8-245D-4F18-8A27-34D348431E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B2B8219-25EB-4807-A22A-C86773B595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</a:rPr>
              <a:t>Why we feel threatened by others</a:t>
            </a:r>
            <a:r>
              <a:rPr lang="sk-SK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9A10CF9-3D72-4737-8BC5-5FC94275CC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SOCIAL IDENTITY THEORY, Integrated threat theory, social dominance theory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885E190-58DD-42DD-A4A8-401E15C92A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6844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80332842-F699-4499-BE63-D4385D33D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British </a:t>
            </a:r>
            <a:r>
              <a:rPr lang="sk-SK" dirty="0" err="1"/>
              <a:t>accept</a:t>
            </a:r>
            <a:r>
              <a:rPr lang="en-US" dirty="0"/>
              <a:t> „others“?</a:t>
            </a:r>
            <a:br>
              <a:rPr lang="sk-SK" dirty="0"/>
            </a:br>
            <a:r>
              <a:rPr lang="sk-SK" dirty="0" err="1"/>
              <a:t>Cleavlend</a:t>
            </a:r>
            <a:r>
              <a:rPr lang="sk-SK" dirty="0"/>
              <a:t>, 2013</a:t>
            </a:r>
            <a:endParaRPr lang="en-US" dirty="0"/>
          </a:p>
        </p:txBody>
      </p:sp>
      <p:pic>
        <p:nvPicPr>
          <p:cNvPr id="9" name="Online médium 8" title="Immigration: how do British views differ?">
            <a:hlinkClick r:id="" action="ppaction://media"/>
            <a:extLst>
              <a:ext uri="{FF2B5EF4-FFF2-40B4-BE49-F238E27FC236}">
                <a16:creationId xmlns:a16="http://schemas.microsoft.com/office/drawing/2014/main" id="{D098CFBF-D7FB-4656-8CDE-B2D34945CFF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63725" y="2052638"/>
            <a:ext cx="7426325" cy="419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76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9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62CB46-22A4-4369-B561-BB942C8CE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Identity theory</a:t>
            </a:r>
            <a:r>
              <a:rPr lang="sk-SK" dirty="0"/>
              <a:t> (Tajfel, 1970)</a:t>
            </a:r>
            <a:endParaRPr lang="en-US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74CF3CF-5432-4812-9C5D-B17DEC6DC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624293"/>
            <a:ext cx="8946541" cy="4947957"/>
          </a:xfrm>
        </p:spPr>
        <p:txBody>
          <a:bodyPr/>
          <a:lstStyle/>
          <a:p>
            <a:r>
              <a:rPr lang="en-US" dirty="0"/>
              <a:t>Suggests that our identity and self esteem depends on social groups </a:t>
            </a:r>
          </a:p>
          <a:p>
            <a:r>
              <a:rPr lang="en-US" dirty="0"/>
              <a:t>Sense of Belonging </a:t>
            </a:r>
          </a:p>
          <a:p>
            <a:r>
              <a:rPr lang="en-US" dirty="0"/>
              <a:t>Group membership leads to 2 concepts: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Ingroup – people within our social group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Outgroup – people outside our social group or other groups</a:t>
            </a:r>
          </a:p>
          <a:p>
            <a:r>
              <a:rPr lang="en-US" dirty="0"/>
              <a:t>3 Components: 	A) Social categorization</a:t>
            </a:r>
          </a:p>
          <a:p>
            <a:pPr marL="2743200" lvl="6" indent="0">
              <a:buNone/>
            </a:pPr>
            <a:r>
              <a:rPr lang="en-US" sz="2000" dirty="0"/>
              <a:t>B) Social identification</a:t>
            </a:r>
          </a:p>
          <a:p>
            <a:pPr marL="2743200" lvl="6" indent="0">
              <a:buNone/>
            </a:pPr>
            <a:r>
              <a:rPr lang="en-US" sz="2000" dirty="0"/>
              <a:t>C) Social comparison</a:t>
            </a:r>
          </a:p>
          <a:p>
            <a:pPr marL="457200">
              <a:buFont typeface="Symbol" panose="05050102010706020507" pitchFamily="18" charset="2"/>
              <a:buChar char="Þ"/>
            </a:pPr>
            <a:r>
              <a:rPr lang="en-US" dirty="0"/>
              <a:t>We feel that our groups are better and more deserving than other groups;  </a:t>
            </a:r>
          </a:p>
          <a:p>
            <a:pPr marL="857250" lvl="1">
              <a:buFont typeface="Courier New" panose="02070309020205020404" pitchFamily="49" charset="0"/>
              <a:buChar char="o"/>
            </a:pPr>
            <a:r>
              <a:rPr lang="en-US" dirty="0"/>
              <a:t>Ingroup favoritism</a:t>
            </a:r>
          </a:p>
          <a:p>
            <a:pPr marL="857250" lvl="1">
              <a:buFont typeface="Courier New" panose="02070309020205020404" pitchFamily="49" charset="0"/>
              <a:buChar char="o"/>
            </a:pPr>
            <a:r>
              <a:rPr lang="en-US" dirty="0"/>
              <a:t>Outgroup de</a:t>
            </a:r>
            <a:r>
              <a:rPr lang="sk-SK" dirty="0"/>
              <a:t>r</a:t>
            </a:r>
            <a:r>
              <a:rPr lang="en-US" dirty="0" err="1"/>
              <a:t>ogation</a:t>
            </a:r>
            <a:endParaRPr lang="en-US" dirty="0"/>
          </a:p>
          <a:p>
            <a:pPr lvl="1"/>
            <a:endParaRPr lang="sk-SK" dirty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05874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7B6C8E2-41EC-4786-B482-47BFFBEC3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>
            <a:normAutofit/>
          </a:bodyPr>
          <a:lstStyle/>
          <a:p>
            <a:r>
              <a:rPr lang="sk-SK" dirty="0"/>
              <a:t>Experiment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2FD195EB-DEE6-4CA5-8498-7AC8564B5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195481"/>
          </a:xfrm>
        </p:spPr>
        <p:txBody>
          <a:bodyPr>
            <a:normAutofit/>
          </a:bodyPr>
          <a:lstStyle/>
          <a:p>
            <a:r>
              <a:rPr lang="en-US" dirty="0" err="1"/>
              <a:t>Hartely</a:t>
            </a:r>
            <a:r>
              <a:rPr lang="en-US" dirty="0"/>
              <a:t>, 1946; American students from 8 different universities had to react toward 35 ethnic groups</a:t>
            </a:r>
          </a:p>
          <a:p>
            <a:pPr lvl="1"/>
            <a:r>
              <a:rPr lang="en-US" dirty="0"/>
              <a:t>A distance scale was used; „How close you are willing to accept (to marry him) or to reject person  (not allow in a country)</a:t>
            </a:r>
          </a:p>
          <a:p>
            <a:pPr lvl="1"/>
            <a:r>
              <a:rPr lang="en-US" dirty="0"/>
              <a:t>3 (of 35) groups were fictitious: </a:t>
            </a:r>
            <a:r>
              <a:rPr lang="en-US" dirty="0" err="1"/>
              <a:t>Danerians</a:t>
            </a:r>
            <a:r>
              <a:rPr lang="en-US" dirty="0"/>
              <a:t>, </a:t>
            </a:r>
            <a:r>
              <a:rPr lang="en-US" dirty="0" err="1"/>
              <a:t>Pirenians</a:t>
            </a:r>
            <a:r>
              <a:rPr lang="en-US" dirty="0"/>
              <a:t>, </a:t>
            </a:r>
            <a:r>
              <a:rPr lang="en-US" dirty="0" err="1"/>
              <a:t>Wallenians</a:t>
            </a:r>
            <a:endParaRPr lang="en-US" dirty="0"/>
          </a:p>
          <a:p>
            <a:pPr lvl="1"/>
            <a:r>
              <a:rPr lang="en-US" dirty="0"/>
              <a:t>The majority rejected them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Symbol" panose="05050102010706020507" pitchFamily="18" charset="2"/>
              <a:buChar char="Þ"/>
            </a:pPr>
            <a:r>
              <a:rPr lang="en-US" b="1" dirty="0"/>
              <a:t>People have no problem discriminating against g</a:t>
            </a:r>
            <a:r>
              <a:rPr lang="sk-SK" b="1" dirty="0"/>
              <a:t>r</a:t>
            </a:r>
            <a:r>
              <a:rPr lang="en-US" b="1" dirty="0" err="1"/>
              <a:t>oups</a:t>
            </a:r>
            <a:r>
              <a:rPr lang="en-US" b="1" dirty="0"/>
              <a:t> that they do not know, and that sometimes do not even exist</a:t>
            </a:r>
          </a:p>
          <a:p>
            <a:pPr marL="457200" lvl="1" indent="0">
              <a:buNone/>
            </a:pPr>
            <a:endParaRPr lang="sk-SK" dirty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85925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hueMod val="124000"/>
                <a:satMod val="148000"/>
                <a:lumMod val="124000"/>
              </a:schemeClr>
            </a:gs>
            <a:gs pos="100000">
              <a:schemeClr val="bg2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8">
            <a:extLst>
              <a:ext uri="{FF2B5EF4-FFF2-40B4-BE49-F238E27FC236}">
                <a16:creationId xmlns:a16="http://schemas.microsoft.com/office/drawing/2014/main" id="{73B88195-8D9E-4359-A86C-9456C469F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22" name="Picture 10">
            <a:extLst>
              <a:ext uri="{FF2B5EF4-FFF2-40B4-BE49-F238E27FC236}">
                <a16:creationId xmlns:a16="http://schemas.microsoft.com/office/drawing/2014/main" id="{03EC48BD-A960-4717-BC76-7E4C98225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24" name="Oval 12">
            <a:extLst>
              <a:ext uri="{FF2B5EF4-FFF2-40B4-BE49-F238E27FC236}">
                <a16:creationId xmlns:a16="http://schemas.microsoft.com/office/drawing/2014/main" id="{7A00717A-7D3C-456B-A779-9D06388782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6" name="Picture 14">
            <a:extLst>
              <a:ext uri="{FF2B5EF4-FFF2-40B4-BE49-F238E27FC236}">
                <a16:creationId xmlns:a16="http://schemas.microsoft.com/office/drawing/2014/main" id="{EEB0E133-CF2F-4AD3-ACA6-03E91BB60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28" name="Picture 16">
            <a:extLst>
              <a:ext uri="{FF2B5EF4-FFF2-40B4-BE49-F238E27FC236}">
                <a16:creationId xmlns:a16="http://schemas.microsoft.com/office/drawing/2014/main" id="{6CD94893-A2D1-401B-A469-D34E425DCE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46E6246-28E6-4A2D-B924-24539B8C6C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E27238C-8EAF-4098-86E6-7723B7DAE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36">
            <a:extLst>
              <a:ext uri="{FF2B5EF4-FFF2-40B4-BE49-F238E27FC236}">
                <a16:creationId xmlns:a16="http://schemas.microsoft.com/office/drawing/2014/main" id="{992F97B1-1891-4FCC-9E5F-BA97EDB48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351010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id="{78C6C821-FEE1-4EB6-9590-C021440C7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9700459" cy="6858001"/>
          </a:xfrm>
          <a:custGeom>
            <a:avLst/>
            <a:gdLst>
              <a:gd name="connsiteX0" fmla="*/ 0 w 9700459"/>
              <a:gd name="connsiteY0" fmla="*/ 0 h 6858001"/>
              <a:gd name="connsiteX1" fmla="*/ 1323975 w 9700459"/>
              <a:gd name="connsiteY1" fmla="*/ 0 h 6858001"/>
              <a:gd name="connsiteX2" fmla="*/ 1517015 w 9700459"/>
              <a:gd name="connsiteY2" fmla="*/ 0 h 6858001"/>
              <a:gd name="connsiteX3" fmla="*/ 3241265 w 9700459"/>
              <a:gd name="connsiteY3" fmla="*/ 0 h 6858001"/>
              <a:gd name="connsiteX4" fmla="*/ 3241265 w 9700459"/>
              <a:gd name="connsiteY4" fmla="*/ 1 h 6858001"/>
              <a:gd name="connsiteX5" fmla="*/ 8355744 w 9700459"/>
              <a:gd name="connsiteY5" fmla="*/ 1 h 6858001"/>
              <a:gd name="connsiteX6" fmla="*/ 8355744 w 9700459"/>
              <a:gd name="connsiteY6" fmla="*/ 0 h 6858001"/>
              <a:gd name="connsiteX7" fmla="*/ 9699282 w 9700459"/>
              <a:gd name="connsiteY7" fmla="*/ 0 h 6858001"/>
              <a:gd name="connsiteX8" fmla="*/ 9674237 w 9700459"/>
              <a:gd name="connsiteY8" fmla="*/ 155677 h 6858001"/>
              <a:gd name="connsiteX9" fmla="*/ 9650368 w 9700459"/>
              <a:gd name="connsiteY9" fmla="*/ 310668 h 6858001"/>
              <a:gd name="connsiteX10" fmla="*/ 9627004 w 9700459"/>
              <a:gd name="connsiteY10" fmla="*/ 466344 h 6858001"/>
              <a:gd name="connsiteX11" fmla="*/ 9607001 w 9700459"/>
              <a:gd name="connsiteY11" fmla="*/ 622707 h 6858001"/>
              <a:gd name="connsiteX12" fmla="*/ 9586830 w 9700459"/>
              <a:gd name="connsiteY12" fmla="*/ 778383 h 6858001"/>
              <a:gd name="connsiteX13" fmla="*/ 9568004 w 9700459"/>
              <a:gd name="connsiteY13" fmla="*/ 934746 h 6858001"/>
              <a:gd name="connsiteX14" fmla="*/ 9551868 w 9700459"/>
              <a:gd name="connsiteY14" fmla="*/ 1089051 h 6858001"/>
              <a:gd name="connsiteX15" fmla="*/ 9536572 w 9700459"/>
              <a:gd name="connsiteY15" fmla="*/ 1245413 h 6858001"/>
              <a:gd name="connsiteX16" fmla="*/ 9522620 w 9700459"/>
              <a:gd name="connsiteY16" fmla="*/ 1401090 h 6858001"/>
              <a:gd name="connsiteX17" fmla="*/ 9510518 w 9700459"/>
              <a:gd name="connsiteY17" fmla="*/ 1554023 h 6858001"/>
              <a:gd name="connsiteX18" fmla="*/ 9498415 w 9700459"/>
              <a:gd name="connsiteY18" fmla="*/ 1709014 h 6858001"/>
              <a:gd name="connsiteX19" fmla="*/ 9488330 w 9700459"/>
              <a:gd name="connsiteY19" fmla="*/ 1861947 h 6858001"/>
              <a:gd name="connsiteX20" fmla="*/ 9480430 w 9700459"/>
              <a:gd name="connsiteY20" fmla="*/ 2014881 h 6858001"/>
              <a:gd name="connsiteX21" fmla="*/ 9472193 w 9700459"/>
              <a:gd name="connsiteY21" fmla="*/ 2167128 h 6858001"/>
              <a:gd name="connsiteX22" fmla="*/ 9465302 w 9700459"/>
              <a:gd name="connsiteY22" fmla="*/ 2318004 h 6858001"/>
              <a:gd name="connsiteX23" fmla="*/ 9460427 w 9700459"/>
              <a:gd name="connsiteY23" fmla="*/ 2467509 h 6858001"/>
              <a:gd name="connsiteX24" fmla="*/ 9456225 w 9700459"/>
              <a:gd name="connsiteY24" fmla="*/ 2617013 h 6858001"/>
              <a:gd name="connsiteX25" fmla="*/ 9452191 w 9700459"/>
              <a:gd name="connsiteY25" fmla="*/ 2765146 h 6858001"/>
              <a:gd name="connsiteX26" fmla="*/ 9450342 w 9700459"/>
              <a:gd name="connsiteY26" fmla="*/ 2911221 h 6858001"/>
              <a:gd name="connsiteX27" fmla="*/ 9448325 w 9700459"/>
              <a:gd name="connsiteY27" fmla="*/ 3057297 h 6858001"/>
              <a:gd name="connsiteX28" fmla="*/ 9447316 w 9700459"/>
              <a:gd name="connsiteY28" fmla="*/ 3201315 h 6858001"/>
              <a:gd name="connsiteX29" fmla="*/ 9448325 w 9700459"/>
              <a:gd name="connsiteY29" fmla="*/ 3343961 h 6858001"/>
              <a:gd name="connsiteX30" fmla="*/ 9448325 w 9700459"/>
              <a:gd name="connsiteY30" fmla="*/ 3485236 h 6858001"/>
              <a:gd name="connsiteX31" fmla="*/ 9450342 w 9700459"/>
              <a:gd name="connsiteY31" fmla="*/ 3625139 h 6858001"/>
              <a:gd name="connsiteX32" fmla="*/ 9453367 w 9700459"/>
              <a:gd name="connsiteY32" fmla="*/ 3762299 h 6858001"/>
              <a:gd name="connsiteX33" fmla="*/ 9456225 w 9700459"/>
              <a:gd name="connsiteY33" fmla="*/ 3898087 h 6858001"/>
              <a:gd name="connsiteX34" fmla="*/ 9459419 w 9700459"/>
              <a:gd name="connsiteY34" fmla="*/ 4031133 h 6858001"/>
              <a:gd name="connsiteX35" fmla="*/ 9464293 w 9700459"/>
              <a:gd name="connsiteY35" fmla="*/ 4163492 h 6858001"/>
              <a:gd name="connsiteX36" fmla="*/ 9469504 w 9700459"/>
              <a:gd name="connsiteY36" fmla="*/ 4293793 h 6858001"/>
              <a:gd name="connsiteX37" fmla="*/ 9474210 w 9700459"/>
              <a:gd name="connsiteY37" fmla="*/ 4421352 h 6858001"/>
              <a:gd name="connsiteX38" fmla="*/ 9487490 w 9700459"/>
              <a:gd name="connsiteY38" fmla="*/ 4670298 h 6858001"/>
              <a:gd name="connsiteX39" fmla="*/ 9501609 w 9700459"/>
              <a:gd name="connsiteY39" fmla="*/ 4908956 h 6858001"/>
              <a:gd name="connsiteX40" fmla="*/ 9516401 w 9700459"/>
              <a:gd name="connsiteY40" fmla="*/ 5138013 h 6858001"/>
              <a:gd name="connsiteX41" fmla="*/ 9532706 w 9700459"/>
              <a:gd name="connsiteY41" fmla="*/ 5354726 h 6858001"/>
              <a:gd name="connsiteX42" fmla="*/ 9549683 w 9700459"/>
              <a:gd name="connsiteY42" fmla="*/ 5561838 h 6858001"/>
              <a:gd name="connsiteX43" fmla="*/ 9568004 w 9700459"/>
              <a:gd name="connsiteY43" fmla="*/ 5753862 h 6858001"/>
              <a:gd name="connsiteX44" fmla="*/ 9585990 w 9700459"/>
              <a:gd name="connsiteY44" fmla="*/ 5934227 h 6858001"/>
              <a:gd name="connsiteX45" fmla="*/ 9603975 w 9700459"/>
              <a:gd name="connsiteY45" fmla="*/ 6100191 h 6858001"/>
              <a:gd name="connsiteX46" fmla="*/ 9620952 w 9700459"/>
              <a:gd name="connsiteY46" fmla="*/ 6252438 h 6858001"/>
              <a:gd name="connsiteX47" fmla="*/ 9637089 w 9700459"/>
              <a:gd name="connsiteY47" fmla="*/ 6387541 h 6858001"/>
              <a:gd name="connsiteX48" fmla="*/ 9652385 w 9700459"/>
              <a:gd name="connsiteY48" fmla="*/ 6509613 h 6858001"/>
              <a:gd name="connsiteX49" fmla="*/ 9665160 w 9700459"/>
              <a:gd name="connsiteY49" fmla="*/ 6612483 h 6858001"/>
              <a:gd name="connsiteX50" fmla="*/ 9677262 w 9700459"/>
              <a:gd name="connsiteY50" fmla="*/ 6698894 h 6858001"/>
              <a:gd name="connsiteX51" fmla="*/ 9694576 w 9700459"/>
              <a:gd name="connsiteY51" fmla="*/ 6817538 h 6858001"/>
              <a:gd name="connsiteX52" fmla="*/ 9700459 w 9700459"/>
              <a:gd name="connsiteY52" fmla="*/ 6858000 h 6858001"/>
              <a:gd name="connsiteX53" fmla="*/ 8795105 w 9700459"/>
              <a:gd name="connsiteY53" fmla="*/ 6858000 h 6858001"/>
              <a:gd name="connsiteX54" fmla="*/ 8795105 w 9700459"/>
              <a:gd name="connsiteY54" fmla="*/ 6858001 h 6858001"/>
              <a:gd name="connsiteX55" fmla="*/ 2704541 w 9700459"/>
              <a:gd name="connsiteY55" fmla="*/ 6858001 h 6858001"/>
              <a:gd name="connsiteX56" fmla="*/ 2704541 w 9700459"/>
              <a:gd name="connsiteY56" fmla="*/ 6858000 h 6858001"/>
              <a:gd name="connsiteX57" fmla="*/ 1517015 w 9700459"/>
              <a:gd name="connsiteY57" fmla="*/ 6858000 h 6858001"/>
              <a:gd name="connsiteX58" fmla="*/ 1323975 w 9700459"/>
              <a:gd name="connsiteY58" fmla="*/ 6858000 h 6858001"/>
              <a:gd name="connsiteX59" fmla="*/ 0 w 9700459"/>
              <a:gd name="connsiteY5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00459" h="6858001">
                <a:moveTo>
                  <a:pt x="0" y="0"/>
                </a:moveTo>
                <a:lnTo>
                  <a:pt x="1323975" y="0"/>
                </a:lnTo>
                <a:lnTo>
                  <a:pt x="1517015" y="0"/>
                </a:lnTo>
                <a:lnTo>
                  <a:pt x="3241265" y="0"/>
                </a:lnTo>
                <a:lnTo>
                  <a:pt x="3241265" y="1"/>
                </a:lnTo>
                <a:lnTo>
                  <a:pt x="8355744" y="1"/>
                </a:lnTo>
                <a:lnTo>
                  <a:pt x="8355744" y="0"/>
                </a:lnTo>
                <a:lnTo>
                  <a:pt x="9699282" y="0"/>
                </a:lnTo>
                <a:lnTo>
                  <a:pt x="9674237" y="155677"/>
                </a:lnTo>
                <a:lnTo>
                  <a:pt x="9650368" y="310668"/>
                </a:lnTo>
                <a:lnTo>
                  <a:pt x="9627004" y="466344"/>
                </a:lnTo>
                <a:lnTo>
                  <a:pt x="9607001" y="622707"/>
                </a:lnTo>
                <a:lnTo>
                  <a:pt x="9586830" y="778383"/>
                </a:lnTo>
                <a:lnTo>
                  <a:pt x="9568004" y="934746"/>
                </a:lnTo>
                <a:lnTo>
                  <a:pt x="9551868" y="1089051"/>
                </a:lnTo>
                <a:lnTo>
                  <a:pt x="9536572" y="1245413"/>
                </a:lnTo>
                <a:lnTo>
                  <a:pt x="9522620" y="1401090"/>
                </a:lnTo>
                <a:lnTo>
                  <a:pt x="9510518" y="1554023"/>
                </a:lnTo>
                <a:lnTo>
                  <a:pt x="9498415" y="1709014"/>
                </a:lnTo>
                <a:lnTo>
                  <a:pt x="9488330" y="1861947"/>
                </a:lnTo>
                <a:lnTo>
                  <a:pt x="9480430" y="2014881"/>
                </a:lnTo>
                <a:lnTo>
                  <a:pt x="9472193" y="2167128"/>
                </a:lnTo>
                <a:lnTo>
                  <a:pt x="9465302" y="2318004"/>
                </a:lnTo>
                <a:lnTo>
                  <a:pt x="9460427" y="2467509"/>
                </a:lnTo>
                <a:lnTo>
                  <a:pt x="9456225" y="2617013"/>
                </a:lnTo>
                <a:lnTo>
                  <a:pt x="9452191" y="2765146"/>
                </a:lnTo>
                <a:lnTo>
                  <a:pt x="9450342" y="2911221"/>
                </a:lnTo>
                <a:lnTo>
                  <a:pt x="9448325" y="3057297"/>
                </a:lnTo>
                <a:lnTo>
                  <a:pt x="9447316" y="3201315"/>
                </a:lnTo>
                <a:lnTo>
                  <a:pt x="9448325" y="3343961"/>
                </a:lnTo>
                <a:lnTo>
                  <a:pt x="9448325" y="3485236"/>
                </a:lnTo>
                <a:lnTo>
                  <a:pt x="9450342" y="3625139"/>
                </a:lnTo>
                <a:lnTo>
                  <a:pt x="9453367" y="3762299"/>
                </a:lnTo>
                <a:lnTo>
                  <a:pt x="9456225" y="3898087"/>
                </a:lnTo>
                <a:lnTo>
                  <a:pt x="9459419" y="4031133"/>
                </a:lnTo>
                <a:lnTo>
                  <a:pt x="9464293" y="4163492"/>
                </a:lnTo>
                <a:lnTo>
                  <a:pt x="9469504" y="4293793"/>
                </a:lnTo>
                <a:lnTo>
                  <a:pt x="9474210" y="4421352"/>
                </a:lnTo>
                <a:lnTo>
                  <a:pt x="9487490" y="4670298"/>
                </a:lnTo>
                <a:lnTo>
                  <a:pt x="9501609" y="4908956"/>
                </a:lnTo>
                <a:lnTo>
                  <a:pt x="9516401" y="5138013"/>
                </a:lnTo>
                <a:lnTo>
                  <a:pt x="9532706" y="5354726"/>
                </a:lnTo>
                <a:lnTo>
                  <a:pt x="9549683" y="5561838"/>
                </a:lnTo>
                <a:lnTo>
                  <a:pt x="9568004" y="5753862"/>
                </a:lnTo>
                <a:lnTo>
                  <a:pt x="9585990" y="5934227"/>
                </a:lnTo>
                <a:lnTo>
                  <a:pt x="9603975" y="6100191"/>
                </a:lnTo>
                <a:lnTo>
                  <a:pt x="9620952" y="6252438"/>
                </a:lnTo>
                <a:lnTo>
                  <a:pt x="9637089" y="6387541"/>
                </a:lnTo>
                <a:lnTo>
                  <a:pt x="9652385" y="6509613"/>
                </a:lnTo>
                <a:lnTo>
                  <a:pt x="9665160" y="6612483"/>
                </a:lnTo>
                <a:lnTo>
                  <a:pt x="9677262" y="6698894"/>
                </a:lnTo>
                <a:lnTo>
                  <a:pt x="9694576" y="6817538"/>
                </a:lnTo>
                <a:lnTo>
                  <a:pt x="9700459" y="6858000"/>
                </a:lnTo>
                <a:lnTo>
                  <a:pt x="8795105" y="6858000"/>
                </a:lnTo>
                <a:lnTo>
                  <a:pt x="8795105" y="6858001"/>
                </a:lnTo>
                <a:lnTo>
                  <a:pt x="2704541" y="6858001"/>
                </a:lnTo>
                <a:lnTo>
                  <a:pt x="2704541" y="6858000"/>
                </a:lnTo>
                <a:lnTo>
                  <a:pt x="1517015" y="6858000"/>
                </a:lnTo>
                <a:lnTo>
                  <a:pt x="132397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7797BD4-1B41-4104-A728-A9ACC5E2D3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154955" y="4777380"/>
            <a:ext cx="6458419" cy="86142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fontAlgn="base">
              <a:buNone/>
              <a:tabLst/>
            </a:pPr>
            <a:r>
              <a:rPr kumimoji="0" lang="en-US" altLang="sk-SK" u="none" strike="noStrike" cap="all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hlinkClick r:id="rId6"/>
              </a:rPr>
              <a:t>https://m.youtube.com/watch?v=ga4Zr7P25o0</a:t>
            </a:r>
            <a:r>
              <a:rPr kumimoji="0" lang="en-US" altLang="sk-SK" u="none" strike="noStrike" cap="all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D31E7DA-006D-4DE4-9FC1-A8A15660B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1447800"/>
            <a:ext cx="6458419" cy="3329581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7200" dirty="0"/>
              <a:t>Ingroup and Outgroup formation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1A74B3-E247-44D4-8C48-FAE8E2056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657466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23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12724DC-5578-43BD-96EC-881269A23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Current Intergroup research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99FCE0C-6EA6-455B-ABC4-42CCD7F01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800" dirty="0"/>
              <a:t>Process of social categorization begins early in childhood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800" dirty="0"/>
              <a:t>Self categorization as a member of a group leads to formation of judgments and stereotypes reflecting this group identity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800" dirty="0"/>
              <a:t>Holding stereotype often leads to prejudicial and discriminatory attitudes  and behavior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800" dirty="0"/>
              <a:t>Becoming a member of a group has potentially adaptive dimensions; individuals take care of others within the group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800" dirty="0"/>
              <a:t>Individuals may be rejected from the group for reasons that have to do with group membership (gender, race, ethnicity) not as a function of behavioral traits and individual differences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800" dirty="0"/>
              <a:t>Hierarchical relationships between cultures are often maintained by conventions and stereotypic expectations, which often perpetuate power and status relationships </a:t>
            </a:r>
          </a:p>
        </p:txBody>
      </p:sp>
    </p:spTree>
    <p:extLst>
      <p:ext uri="{BB962C8B-B14F-4D97-AF65-F5344CB8AC3E}">
        <p14:creationId xmlns:p14="http://schemas.microsoft.com/office/powerpoint/2010/main" val="1860533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B77853-F52A-478D-88B5-BB3E68B12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85419"/>
            <a:ext cx="9404723" cy="1752955"/>
          </a:xfrm>
        </p:spPr>
        <p:txBody>
          <a:bodyPr>
            <a:normAutofit fontScale="90000"/>
          </a:bodyPr>
          <a:lstStyle/>
          <a:p>
            <a:r>
              <a:rPr lang="en-US" dirty="0"/>
              <a:t>Identity theory applied on immigrants</a:t>
            </a:r>
            <a:br>
              <a:rPr lang="sk-SK" dirty="0"/>
            </a:br>
            <a:br>
              <a:rPr lang="sk-SK" dirty="0"/>
            </a:br>
            <a:r>
              <a:rPr lang="en-US" sz="2000" dirty="0">
                <a:solidFill>
                  <a:schemeClr val="tx1"/>
                </a:solidFill>
              </a:rPr>
              <a:t>Identification with one´s own country is related to derogation of immigrants</a:t>
            </a:r>
            <a:br>
              <a:rPr lang="sk-SK" dirty="0"/>
            </a:br>
            <a:endParaRPr lang="en-US" dirty="0"/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60CE4C47-FAEE-4649-B409-AC72FC1695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3313" y="2314575"/>
            <a:ext cx="4396338" cy="576262"/>
          </a:xfrm>
        </p:spPr>
        <p:txBody>
          <a:bodyPr/>
          <a:lstStyle/>
          <a:p>
            <a:r>
              <a:rPr lang="en-US" dirty="0"/>
              <a:t>Nationalism</a:t>
            </a:r>
          </a:p>
        </p:txBody>
      </p:sp>
      <p:sp>
        <p:nvSpPr>
          <p:cNvPr id="9" name="Zástupný objekt pre obsah 8">
            <a:extLst>
              <a:ext uri="{FF2B5EF4-FFF2-40B4-BE49-F238E27FC236}">
                <a16:creationId xmlns:a16="http://schemas.microsoft.com/office/drawing/2014/main" id="{F76DC246-338E-4728-86B2-6E39E19DFB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03312" y="3105150"/>
            <a:ext cx="4396339" cy="2486025"/>
          </a:xfrm>
        </p:spPr>
        <p:txBody>
          <a:bodyPr/>
          <a:lstStyle/>
          <a:p>
            <a:r>
              <a:rPr lang="en-US" dirty="0"/>
              <a:t>Similar to</a:t>
            </a:r>
            <a:r>
              <a:rPr lang="sk-SK" dirty="0"/>
              <a:t>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Ethnocentrism</a:t>
            </a:r>
            <a:endParaRPr lang="sk-SK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/>
              <a:t>One´s own group is the center of things</a:t>
            </a:r>
            <a:endParaRPr lang="sk-SK" dirty="0"/>
          </a:p>
          <a:p>
            <a:r>
              <a:rPr lang="en-US" dirty="0"/>
              <a:t>Belief in national superiority and dominance</a:t>
            </a:r>
            <a:endParaRPr lang="sk-SK" dirty="0"/>
          </a:p>
          <a:p>
            <a:r>
              <a:rPr lang="en-US" dirty="0"/>
              <a:t>Is measured with reference to other countries</a:t>
            </a:r>
          </a:p>
          <a:p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Zástupný text 9">
            <a:extLst>
              <a:ext uri="{FF2B5EF4-FFF2-40B4-BE49-F238E27FC236}">
                <a16:creationId xmlns:a16="http://schemas.microsoft.com/office/drawing/2014/main" id="{134F0ED5-74E1-4C24-9B8E-B12B9A9D6A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632090" y="2333625"/>
            <a:ext cx="4396339" cy="576262"/>
          </a:xfrm>
        </p:spPr>
        <p:txBody>
          <a:bodyPr/>
          <a:lstStyle/>
          <a:p>
            <a:r>
              <a:rPr lang="en-US" dirty="0"/>
              <a:t>Patriotism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1CC424-8572-4504-B4FB-18EF30B22B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54495" y="3105150"/>
            <a:ext cx="4396339" cy="2609850"/>
          </a:xfrm>
        </p:spPr>
        <p:txBody>
          <a:bodyPr>
            <a:normAutofit/>
          </a:bodyPr>
          <a:lstStyle/>
          <a:p>
            <a:r>
              <a:rPr lang="en-US" dirty="0"/>
              <a:t>National identification and Adherence to democratic values</a:t>
            </a:r>
            <a:endParaRPr lang="sk-SK" dirty="0"/>
          </a:p>
          <a:p>
            <a:r>
              <a:rPr lang="en-US" dirty="0"/>
              <a:t>Democratic norms decrease outgroup devaluation </a:t>
            </a:r>
            <a:endParaRPr lang="sk-SK" dirty="0"/>
          </a:p>
          <a:p>
            <a:r>
              <a:rPr lang="en-US" dirty="0"/>
              <a:t>Seems to reduce negative sentiment toward immigrants but any kind of national I-G I can be misused (War against terrorism</a:t>
            </a:r>
            <a:r>
              <a:rPr lang="sk-SK" dirty="0"/>
              <a:t>)  </a:t>
            </a:r>
            <a:endParaRPr lang="en-US" dirty="0"/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11E5D1DF-89E2-4AB3-8249-836B39C50146}"/>
              </a:ext>
            </a:extLst>
          </p:cNvPr>
          <p:cNvSpPr txBox="1"/>
          <p:nvPr/>
        </p:nvSpPr>
        <p:spPr>
          <a:xfrm>
            <a:off x="809625" y="5934075"/>
            <a:ext cx="9953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Native-born citizens who are highly identified with their national ingroup a who perceive immigrants as a threat should be biased against immigrants</a:t>
            </a:r>
            <a:r>
              <a:rPr lang="sk-SK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87640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kupina viacfarebných drevených figúrok">
            <a:extLst>
              <a:ext uri="{FF2B5EF4-FFF2-40B4-BE49-F238E27FC236}">
                <a16:creationId xmlns:a16="http://schemas.microsoft.com/office/drawing/2014/main" id="{4C0D8B7C-FAD0-42D5-AEDE-97124EC8C4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877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CE24C2F-C758-41EB-9900-336348168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 dirty="0" err="1">
                <a:solidFill>
                  <a:schemeClr val="tx1"/>
                </a:solidFill>
              </a:rPr>
              <a:t>I</a:t>
            </a:r>
            <a:r>
              <a:rPr lang="en-US" sz="6000" dirty="0" err="1">
                <a:solidFill>
                  <a:schemeClr val="tx1"/>
                </a:solidFill>
              </a:rPr>
              <a:t>nte</a:t>
            </a:r>
            <a:r>
              <a:rPr lang="sk-SK" sz="6000" dirty="0" err="1">
                <a:solidFill>
                  <a:schemeClr val="tx1"/>
                </a:solidFill>
              </a:rPr>
              <a:t>grated</a:t>
            </a:r>
            <a:r>
              <a:rPr lang="sk-SK" sz="6000" dirty="0">
                <a:solidFill>
                  <a:schemeClr val="tx1"/>
                </a:solidFill>
              </a:rPr>
              <a:t> </a:t>
            </a:r>
            <a:r>
              <a:rPr lang="sk-SK" sz="6000" dirty="0" err="1">
                <a:solidFill>
                  <a:schemeClr val="tx1"/>
                </a:solidFill>
              </a:rPr>
              <a:t>threat</a:t>
            </a:r>
            <a:r>
              <a:rPr lang="sk-SK" sz="6000" dirty="0">
                <a:solidFill>
                  <a:schemeClr val="tx1"/>
                </a:solidFill>
              </a:rPr>
              <a:t> </a:t>
            </a:r>
            <a:r>
              <a:rPr lang="sk-SK" sz="6000" dirty="0" err="1">
                <a:solidFill>
                  <a:schemeClr val="tx1"/>
                </a:solidFill>
              </a:rPr>
              <a:t>theory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15ADD302-20D6-4105-9367-828030881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722213"/>
          </a:xfrm>
        </p:spPr>
        <p:txBody>
          <a:bodyPr>
            <a:normAutofit fontScale="92500" lnSpcReduction="10000"/>
          </a:bodyPr>
          <a:lstStyle/>
          <a:p>
            <a:r>
              <a:rPr lang="sk-SK" sz="2200" dirty="0" err="1"/>
              <a:t>Based</a:t>
            </a:r>
            <a:r>
              <a:rPr lang="sk-SK" sz="2200" dirty="0"/>
              <a:t> in : </a:t>
            </a:r>
            <a:r>
              <a:rPr lang="sk-SK" sz="2200" b="1" dirty="0" err="1"/>
              <a:t>Reaslistic</a:t>
            </a:r>
            <a:r>
              <a:rPr lang="sk-SK" sz="2200" b="1" dirty="0"/>
              <a:t> </a:t>
            </a:r>
            <a:r>
              <a:rPr lang="sk-SK" sz="2200" b="1" dirty="0" err="1"/>
              <a:t>Conflict</a:t>
            </a:r>
            <a:r>
              <a:rPr lang="sk-SK" sz="2200" b="1" dirty="0"/>
              <a:t> </a:t>
            </a:r>
            <a:r>
              <a:rPr lang="sk-SK" sz="2200" b="1" dirty="0" err="1"/>
              <a:t>theory</a:t>
            </a:r>
            <a:r>
              <a:rPr lang="sk-SK" sz="2200" dirty="0"/>
              <a:t>(</a:t>
            </a:r>
            <a:r>
              <a:rPr lang="sk-SK" sz="2200" dirty="0" err="1"/>
              <a:t>Sherif</a:t>
            </a:r>
            <a:r>
              <a:rPr lang="sk-SK" sz="2200" dirty="0"/>
              <a:t>, 1967)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1900" dirty="0"/>
              <a:t>I</a:t>
            </a:r>
            <a:r>
              <a:rPr lang="en-US" sz="1900" dirty="0" err="1"/>
              <a:t>ntergroup</a:t>
            </a:r>
            <a:r>
              <a:rPr lang="en-US" sz="1900" dirty="0"/>
              <a:t> hostility can arise as a result of conflicting goals and competition over limited resources</a:t>
            </a:r>
            <a:endParaRPr lang="sk-SK" sz="1900" dirty="0"/>
          </a:p>
          <a:p>
            <a:pPr marL="1371600" lvl="3" indent="0">
              <a:buNone/>
            </a:pPr>
            <a:r>
              <a:rPr lang="sk-SK" dirty="0"/>
              <a:t>    </a:t>
            </a:r>
            <a:r>
              <a:rPr lang="sk-SK" sz="2200" b="1" dirty="0"/>
              <a:t>Group </a:t>
            </a:r>
            <a:r>
              <a:rPr lang="sk-SK" sz="2200" b="1" dirty="0" err="1"/>
              <a:t>position</a:t>
            </a:r>
            <a:r>
              <a:rPr lang="sk-SK" sz="2200" b="1" dirty="0"/>
              <a:t> </a:t>
            </a:r>
            <a:r>
              <a:rPr lang="sk-SK" sz="2200" b="1" dirty="0" err="1"/>
              <a:t>theory</a:t>
            </a:r>
            <a:r>
              <a:rPr lang="sk-SK" sz="2200" b="1" dirty="0"/>
              <a:t> </a:t>
            </a:r>
            <a:r>
              <a:rPr lang="sk-SK" sz="2200" dirty="0"/>
              <a:t>(</a:t>
            </a:r>
            <a:r>
              <a:rPr lang="sk-SK" sz="2200" dirty="0" err="1"/>
              <a:t>Blumer</a:t>
            </a:r>
            <a:r>
              <a:rPr lang="sk-SK" sz="2200" dirty="0"/>
              <a:t>, 1950, Bobo, 1999)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900" dirty="0"/>
              <a:t>the larger the size of an </a:t>
            </a:r>
            <a:r>
              <a:rPr lang="en-US" sz="1900" dirty="0">
                <a:hlinkClick r:id="rId3" tooltip="Ingroups and outgroup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outgroup</a:t>
            </a:r>
            <a:r>
              <a:rPr lang="en-US" sz="1900" dirty="0"/>
              <a:t>, the more the corresponding </a:t>
            </a:r>
            <a:r>
              <a:rPr lang="en-US" sz="1900" dirty="0">
                <a:hlinkClick r:id="rId4" tooltip="Ingrou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ingroup</a:t>
            </a:r>
            <a:r>
              <a:rPr lang="en-US" sz="1900" dirty="0"/>
              <a:t> perceives it to threaten its own interests</a:t>
            </a:r>
            <a:endParaRPr lang="sk-SK" sz="1900" dirty="0"/>
          </a:p>
          <a:p>
            <a:r>
              <a:rPr lang="sk-SK" sz="2200" dirty="0" err="1"/>
              <a:t>Intergroup</a:t>
            </a:r>
            <a:r>
              <a:rPr lang="sk-SK" sz="2200" dirty="0"/>
              <a:t> </a:t>
            </a:r>
            <a:r>
              <a:rPr lang="sk-SK" sz="2200" dirty="0" err="1"/>
              <a:t>threats</a:t>
            </a:r>
            <a:r>
              <a:rPr lang="sk-SK" sz="2200" dirty="0"/>
              <a:t> and </a:t>
            </a:r>
            <a:r>
              <a:rPr lang="sk-SK" sz="2200" dirty="0" err="1"/>
              <a:t>fears</a:t>
            </a:r>
            <a:r>
              <a:rPr lang="sk-SK" sz="2200" dirty="0"/>
              <a:t> are </a:t>
            </a:r>
            <a:r>
              <a:rPr lang="sk-SK" sz="2200" dirty="0" err="1"/>
              <a:t>the</a:t>
            </a:r>
            <a:r>
              <a:rPr lang="sk-SK" sz="2200" dirty="0"/>
              <a:t> major </a:t>
            </a:r>
            <a:r>
              <a:rPr lang="sk-SK" sz="2200" dirty="0" err="1"/>
              <a:t>causes</a:t>
            </a:r>
            <a:r>
              <a:rPr lang="sk-SK" sz="2200" dirty="0"/>
              <a:t> of </a:t>
            </a:r>
            <a:r>
              <a:rPr lang="sk-SK" sz="2200" dirty="0" err="1"/>
              <a:t>prejudice</a:t>
            </a:r>
            <a:r>
              <a:rPr lang="sk-SK" sz="2200" dirty="0"/>
              <a:t> and </a:t>
            </a:r>
            <a:r>
              <a:rPr lang="sk-SK" sz="2200" dirty="0" err="1"/>
              <a:t>discrimination</a:t>
            </a:r>
            <a:endParaRPr lang="sk-SK" sz="2200" dirty="0"/>
          </a:p>
          <a:p>
            <a:r>
              <a:rPr lang="sk-SK" sz="2200" dirty="0" err="1"/>
              <a:t>Sources</a:t>
            </a:r>
            <a:r>
              <a:rPr lang="sk-SK" sz="2200" dirty="0"/>
              <a:t> of </a:t>
            </a:r>
            <a:r>
              <a:rPr lang="sk-SK" sz="2200" dirty="0" err="1"/>
              <a:t>threats</a:t>
            </a:r>
            <a:r>
              <a:rPr lang="sk-SK" sz="2200" dirty="0"/>
              <a:t>:</a:t>
            </a:r>
          </a:p>
          <a:p>
            <a:pPr marL="800100" lvl="1" indent="-342900">
              <a:buFont typeface="+mj-lt"/>
              <a:buAutoNum type="alphaLcParenR"/>
            </a:pPr>
            <a:r>
              <a:rPr lang="sk-SK" sz="2200" dirty="0" err="1"/>
              <a:t>Economic</a:t>
            </a:r>
            <a:r>
              <a:rPr lang="sk-SK" sz="2200" dirty="0"/>
              <a:t> </a:t>
            </a:r>
            <a:r>
              <a:rPr lang="sk-SK" sz="2200" dirty="0" err="1"/>
              <a:t>power</a:t>
            </a:r>
            <a:r>
              <a:rPr lang="sk-SK" sz="2200" dirty="0"/>
              <a:t> -&gt; </a:t>
            </a:r>
            <a:r>
              <a:rPr lang="sk-SK" sz="2200" dirty="0" err="1"/>
              <a:t>realistic</a:t>
            </a:r>
            <a:r>
              <a:rPr lang="sk-SK" sz="2200" dirty="0"/>
              <a:t> </a:t>
            </a:r>
            <a:r>
              <a:rPr lang="sk-SK" sz="2200" dirty="0" err="1"/>
              <a:t>threats</a:t>
            </a:r>
            <a:endParaRPr lang="sk-SK" sz="2200" dirty="0"/>
          </a:p>
          <a:p>
            <a:pPr marL="800100" lvl="1" indent="-342900">
              <a:buFont typeface="+mj-lt"/>
              <a:buAutoNum type="alphaLcParenR"/>
            </a:pPr>
            <a:r>
              <a:rPr lang="sk-SK" sz="2200" dirty="0" err="1"/>
              <a:t>Different</a:t>
            </a:r>
            <a:r>
              <a:rPr lang="sk-SK" sz="2200" dirty="0"/>
              <a:t> </a:t>
            </a:r>
            <a:r>
              <a:rPr lang="sk-SK" sz="2200" dirty="0" err="1"/>
              <a:t>values</a:t>
            </a:r>
            <a:r>
              <a:rPr lang="sk-SK" sz="2200" dirty="0"/>
              <a:t> -&gt; </a:t>
            </a:r>
            <a:r>
              <a:rPr lang="sk-SK" sz="2200" dirty="0" err="1"/>
              <a:t>symbolic</a:t>
            </a:r>
            <a:r>
              <a:rPr lang="sk-SK" sz="2200" dirty="0"/>
              <a:t> </a:t>
            </a:r>
            <a:r>
              <a:rPr lang="sk-SK" sz="2200" dirty="0" err="1"/>
              <a:t>threats</a:t>
            </a:r>
            <a:endParaRPr lang="sk-SK" sz="2200" dirty="0"/>
          </a:p>
          <a:p>
            <a:pPr marL="800100" lvl="1" indent="-342900">
              <a:buFont typeface="+mj-lt"/>
              <a:buAutoNum type="alphaLcParenR"/>
            </a:pPr>
            <a:r>
              <a:rPr lang="sk-SK" sz="2200" dirty="0" err="1"/>
              <a:t>Anxious</a:t>
            </a:r>
            <a:r>
              <a:rPr lang="sk-SK" sz="2200" dirty="0"/>
              <a:t>, </a:t>
            </a:r>
            <a:r>
              <a:rPr lang="sk-SK" sz="2200" dirty="0" err="1"/>
              <a:t>tense</a:t>
            </a:r>
            <a:r>
              <a:rPr lang="sk-SK" sz="2200" dirty="0"/>
              <a:t> -&gt; </a:t>
            </a:r>
            <a:r>
              <a:rPr lang="sk-SK" sz="2200" dirty="0" err="1"/>
              <a:t>intergroup</a:t>
            </a:r>
            <a:r>
              <a:rPr lang="sk-SK" sz="2200" dirty="0"/>
              <a:t> </a:t>
            </a:r>
            <a:r>
              <a:rPr lang="sk-SK" sz="2200" dirty="0" err="1"/>
              <a:t>anxiety</a:t>
            </a:r>
            <a:endParaRPr lang="sk-SK" sz="2200" dirty="0"/>
          </a:p>
          <a:p>
            <a:pPr marL="800100" lvl="1" indent="-342900">
              <a:buFont typeface="+mj-lt"/>
              <a:buAutoNum type="alphaLcParenR"/>
            </a:pPr>
            <a:r>
              <a:rPr lang="sk-SK" sz="2200" dirty="0"/>
              <a:t>Lazy, </a:t>
            </a:r>
            <a:r>
              <a:rPr lang="sk-SK" sz="2200" dirty="0" err="1"/>
              <a:t>Untrustworthy</a:t>
            </a:r>
            <a:r>
              <a:rPr lang="sk-SK" sz="2200" dirty="0"/>
              <a:t> -&gt; </a:t>
            </a:r>
            <a:r>
              <a:rPr lang="sk-SK" sz="2200" dirty="0" err="1"/>
              <a:t>negative</a:t>
            </a:r>
            <a:r>
              <a:rPr lang="sk-SK" sz="2200" dirty="0"/>
              <a:t> </a:t>
            </a:r>
            <a:r>
              <a:rPr lang="sk-SK" sz="2200" dirty="0" err="1"/>
              <a:t>stereotypes</a:t>
            </a:r>
            <a:endParaRPr lang="sk-SK" sz="2200" dirty="0"/>
          </a:p>
        </p:txBody>
      </p:sp>
    </p:spTree>
    <p:extLst>
      <p:ext uri="{BB962C8B-B14F-4D97-AF65-F5344CB8AC3E}">
        <p14:creationId xmlns:p14="http://schemas.microsoft.com/office/powerpoint/2010/main" val="1212238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C569C80-BD0E-4BAC-AE70-E601E29DB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sk-SK">
                <a:solidFill>
                  <a:srgbClr val="FFFFFF"/>
                </a:solidFill>
              </a:rPr>
              <a:t>Social dominance theory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70C961A-5812-4C8B-9261-A84B09A35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k-SK" sz="1700" err="1"/>
              <a:t>Contemprorary</a:t>
            </a:r>
            <a:r>
              <a:rPr lang="sk-SK" sz="1700"/>
              <a:t> </a:t>
            </a:r>
            <a:r>
              <a:rPr lang="sk-SK" sz="1700" err="1"/>
              <a:t>human</a:t>
            </a:r>
            <a:r>
              <a:rPr lang="sk-SK" sz="1700"/>
              <a:t> </a:t>
            </a:r>
            <a:r>
              <a:rPr lang="sk-SK" sz="1700" err="1"/>
              <a:t>societies</a:t>
            </a:r>
            <a:r>
              <a:rPr lang="sk-SK" sz="1700"/>
              <a:t> are </a:t>
            </a:r>
            <a:r>
              <a:rPr lang="sk-SK" sz="1700" err="1"/>
              <a:t>organized</a:t>
            </a:r>
            <a:r>
              <a:rPr lang="sk-SK" sz="1700"/>
              <a:t> as </a:t>
            </a:r>
            <a:r>
              <a:rPr lang="sk-SK" sz="1700" err="1"/>
              <a:t>group</a:t>
            </a:r>
            <a:r>
              <a:rPr lang="sk-SK" sz="1700"/>
              <a:t> </a:t>
            </a:r>
            <a:r>
              <a:rPr lang="sk-SK" sz="1700" err="1"/>
              <a:t>biased</a:t>
            </a:r>
            <a:r>
              <a:rPr lang="sk-SK" sz="1700"/>
              <a:t> </a:t>
            </a:r>
            <a:r>
              <a:rPr lang="sk-SK" sz="1700" err="1"/>
              <a:t>hierarchies</a:t>
            </a:r>
            <a:r>
              <a:rPr lang="sk-SK" sz="1700"/>
              <a:t> </a:t>
            </a:r>
          </a:p>
          <a:p>
            <a:pPr>
              <a:lnSpc>
                <a:spcPct val="90000"/>
              </a:lnSpc>
            </a:pPr>
            <a:r>
              <a:rPr lang="sk-SK" sz="1700" err="1"/>
              <a:t>Integrates</a:t>
            </a:r>
            <a:r>
              <a:rPr lang="sk-SK" sz="1700"/>
              <a:t> </a:t>
            </a:r>
            <a:r>
              <a:rPr lang="sk-SK" sz="1700" err="1"/>
              <a:t>conceptual</a:t>
            </a:r>
            <a:r>
              <a:rPr lang="sk-SK" sz="1700"/>
              <a:t> </a:t>
            </a:r>
            <a:r>
              <a:rPr lang="sk-SK" sz="1700" err="1"/>
              <a:t>insights</a:t>
            </a:r>
            <a:r>
              <a:rPr lang="sk-SK" sz="1700"/>
              <a:t> </a:t>
            </a:r>
            <a:r>
              <a:rPr lang="sk-SK" sz="1700" err="1"/>
              <a:t>from</a:t>
            </a:r>
            <a:r>
              <a:rPr lang="sk-SK" sz="1700"/>
              <a:t> </a:t>
            </a:r>
            <a:r>
              <a:rPr lang="sk-SK" sz="1700" err="1"/>
              <a:t>different</a:t>
            </a:r>
            <a:r>
              <a:rPr lang="sk-SK" sz="1700"/>
              <a:t> </a:t>
            </a:r>
            <a:r>
              <a:rPr lang="sk-SK" sz="1700" err="1"/>
              <a:t>levels</a:t>
            </a:r>
            <a:r>
              <a:rPr lang="sk-SK" sz="1700"/>
              <a:t> of </a:t>
            </a:r>
            <a:r>
              <a:rPr lang="sk-SK" sz="1700" err="1"/>
              <a:t>analysis</a:t>
            </a:r>
            <a:r>
              <a:rPr lang="sk-SK" sz="1700"/>
              <a:t> (</a:t>
            </a:r>
            <a:r>
              <a:rPr lang="sk-SK" sz="1700" err="1"/>
              <a:t>evolutionary</a:t>
            </a:r>
            <a:r>
              <a:rPr lang="sk-SK" sz="1700"/>
              <a:t>, </a:t>
            </a:r>
            <a:r>
              <a:rPr lang="sk-SK" sz="1700" err="1"/>
              <a:t>psychological</a:t>
            </a:r>
            <a:r>
              <a:rPr lang="sk-SK" sz="1700"/>
              <a:t>, </a:t>
            </a:r>
            <a:r>
              <a:rPr lang="sk-SK" sz="1700" err="1"/>
              <a:t>sociological</a:t>
            </a:r>
            <a:r>
              <a:rPr lang="sk-SK" sz="1700"/>
              <a:t>)</a:t>
            </a:r>
          </a:p>
          <a:p>
            <a:pPr>
              <a:lnSpc>
                <a:spcPct val="90000"/>
              </a:lnSpc>
            </a:pPr>
            <a:r>
              <a:rPr lang="sk-SK" sz="1700"/>
              <a:t>G</a:t>
            </a:r>
            <a:r>
              <a:rPr lang="en-US" sz="1700" err="1"/>
              <a:t>roup</a:t>
            </a:r>
            <a:r>
              <a:rPr lang="en-US" sz="1700"/>
              <a:t>-based inequalities are maintained through three primary mechanisms</a:t>
            </a:r>
            <a:r>
              <a:rPr lang="sk-SK" sz="1700"/>
              <a:t>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sk-SK" sz="1700"/>
              <a:t>		a) </a:t>
            </a:r>
            <a:r>
              <a:rPr lang="sk-SK" sz="1700" err="1"/>
              <a:t>institutional</a:t>
            </a:r>
            <a:r>
              <a:rPr lang="sk-SK" sz="1700"/>
              <a:t> </a:t>
            </a:r>
            <a:r>
              <a:rPr lang="sk-SK" sz="1700" err="1"/>
              <a:t>discrimination</a:t>
            </a:r>
            <a:endParaRPr lang="sk-SK" sz="1700"/>
          </a:p>
          <a:p>
            <a:pPr marL="0" indent="0">
              <a:lnSpc>
                <a:spcPct val="90000"/>
              </a:lnSpc>
              <a:buNone/>
            </a:pPr>
            <a:r>
              <a:rPr lang="sk-SK" sz="1700"/>
              <a:t>		b) </a:t>
            </a:r>
            <a:r>
              <a:rPr lang="sk-SK" sz="1700" err="1"/>
              <a:t>individual</a:t>
            </a:r>
            <a:r>
              <a:rPr lang="sk-SK" sz="1700"/>
              <a:t> </a:t>
            </a:r>
            <a:r>
              <a:rPr lang="sk-SK" sz="1700" err="1"/>
              <a:t>discrimination</a:t>
            </a:r>
            <a:endParaRPr lang="sk-SK" sz="1700"/>
          </a:p>
          <a:p>
            <a:pPr marL="0" indent="0">
              <a:lnSpc>
                <a:spcPct val="90000"/>
              </a:lnSpc>
              <a:buNone/>
            </a:pPr>
            <a:r>
              <a:rPr lang="sk-SK" sz="1700"/>
              <a:t>		c) </a:t>
            </a:r>
            <a:r>
              <a:rPr lang="sk-SK" sz="1700" err="1"/>
              <a:t>behavioral</a:t>
            </a:r>
            <a:r>
              <a:rPr lang="sk-SK" sz="1700"/>
              <a:t> </a:t>
            </a:r>
            <a:r>
              <a:rPr lang="sk-SK" sz="1700" err="1"/>
              <a:t>assymetry</a:t>
            </a:r>
            <a:endParaRPr lang="sk-SK" sz="1700"/>
          </a:p>
          <a:p>
            <a:pPr>
              <a:lnSpc>
                <a:spcPct val="90000"/>
              </a:lnSpc>
            </a:pPr>
            <a:r>
              <a:rPr lang="sk-SK" sz="1700" err="1"/>
              <a:t>Many</a:t>
            </a:r>
            <a:r>
              <a:rPr lang="sk-SK" sz="1700"/>
              <a:t> </a:t>
            </a:r>
            <a:r>
              <a:rPr lang="sk-SK" sz="1700" err="1"/>
              <a:t>different</a:t>
            </a:r>
            <a:r>
              <a:rPr lang="sk-SK" sz="1700"/>
              <a:t> </a:t>
            </a:r>
            <a:r>
              <a:rPr lang="sk-SK" sz="1700" err="1"/>
              <a:t>prejudices</a:t>
            </a:r>
            <a:r>
              <a:rPr lang="sk-SK" sz="1700"/>
              <a:t> </a:t>
            </a:r>
            <a:r>
              <a:rPr lang="sk-SK" sz="1700" err="1"/>
              <a:t>may</a:t>
            </a:r>
            <a:r>
              <a:rPr lang="sk-SK" sz="1700"/>
              <a:t> </a:t>
            </a:r>
            <a:r>
              <a:rPr lang="sk-SK" sz="1700" err="1"/>
              <a:t>result</a:t>
            </a:r>
            <a:r>
              <a:rPr lang="sk-SK" sz="1700"/>
              <a:t> </a:t>
            </a:r>
            <a:r>
              <a:rPr lang="sk-SK" sz="1700" err="1"/>
              <a:t>from</a:t>
            </a:r>
            <a:r>
              <a:rPr lang="sk-SK" sz="1700"/>
              <a:t> </a:t>
            </a:r>
            <a:r>
              <a:rPr lang="sk-SK" sz="1700" err="1"/>
              <a:t>the</a:t>
            </a:r>
            <a:r>
              <a:rPr lang="sk-SK" sz="1700"/>
              <a:t> </a:t>
            </a:r>
            <a:r>
              <a:rPr lang="sk-SK" sz="1700" err="1"/>
              <a:t>tendency</a:t>
            </a:r>
            <a:r>
              <a:rPr lang="sk-SK" sz="1700"/>
              <a:t> to </a:t>
            </a:r>
            <a:r>
              <a:rPr lang="sk-SK" sz="1700" err="1"/>
              <a:t>justify</a:t>
            </a:r>
            <a:r>
              <a:rPr lang="sk-SK" sz="1700"/>
              <a:t> and </a:t>
            </a:r>
            <a:r>
              <a:rPr lang="sk-SK" sz="1700" err="1"/>
              <a:t>maintain</a:t>
            </a:r>
            <a:r>
              <a:rPr lang="sk-SK" sz="1700"/>
              <a:t> </a:t>
            </a:r>
            <a:r>
              <a:rPr lang="sk-SK" sz="1700" err="1"/>
              <a:t>the</a:t>
            </a:r>
            <a:r>
              <a:rPr lang="sk-SK" sz="1700"/>
              <a:t> unfair </a:t>
            </a:r>
            <a:r>
              <a:rPr lang="sk-SK" sz="1700" err="1"/>
              <a:t>outcomes</a:t>
            </a:r>
            <a:r>
              <a:rPr lang="sk-SK" sz="1700"/>
              <a:t> </a:t>
            </a:r>
            <a:r>
              <a:rPr lang="sk-SK" sz="1700" err="1"/>
              <a:t>associated</a:t>
            </a:r>
            <a:r>
              <a:rPr lang="sk-SK" sz="1700"/>
              <a:t> </a:t>
            </a:r>
            <a:r>
              <a:rPr lang="sk-SK" sz="1700" err="1"/>
              <a:t>with</a:t>
            </a:r>
            <a:r>
              <a:rPr lang="sk-SK" sz="1700"/>
              <a:t> </a:t>
            </a:r>
            <a:r>
              <a:rPr lang="sk-SK" sz="1700" err="1"/>
              <a:t>dominant</a:t>
            </a:r>
            <a:r>
              <a:rPr lang="sk-SK" sz="1700"/>
              <a:t> </a:t>
            </a:r>
            <a:r>
              <a:rPr lang="sk-SK" sz="1700" err="1"/>
              <a:t>versus</a:t>
            </a:r>
            <a:r>
              <a:rPr lang="sk-SK" sz="1700"/>
              <a:t> </a:t>
            </a:r>
            <a:r>
              <a:rPr lang="sk-SK" sz="1700" err="1"/>
              <a:t>subordinate</a:t>
            </a:r>
            <a:r>
              <a:rPr lang="sk-SK" sz="1700"/>
              <a:t> </a:t>
            </a:r>
            <a:r>
              <a:rPr lang="sk-SK" sz="1700" err="1"/>
              <a:t>social</a:t>
            </a:r>
            <a:r>
              <a:rPr lang="sk-SK" sz="1700"/>
              <a:t> </a:t>
            </a:r>
            <a:r>
              <a:rPr lang="sk-SK" sz="1700" err="1"/>
              <a:t>categories</a:t>
            </a:r>
            <a:r>
              <a:rPr lang="sk-SK" sz="17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52373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78FAC0D-BAE3-4897-A0B2-529E4D702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612314" cy="1400530"/>
          </a:xfrm>
        </p:spPr>
        <p:txBody>
          <a:bodyPr/>
          <a:lstStyle/>
          <a:p>
            <a:r>
              <a:rPr lang="en-US" dirty="0"/>
              <a:t>Link between prejudicial statements on immigrant and theories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BE248C2-B469-424A-A110-F154CA643B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Statements about immigrants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D65AB7D-4A79-4A38-A09B-AFB83E020E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Immigrants take our jobs.</a:t>
            </a:r>
          </a:p>
          <a:p>
            <a:r>
              <a:rPr lang="en-US" dirty="0"/>
              <a:t>Immigrants are not as us and never be!</a:t>
            </a:r>
          </a:p>
          <a:p>
            <a:r>
              <a:rPr lang="en-US" dirty="0"/>
              <a:t>Immigrants take advantage of our social system.</a:t>
            </a:r>
          </a:p>
          <a:p>
            <a:r>
              <a:rPr lang="en-US" dirty="0"/>
              <a:t>Immigrants are lazy and can´t be trusted.</a:t>
            </a:r>
          </a:p>
          <a:p>
            <a:r>
              <a:rPr lang="en-US" dirty="0"/>
              <a:t>Their culture and religious belief</a:t>
            </a:r>
            <a:r>
              <a:rPr lang="sk-SK" dirty="0"/>
              <a:t>s are </a:t>
            </a:r>
            <a:r>
              <a:rPr lang="en-US" dirty="0"/>
              <a:t>incompatible</a:t>
            </a:r>
            <a:r>
              <a:rPr lang="sk-SK" dirty="0"/>
              <a:t>  </a:t>
            </a:r>
            <a:r>
              <a:rPr lang="sk-SK" dirty="0" err="1"/>
              <a:t>with</a:t>
            </a:r>
            <a:r>
              <a:rPr lang="sk-SK" dirty="0"/>
              <a:t> </a:t>
            </a:r>
            <a:r>
              <a:rPr lang="sk-SK" dirty="0" err="1"/>
              <a:t>ours</a:t>
            </a:r>
            <a:r>
              <a:rPr lang="sk-SK" dirty="0"/>
              <a:t>!</a:t>
            </a:r>
          </a:p>
          <a:p>
            <a:r>
              <a:rPr lang="en-US" dirty="0"/>
              <a:t>Unlike </a:t>
            </a:r>
            <a:r>
              <a:rPr lang="sk-SK" dirty="0"/>
              <a:t>t</a:t>
            </a:r>
            <a:r>
              <a:rPr lang="en-US" dirty="0"/>
              <a:t>hem (immigrants), we work hard</a:t>
            </a:r>
            <a:r>
              <a:rPr lang="sk-SK" dirty="0"/>
              <a:t> </a:t>
            </a:r>
            <a:endParaRPr lang="en-US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A081A110-6D3F-435D-8F77-7761BCF509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000" dirty="0"/>
              <a:t>Theoretical </a:t>
            </a:r>
            <a:r>
              <a:rPr lang="en-US" sz="2000" dirty="0" err="1"/>
              <a:t>explonation</a:t>
            </a:r>
            <a:endParaRPr lang="en-US" sz="2000" dirty="0"/>
          </a:p>
        </p:txBody>
      </p:sp>
      <p:sp>
        <p:nvSpPr>
          <p:cNvPr id="7" name="Zástupný objekt pre obsah 6">
            <a:extLst>
              <a:ext uri="{FF2B5EF4-FFF2-40B4-BE49-F238E27FC236}">
                <a16:creationId xmlns:a16="http://schemas.microsoft.com/office/drawing/2014/main" id="{DE55DE7E-C587-4374-9199-34FE538DF5E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60000"/>
              </a:lnSpc>
            </a:pPr>
            <a:r>
              <a:rPr lang="en-US" dirty="0"/>
              <a:t>Ingroup </a:t>
            </a:r>
            <a:r>
              <a:rPr lang="en-US" dirty="0" err="1"/>
              <a:t>favouritism</a:t>
            </a:r>
            <a:endParaRPr lang="en-US" dirty="0"/>
          </a:p>
          <a:p>
            <a:pPr>
              <a:lnSpc>
                <a:spcPct val="160000"/>
              </a:lnSpc>
            </a:pPr>
            <a:r>
              <a:rPr lang="en-US" dirty="0"/>
              <a:t>Outgroup denigration</a:t>
            </a:r>
          </a:p>
          <a:p>
            <a:pPr>
              <a:lnSpc>
                <a:spcPct val="160000"/>
              </a:lnSpc>
            </a:pPr>
            <a:r>
              <a:rPr lang="en-US" dirty="0"/>
              <a:t>Stereotypic expectation</a:t>
            </a:r>
          </a:p>
          <a:p>
            <a:pPr>
              <a:lnSpc>
                <a:spcPct val="160000"/>
              </a:lnSpc>
            </a:pPr>
            <a:r>
              <a:rPr lang="en-US" dirty="0"/>
              <a:t>Realistic threat</a:t>
            </a:r>
          </a:p>
          <a:p>
            <a:pPr>
              <a:lnSpc>
                <a:spcPct val="160000"/>
              </a:lnSpc>
            </a:pPr>
            <a:r>
              <a:rPr lang="en-US" dirty="0"/>
              <a:t>Symbolic threat</a:t>
            </a:r>
          </a:p>
          <a:p>
            <a:pPr>
              <a:lnSpc>
                <a:spcPct val="160000"/>
              </a:lnSpc>
            </a:pPr>
            <a:r>
              <a:rPr lang="en-US" dirty="0"/>
              <a:t>Dominant group bias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667051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ó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1882</TotalTime>
  <Words>691</Words>
  <Application>Microsoft Office PowerPoint</Application>
  <PresentationFormat>Širokouhlá</PresentationFormat>
  <Paragraphs>78</Paragraphs>
  <Slides>10</Slides>
  <Notes>0</Notes>
  <HiddenSlides>0</HiddenSlides>
  <MMClips>1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7" baseType="lpstr">
      <vt:lpstr>Arial</vt:lpstr>
      <vt:lpstr>Century Gothic</vt:lpstr>
      <vt:lpstr>Courier New</vt:lpstr>
      <vt:lpstr>Symbol</vt:lpstr>
      <vt:lpstr>Wingdings</vt:lpstr>
      <vt:lpstr>Wingdings 3</vt:lpstr>
      <vt:lpstr>Ión</vt:lpstr>
      <vt:lpstr>Why we feel threatened by others?</vt:lpstr>
      <vt:lpstr>Social Identity theory (Tajfel, 1970)</vt:lpstr>
      <vt:lpstr>Experiment</vt:lpstr>
      <vt:lpstr>Ingroup and Outgroup formation</vt:lpstr>
      <vt:lpstr>Current Intergroup research</vt:lpstr>
      <vt:lpstr>Identity theory applied on immigrants  Identification with one´s own country is related to derogation of immigrants </vt:lpstr>
      <vt:lpstr>Integrated threat theory</vt:lpstr>
      <vt:lpstr>Social dominance theory</vt:lpstr>
      <vt:lpstr>Link between prejudicial statements on immigrant and theories</vt:lpstr>
      <vt:lpstr>How do British accept „others“? Cleavlend, 2013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we feel threatened by others?</dc:title>
  <dc:creator>Katarina Aslan</dc:creator>
  <cp:lastModifiedBy>Katarina Aslan</cp:lastModifiedBy>
  <cp:revision>27</cp:revision>
  <dcterms:created xsi:type="dcterms:W3CDTF">2021-02-04T10:26:38Z</dcterms:created>
  <dcterms:modified xsi:type="dcterms:W3CDTF">2021-03-09T21:51:58Z</dcterms:modified>
</cp:coreProperties>
</file>