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Správně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91-4F8B-A4C9-6234654CB5FB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Špatně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91-4F8B-A4C9-6234654CB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05464"/>
        <c:axId val="485406776"/>
      </c:barChart>
      <c:catAx>
        <c:axId val="4854054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5406776"/>
        <c:crosses val="autoZero"/>
        <c:auto val="1"/>
        <c:lblAlgn val="ctr"/>
        <c:lblOffset val="100"/>
        <c:noMultiLvlLbl val="0"/>
      </c:catAx>
      <c:valAx>
        <c:axId val="485406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5405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09113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18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159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36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70643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18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8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91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5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357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527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1C9731D-ADE1-4BA3-B1CA-E765993D6752}" type="datetimeFigureOut">
              <a:rPr lang="cs-CZ" smtClean="0"/>
              <a:t>21.04.2021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48B48DD-0ED2-47FE-82AE-E73F568768F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332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24CD1-0588-4DF2-B7AD-825D5C10A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/>
              <a:t>Didaktická situace </a:t>
            </a:r>
            <a:r>
              <a:rPr lang="cs-CZ" sz="6000" b="1" u="sng" dirty="0"/>
              <a:t>Příslovečné určení</a:t>
            </a:r>
          </a:p>
        </p:txBody>
      </p:sp>
    </p:spTree>
    <p:extLst>
      <p:ext uri="{BB962C8B-B14F-4D97-AF65-F5344CB8AC3E}">
        <p14:creationId xmlns:p14="http://schemas.microsoft.com/office/powerpoint/2010/main" val="1263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4E3AF3-2894-4519-92A7-BCBE19B60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0117" y="512285"/>
            <a:ext cx="10030408" cy="6274409"/>
          </a:xfrm>
        </p:spPr>
        <p:txBody>
          <a:bodyPr>
            <a:normAutofit/>
          </a:bodyPr>
          <a:lstStyle/>
          <a:p>
            <a:r>
              <a:rPr lang="cs-CZ" b="1" u="sng" dirty="0"/>
              <a:t>Úkol</a:t>
            </a:r>
            <a:r>
              <a:rPr lang="cs-CZ" dirty="0"/>
              <a:t>: Který větný člen je podtržen ve větě: „Dárek </a:t>
            </a:r>
            <a:r>
              <a:rPr lang="cs-CZ" u="sng" dirty="0"/>
              <a:t>z minulých Vánoc</a:t>
            </a:r>
            <a:r>
              <a:rPr lang="cs-CZ" dirty="0"/>
              <a:t> jsem našel nerozbalený ve skříni.“</a:t>
            </a:r>
          </a:p>
          <a:p>
            <a:endParaRPr lang="cs-CZ" b="1" u="sng" dirty="0"/>
          </a:p>
          <a:p>
            <a:endParaRPr lang="cs-CZ" b="1" u="sng" dirty="0"/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endParaRPr lang="cs-CZ" b="1" u="sng" dirty="0"/>
          </a:p>
          <a:p>
            <a:r>
              <a:rPr lang="cs-CZ" b="1" u="sng" dirty="0"/>
              <a:t>Cíle</a:t>
            </a:r>
            <a:r>
              <a:rPr lang="cs-CZ" dirty="0"/>
              <a:t>: Žák rozlišuje přívlastek od příslovečného určení času (a místa) i ve „sporných“ případech. Žáci užívají jak příslovečné určení, tak přívlastek k předání informací o čase (nebo místě).</a:t>
            </a:r>
            <a:endParaRPr lang="cs-CZ" b="1" u="sng" dirty="0"/>
          </a:p>
          <a:p>
            <a:endParaRPr lang="cs-CZ" b="1" u="sng" dirty="0"/>
          </a:p>
          <a:p>
            <a:r>
              <a:rPr lang="cs-CZ" b="1" u="sng" dirty="0"/>
              <a:t>Prekoncepty</a:t>
            </a:r>
            <a:r>
              <a:rPr lang="cs-CZ" dirty="0"/>
              <a:t>: přívlastek, příslovečné určení času a místa (6. ročník), determinace</a:t>
            </a:r>
            <a:endParaRPr lang="cs-CZ" b="1" u="sng" dirty="0"/>
          </a:p>
          <a:p>
            <a:endParaRPr lang="cs-CZ" b="1" u="sng" dirty="0"/>
          </a:p>
          <a:p>
            <a:r>
              <a:rPr lang="cs-CZ" b="1" u="sng" dirty="0"/>
              <a:t>Třída</a:t>
            </a:r>
            <a:r>
              <a:rPr lang="cs-CZ" dirty="0"/>
              <a:t>: 7. třída, 21 žáků</a:t>
            </a:r>
          </a:p>
          <a:p>
            <a:r>
              <a:rPr lang="cs-CZ" b="1" u="sng" dirty="0"/>
              <a:t>Předpokládaný čas</a:t>
            </a:r>
            <a:r>
              <a:rPr lang="cs-CZ" dirty="0"/>
              <a:t>: 20-25 minut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62576735-8A5D-41C3-86DA-BD4DAB01B5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16764231"/>
              </p:ext>
            </p:extLst>
          </p:nvPr>
        </p:nvGraphicFramePr>
        <p:xfrm>
          <a:off x="2347097" y="1395368"/>
          <a:ext cx="8128000" cy="160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831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1FAF98-2940-4456-AE2A-B070BED3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42875"/>
            <a:ext cx="9601200" cy="736600"/>
          </a:xfrm>
        </p:spPr>
        <p:txBody>
          <a:bodyPr/>
          <a:lstStyle/>
          <a:p>
            <a:r>
              <a:rPr lang="cs-CZ" dirty="0"/>
              <a:t>Didaktická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8002EE-49E0-4CD0-B3C6-76614908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79475"/>
            <a:ext cx="10388600" cy="5835650"/>
          </a:xfrm>
        </p:spPr>
        <p:txBody>
          <a:bodyPr/>
          <a:lstStyle/>
          <a:p>
            <a:r>
              <a:rPr lang="cs-CZ" dirty="0"/>
              <a:t>1) </a:t>
            </a:r>
            <a:r>
              <a:rPr lang="cs-CZ" b="1" u="sng" dirty="0"/>
              <a:t>Cvičení</a:t>
            </a:r>
            <a:r>
              <a:rPr lang="cs-CZ" dirty="0"/>
              <a:t>: Podtrhni ve větách informace týkající se času.</a:t>
            </a:r>
          </a:p>
          <a:p>
            <a:pPr marL="1444752" lvl="2" indent="-457200">
              <a:buFont typeface="+mj-lt"/>
              <a:buAutoNum type="alphaLcParenR"/>
            </a:pPr>
            <a:r>
              <a:rPr lang="cs-CZ" dirty="0"/>
              <a:t>Po </a:t>
            </a:r>
            <a:r>
              <a:rPr lang="cs-CZ" u="sng" dirty="0"/>
              <a:t>loňských</a:t>
            </a:r>
            <a:r>
              <a:rPr lang="cs-CZ" dirty="0"/>
              <a:t> filmech </a:t>
            </a:r>
            <a:r>
              <a:rPr lang="cs-CZ" u="sng" dirty="0"/>
              <a:t>dnes</a:t>
            </a:r>
            <a:r>
              <a:rPr lang="cs-CZ" i="1" dirty="0"/>
              <a:t> </a:t>
            </a:r>
            <a:r>
              <a:rPr lang="cs-CZ" dirty="0"/>
              <a:t>už nikdo ani neštěkne.</a:t>
            </a:r>
          </a:p>
          <a:p>
            <a:pPr marL="1444752" lvl="2" indent="-457200">
              <a:buFont typeface="+mj-lt"/>
              <a:buAutoNum type="alphaLcParenR"/>
            </a:pPr>
            <a:r>
              <a:rPr lang="cs-CZ" dirty="0"/>
              <a:t>Oblečení </a:t>
            </a:r>
            <a:r>
              <a:rPr lang="cs-CZ" u="sng" dirty="0"/>
              <a:t>z devadesátých let </a:t>
            </a:r>
            <a:r>
              <a:rPr lang="cs-CZ" dirty="0"/>
              <a:t>se </a:t>
            </a:r>
            <a:r>
              <a:rPr lang="cs-CZ" u="sng" dirty="0"/>
              <a:t>letos</a:t>
            </a:r>
            <a:r>
              <a:rPr lang="cs-CZ" dirty="0"/>
              <a:t> začalo pomalu vracet do módy.</a:t>
            </a:r>
          </a:p>
          <a:p>
            <a:pPr marL="1444752" lvl="2" indent="-457200">
              <a:buFont typeface="+mj-lt"/>
              <a:buAutoNum type="alphaLcParenR"/>
            </a:pPr>
            <a:r>
              <a:rPr lang="cs-CZ" u="sng" dirty="0"/>
              <a:t>Pondělní</a:t>
            </a:r>
            <a:r>
              <a:rPr lang="cs-CZ" dirty="0"/>
              <a:t> polévka </a:t>
            </a:r>
            <a:r>
              <a:rPr lang="cs-CZ" u="sng" dirty="0"/>
              <a:t>po dvou dnech</a:t>
            </a:r>
            <a:r>
              <a:rPr lang="cs-CZ" dirty="0"/>
              <a:t> už vůbec nebyla dobrá.</a:t>
            </a:r>
            <a:endParaRPr lang="cs-CZ" u="sng" dirty="0"/>
          </a:p>
          <a:p>
            <a:pPr marL="1444752" lvl="2" indent="-457200">
              <a:buFont typeface="+mj-lt"/>
              <a:buAutoNum type="alphaLcParenR"/>
            </a:pPr>
            <a:r>
              <a:rPr lang="cs-CZ" dirty="0"/>
              <a:t>Záznam </a:t>
            </a:r>
            <a:r>
              <a:rPr lang="cs-CZ" u="sng" dirty="0"/>
              <a:t>listopadové</a:t>
            </a:r>
            <a:r>
              <a:rPr lang="cs-CZ" dirty="0"/>
              <a:t> utkání jsme si </a:t>
            </a:r>
            <a:r>
              <a:rPr lang="cs-CZ" u="sng" dirty="0"/>
              <a:t>před pár dny </a:t>
            </a:r>
            <a:r>
              <a:rPr lang="cs-CZ" dirty="0"/>
              <a:t>zase přehráli.</a:t>
            </a:r>
          </a:p>
          <a:p>
            <a:pPr marL="1444752" lvl="2" indent="-457200">
              <a:buFont typeface="+mj-lt"/>
              <a:buAutoNum type="alphaLcParenR"/>
            </a:pPr>
            <a:endParaRPr lang="cs-CZ" dirty="0"/>
          </a:p>
          <a:p>
            <a:r>
              <a:rPr lang="cs-CZ" dirty="0"/>
              <a:t>2) </a:t>
            </a:r>
            <a:r>
              <a:rPr lang="cs-CZ" b="1" u="sng" dirty="0"/>
              <a:t>Otázky učitel-žáci</a:t>
            </a:r>
            <a:r>
              <a:rPr lang="cs-CZ" dirty="0"/>
              <a:t>:</a:t>
            </a:r>
          </a:p>
          <a:p>
            <a:pPr lvl="2"/>
            <a:r>
              <a:rPr lang="cs-CZ" dirty="0"/>
              <a:t>Kdy byla polévka uvařena? V jaký den se polévka zkazila?</a:t>
            </a:r>
          </a:p>
          <a:p>
            <a:pPr lvl="2"/>
            <a:r>
              <a:rPr lang="cs-CZ" dirty="0"/>
              <a:t>Kdy začalo být oblečení z devadesátých let zase módní?</a:t>
            </a:r>
          </a:p>
          <a:p>
            <a:pPr lvl="2"/>
            <a:r>
              <a:rPr lang="cs-CZ" dirty="0"/>
              <a:t>Jaké filmy dnes už nejsou pro diváky zajímavé?</a:t>
            </a:r>
          </a:p>
          <a:p>
            <a:pPr lvl="2"/>
            <a:r>
              <a:rPr lang="cs-CZ" dirty="0"/>
              <a:t>…</a:t>
            </a:r>
          </a:p>
          <a:p>
            <a:pPr marL="987552" lvl="2" indent="0">
              <a:buNone/>
            </a:pPr>
            <a:endParaRPr lang="cs-CZ" dirty="0"/>
          </a:p>
          <a:p>
            <a:r>
              <a:rPr lang="cs-CZ" dirty="0"/>
              <a:t>3) </a:t>
            </a:r>
            <a:r>
              <a:rPr lang="cs-CZ" b="1" u="sng" dirty="0"/>
              <a:t>Diskuze ve dvojicích</a:t>
            </a:r>
            <a:r>
              <a:rPr lang="cs-CZ" dirty="0"/>
              <a:t>: v bodech vypište, co víte o přívlastku a o příslovečném určení</a:t>
            </a:r>
            <a:br>
              <a:rPr lang="cs-CZ" dirty="0"/>
            </a:br>
            <a:endParaRPr lang="cs-CZ" dirty="0"/>
          </a:p>
          <a:p>
            <a:r>
              <a:rPr lang="cs-CZ" dirty="0"/>
              <a:t> 4) </a:t>
            </a:r>
            <a:r>
              <a:rPr lang="cs-CZ" b="1" u="sng" dirty="0"/>
              <a:t>Práce ve dvojicích</a:t>
            </a:r>
            <a:r>
              <a:rPr lang="cs-CZ" dirty="0"/>
              <a:t>: určete větně členskou funkci u podtržených výrazů.</a:t>
            </a:r>
          </a:p>
          <a:p>
            <a:endParaRPr lang="cs-CZ" dirty="0"/>
          </a:p>
          <a:p>
            <a:pPr marL="1444752" lvl="2" indent="-457200">
              <a:buFont typeface="+mj-lt"/>
              <a:buAutoNum type="alphaLcParenR"/>
            </a:pPr>
            <a:endParaRPr lang="cs-CZ" dirty="0"/>
          </a:p>
          <a:p>
            <a:pPr marL="1444752" lvl="2" indent="-457200">
              <a:buFont typeface="+mj-lt"/>
              <a:buAutoNum type="alphaLcParenR"/>
            </a:pPr>
            <a:endParaRPr lang="cs-CZ" dirty="0"/>
          </a:p>
          <a:p>
            <a:pPr marL="1444752" lvl="2" indent="-457200">
              <a:buFont typeface="+mj-lt"/>
              <a:buAutoNum type="alphaLcParenR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901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8261A-849E-46A1-B2C6-AABCFACA61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7897"/>
            <a:ext cx="9601200" cy="5179503"/>
          </a:xfrm>
        </p:spPr>
        <p:txBody>
          <a:bodyPr/>
          <a:lstStyle/>
          <a:p>
            <a:r>
              <a:rPr lang="cs-CZ" dirty="0"/>
              <a:t>Zhodnocení:</a:t>
            </a:r>
          </a:p>
          <a:p>
            <a:pPr lvl="1"/>
            <a:r>
              <a:rPr lang="cs-CZ" dirty="0"/>
              <a:t>Funkční, při následných cvičeních došlo ke znatelnému zlepšení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dirty="0"/>
              <a:t>Možné úpravy:</a:t>
            </a:r>
          </a:p>
          <a:p>
            <a:pPr lvl="1"/>
            <a:r>
              <a:rPr lang="cs-CZ" dirty="0"/>
              <a:t>Diskuze nad větnými členy více pomocí srovnání – </a:t>
            </a:r>
            <a:r>
              <a:rPr lang="cs-CZ" dirty="0" err="1"/>
              <a:t>Vennovy</a:t>
            </a:r>
            <a:r>
              <a:rPr lang="cs-CZ" dirty="0"/>
              <a:t> diagramy, porovnávání ve sloupcích, …</a:t>
            </a:r>
          </a:p>
          <a:p>
            <a:pPr lvl="1"/>
            <a:r>
              <a:rPr lang="cs-CZ" dirty="0"/>
              <a:t>Navázat cvičením na určování (lepší důkaz o učení)</a:t>
            </a:r>
          </a:p>
          <a:p>
            <a:pPr lvl="1"/>
            <a:r>
              <a:rPr lang="cs-CZ" dirty="0"/>
              <a:t>Najít/vytvořit souvislý text namísto jednotlivých vět</a:t>
            </a:r>
          </a:p>
          <a:p>
            <a:pPr lvl="1"/>
            <a:r>
              <a:rPr lang="cs-CZ" dirty="0"/>
              <a:t>Pracovat s obrázky (věc z nějakého roku v nějakém jiném času (tematizovat cestování časem?)– přívlastek se váže na předmět, příslovečné určení na situaci)</a:t>
            </a:r>
          </a:p>
          <a:p>
            <a:pPr lvl="1"/>
            <a:r>
              <a:rPr lang="cs-CZ" dirty="0"/>
              <a:t>Navázat více komunikačně zaměřeným cvičením:</a:t>
            </a:r>
          </a:p>
          <a:p>
            <a:pPr lvl="2"/>
            <a:r>
              <a:rPr lang="cs-CZ" dirty="0"/>
              <a:t>„K chatě </a:t>
            </a:r>
            <a:r>
              <a:rPr lang="cs-CZ" dirty="0">
                <a:solidFill>
                  <a:schemeClr val="tx1"/>
                </a:solidFill>
                <a:highlight>
                  <a:srgbClr val="000000"/>
                </a:highlight>
              </a:rPr>
              <a:t>v horách 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/>
              <a:t>jsme nakonec došli po </a:t>
            </a:r>
            <a:r>
              <a:rPr lang="cs-CZ" dirty="0">
                <a:solidFill>
                  <a:schemeClr val="tx1"/>
                </a:solidFill>
                <a:highlight>
                  <a:srgbClr val="000000"/>
                </a:highlight>
              </a:rPr>
              <a:t>v horách 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7377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518</TotalTime>
  <Words>311</Words>
  <Application>Microsoft Office PowerPoint</Application>
  <PresentationFormat>Širokoúhlá obrazovka</PresentationFormat>
  <Paragraphs>40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Franklin Gothic Book</vt:lpstr>
      <vt:lpstr>Oříznutí</vt:lpstr>
      <vt:lpstr>Didaktická situace Příslovečné určení</vt:lpstr>
      <vt:lpstr>Prezentace aplikace PowerPoint</vt:lpstr>
      <vt:lpstr>Didaktická situace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Didaktická situace Příslovečné určení</dc:title>
  <dc:creator>Externí učitel</dc:creator>
  <cp:lastModifiedBy>Externí učitel</cp:lastModifiedBy>
  <cp:revision>25</cp:revision>
  <dcterms:created xsi:type="dcterms:W3CDTF">2021-04-12T11:13:59Z</dcterms:created>
  <dcterms:modified xsi:type="dcterms:W3CDTF">2021-04-21T20:40:07Z</dcterms:modified>
</cp:coreProperties>
</file>