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05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56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24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59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362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75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190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43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526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459EB2-C1AC-4E43-8ACD-8D877800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14254D-B108-47E4-9C6C-66825514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A7F800-890B-42A8-9D88-37160D299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1349AE-8D9F-46C8-8513-98F3F66C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5980B-EC54-4638-B2F0-4EFF5C26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94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1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3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67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62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17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49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12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16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78C2A5-704D-4D70-B20D-47CCEA86ED08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080A9D-6B55-458F-8F50-CD39AC4E4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26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67063-F22C-4964-BC16-0A57BA9F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rmAutofit/>
          </a:bodyPr>
          <a:lstStyle/>
          <a:p>
            <a:r>
              <a:rPr lang="cs-CZ" sz="4000" dirty="0"/>
              <a:t>Stavba souvětí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73D508-2AA5-45C4-A7CE-21389F17C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948056"/>
            <a:ext cx="6096000" cy="830134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Didaktika českého jazyka ii, marek hančin</a:t>
            </a:r>
          </a:p>
        </p:txBody>
      </p:sp>
    </p:spTree>
    <p:extLst>
      <p:ext uri="{BB962C8B-B14F-4D97-AF65-F5344CB8AC3E}">
        <p14:creationId xmlns:p14="http://schemas.microsoft.com/office/powerpoint/2010/main" val="394318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C0C0E-29D4-4C1A-8EC1-808334B5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0436E-0339-40EC-A404-74CD816B0F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cs-CZ" cap="none" dirty="0"/>
              <a:t>Určete v následujících souvětích, které věty jsou hlavní (mluvnicky nezávislé) a které jsou vedlejší (mluvnicky závislé)?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cs-CZ" cap="none" dirty="0"/>
              <a:t>5a Rozhodněte, na čem jednotlivé věty vedlejší (závislé) závisejí?  </a:t>
            </a:r>
          </a:p>
          <a:p>
            <a:pPr marL="457200" lvl="1" indent="0">
              <a:buNone/>
            </a:pPr>
            <a:r>
              <a:rPr lang="cs-CZ" cap="none" dirty="0">
                <a:cs typeface="Times New Roman" panose="02020603050405020304" pitchFamily="18" charset="0"/>
              </a:rPr>
              <a:t>A Miloš se pomalu blížil ke Kostlivce, která se tyčila před ním. </a:t>
            </a:r>
          </a:p>
          <a:p>
            <a:pPr marL="457200" lvl="1" indent="0">
              <a:buNone/>
            </a:pPr>
            <a:r>
              <a:rPr lang="cs-CZ" cap="none" dirty="0">
                <a:cs typeface="Times New Roman" panose="02020603050405020304" pitchFamily="18" charset="0"/>
              </a:rPr>
              <a:t>Helena otevřela ústa, že zkusí nějakou výmluvu, která by je z téhle bryndy dostala, ale hned je zase zavřela.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183825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A4856F-622D-409D-9D25-707F9FD14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9940"/>
            <a:ext cx="10905066" cy="5098119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FE869CA-6903-4E79-A027-F34CAE280DB6}"/>
              </a:ext>
            </a:extLst>
          </p:cNvPr>
          <p:cNvSpPr txBox="1"/>
          <p:nvPr/>
        </p:nvSpPr>
        <p:spPr>
          <a:xfrm>
            <a:off x="8012231" y="5978059"/>
            <a:ext cx="3219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Fraus, Český jazyk 6, učebnice str. 82</a:t>
            </a:r>
          </a:p>
        </p:txBody>
      </p:sp>
    </p:spTree>
    <p:extLst>
      <p:ext uri="{BB962C8B-B14F-4D97-AF65-F5344CB8AC3E}">
        <p14:creationId xmlns:p14="http://schemas.microsoft.com/office/powerpoint/2010/main" val="4211371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F1D9F06-1F11-4DC9-8519-78EDE27F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jsme se zatím naučili?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686B26-FFCA-4427-9681-014AC8642C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cs-CZ" dirty="0"/>
              <a:t>Věta jednoduchá </a:t>
            </a:r>
          </a:p>
          <a:p>
            <a:pPr algn="ctr"/>
            <a:r>
              <a:rPr lang="cs-CZ" dirty="0"/>
              <a:t>Souvětí </a:t>
            </a:r>
          </a:p>
          <a:p>
            <a:pPr algn="ctr"/>
            <a:r>
              <a:rPr lang="cs-CZ" dirty="0"/>
              <a:t>Věta hlavní (VH) </a:t>
            </a:r>
          </a:p>
          <a:p>
            <a:pPr algn="ctr"/>
            <a:r>
              <a:rPr lang="cs-CZ" dirty="0"/>
              <a:t>Věta vedlejší (VV) </a:t>
            </a:r>
          </a:p>
          <a:p>
            <a:pPr algn="ctr"/>
            <a:r>
              <a:rPr lang="cs-CZ" dirty="0"/>
              <a:t>Věta řídící </a:t>
            </a:r>
          </a:p>
          <a:p>
            <a:pPr algn="ctr"/>
            <a:r>
              <a:rPr lang="cs-CZ" dirty="0"/>
              <a:t>Věta závislá</a:t>
            </a:r>
          </a:p>
        </p:txBody>
      </p:sp>
    </p:spTree>
    <p:extLst>
      <p:ext uri="{BB962C8B-B14F-4D97-AF65-F5344CB8AC3E}">
        <p14:creationId xmlns:p14="http://schemas.microsoft.com/office/powerpoint/2010/main" val="407365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7DADB-5D1B-48E8-BB43-177C5207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Cvičení/problematika, která může následovat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F78E4-ED74-4176-BF97-8F601A59D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dirty="0"/>
              <a:t>Pohled z jiné perspektivy – souvětí jako „rozšířená verze větného členu“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u="sng" dirty="0"/>
              <a:t>Z</a:t>
            </a:r>
            <a:r>
              <a:rPr lang="cs-CZ" u="sng" cap="none" dirty="0"/>
              <a:t>a teplého počasí </a:t>
            </a:r>
            <a:r>
              <a:rPr lang="cs-CZ" cap="none" dirty="0"/>
              <a:t>jsme se chodili koupat. </a:t>
            </a: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cap="none" dirty="0">
                <a:cs typeface="Times New Roman" panose="02020603050405020304" pitchFamily="18" charset="0"/>
              </a:rPr>
              <a:t>Když bylo teplo, chodili jsme se koupat.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cap="none" dirty="0">
                <a:cs typeface="Times New Roman" panose="02020603050405020304" pitchFamily="18" charset="0"/>
              </a:rPr>
              <a:t>	</a:t>
            </a:r>
            <a:r>
              <a:rPr lang="cs-CZ" u="sng" cap="none" dirty="0">
                <a:cs typeface="Times New Roman" panose="02020603050405020304" pitchFamily="18" charset="0"/>
              </a:rPr>
              <a:t>Půjčená</a:t>
            </a:r>
            <a:r>
              <a:rPr lang="cs-CZ" cap="none" dirty="0">
                <a:cs typeface="Times New Roman" panose="02020603050405020304" pitchFamily="18" charset="0"/>
              </a:rPr>
              <a:t> kniha se mi moc líbila. </a:t>
            </a: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cap="none" dirty="0">
                <a:cs typeface="Times New Roman" panose="02020603050405020304" pitchFamily="18" charset="0"/>
              </a:rPr>
              <a:t>Kniha, kterou jsem si půjčila, se mi moc líbila.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dirty="0"/>
              <a:t>Další procvičování dosud nabytých znalostí z předchozích cvičení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dirty="0"/>
              <a:t>Využití vět jednoduchých a souvětí v textu 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cap="none" dirty="0"/>
              <a:t>Věty jednoduché v přímých promluvách. X Souvětí v popisu okolí, dějů (Co říká vypravěč).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2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1796B-AEBE-44C7-AD25-C0D26464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8A0D96-6B3D-4AEE-BBCF-8DB1F59CA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Očekávaný výstup dle rvp zv</a:t>
            </a:r>
          </a:p>
          <a:p>
            <a:pPr marL="0" indent="0">
              <a:buNone/>
            </a:pPr>
            <a:r>
              <a:rPr lang="cs-CZ" cap="none" dirty="0"/>
              <a:t>	ČJL-9-2-06 rozlišuje významové vztahy gramatických jednotek ve větě a v souvětí </a:t>
            </a:r>
          </a:p>
          <a:p>
            <a:r>
              <a:rPr lang="cs-CZ" cap="none" dirty="0"/>
              <a:t>UČIVO DLE RVP ZV</a:t>
            </a:r>
          </a:p>
          <a:p>
            <a:pPr marL="0" indent="0">
              <a:buNone/>
            </a:pPr>
            <a:r>
              <a:rPr lang="cs-CZ" cap="none" dirty="0"/>
              <a:t>	Stavba věty, věta jednoduchá a souvětí </a:t>
            </a:r>
          </a:p>
          <a:p>
            <a:r>
              <a:rPr lang="cs-CZ" cap="none" dirty="0"/>
              <a:t>PŘEDPOKLÁDANÁ ZNALOST: VĚTA JEDNODUCHÁ</a:t>
            </a:r>
          </a:p>
          <a:p>
            <a:pPr marL="0" indent="0">
              <a:buNone/>
            </a:pPr>
            <a:endParaRPr lang="cs-CZ" cap="none" dirty="0"/>
          </a:p>
          <a:p>
            <a:pPr marL="0" indent="0">
              <a:buNone/>
            </a:pPr>
            <a:r>
              <a:rPr lang="cs-CZ" cap="none" dirty="0"/>
              <a:t>Určeno pro 6. ročník ZŠ (dle učebnice </a:t>
            </a:r>
            <a:r>
              <a:rPr lang="cs-CZ" i="1" cap="none" dirty="0"/>
              <a:t>Fraus</a:t>
            </a:r>
            <a:r>
              <a:rPr lang="cs-CZ" cap="none" dirty="0"/>
              <a:t> </a:t>
            </a:r>
            <a:r>
              <a:rPr lang="cs-CZ" i="1" cap="none" dirty="0"/>
              <a:t>pro ZŠ a víceleté gymnázia</a:t>
            </a:r>
            <a:r>
              <a:rPr lang="cs-CZ" cap="non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48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172598-55FB-4EEC-8D2E-3F4F800F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hodiny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63408-9B8F-4F3C-B043-C2BA5C096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</a:t>
            </a:r>
            <a:r>
              <a:rPr lang="cs-CZ" cap="none" dirty="0"/>
              <a:t>ák rozezná větu jednoduchou a souvětí. </a:t>
            </a:r>
          </a:p>
          <a:p>
            <a:r>
              <a:rPr lang="cs-CZ" cap="none" dirty="0"/>
              <a:t>Žák rozlišuje mezi větou hlavní a větou vedlejší. </a:t>
            </a:r>
          </a:p>
          <a:p>
            <a:r>
              <a:rPr lang="cs-CZ" cap="none" dirty="0"/>
              <a:t>Žák rozlišuje mezi větou řídící a větou závislou.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406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F034A-921A-4FCC-A407-ADE948FE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8011"/>
            <a:ext cx="10364451" cy="911704"/>
          </a:xfrm>
        </p:spPr>
        <p:txBody>
          <a:bodyPr/>
          <a:lstStyle/>
          <a:p>
            <a:r>
              <a:rPr lang="cs-CZ" dirty="0"/>
              <a:t>Přečtěte si následující úryvek: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74E9FA-3B7F-4A56-A4F3-4CF8D0ED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821095"/>
            <a:ext cx="11663266" cy="59688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cap="none" dirty="0">
                <a:cs typeface="Times New Roman" panose="02020603050405020304" pitchFamily="18" charset="0"/>
              </a:rPr>
              <a:t>Kostlivka stála tři metry od nich. Ve světle měsíce vypadala její kůže žlutá. Nepřevlékla se z večerních šatů, ani se neodlíčila. V ruce jí žhnula cigareta. </a:t>
            </a:r>
          </a:p>
          <a:p>
            <a:pPr marL="0" indent="0">
              <a:buNone/>
            </a:pPr>
            <a:r>
              <a:rPr lang="cs-CZ" cap="none" dirty="0">
                <a:cs typeface="Times New Roman" panose="02020603050405020304" pitchFamily="18" charset="0"/>
              </a:rPr>
              <a:t>„Copak tu děláte, mladíku?“ </a:t>
            </a:r>
          </a:p>
          <a:p>
            <a:pPr marL="0" indent="0">
              <a:buNone/>
            </a:pPr>
            <a:r>
              <a:rPr lang="cs-CZ" cap="none" dirty="0">
                <a:cs typeface="Times New Roman" panose="02020603050405020304" pitchFamily="18" charset="0"/>
              </a:rPr>
              <a:t>Helena otevřela ústa, že zkusí nějakou výmluvu, která by je z téhle bryndy dostala, ale hned je zase zavřela. Nebylo co vysvětlovat, nebo naopak toho bylo až příliš... A Miloš se pomalu blížil ke Kostlivce, která se tyčila před ním. </a:t>
            </a:r>
          </a:p>
          <a:p>
            <a:pPr marL="0" indent="0">
              <a:buNone/>
            </a:pPr>
            <a:r>
              <a:rPr lang="cs-CZ" cap="none" dirty="0">
                <a:cs typeface="Times New Roman" panose="02020603050405020304" pitchFamily="18" charset="0"/>
              </a:rPr>
              <a:t>„Už ani o kousek blíž, mladíku! Ještě krok a začnu ječet!“ </a:t>
            </a:r>
          </a:p>
          <a:p>
            <a:pPr marL="0" indent="0">
              <a:buNone/>
            </a:pPr>
            <a:r>
              <a:rPr lang="cs-CZ" cap="none" dirty="0">
                <a:cs typeface="Times New Roman" panose="02020603050405020304" pitchFamily="18" charset="0"/>
              </a:rPr>
              <a:t>„Tak to je mi líto, paní...,“ řekl Miloš. </a:t>
            </a:r>
          </a:p>
          <a:p>
            <a:pPr marL="0" indent="0">
              <a:buNone/>
            </a:pPr>
            <a:r>
              <a:rPr lang="cs-CZ" cap="none" dirty="0">
                <a:cs typeface="Times New Roman" panose="02020603050405020304" pitchFamily="18" charset="0"/>
              </a:rPr>
              <a:t>A udělal cosi velice jednoduchého a velice „primitivního“. Tu ženskou omráčil. Jediným zvedákem na špičku brady. Vypískla jako myš, vznesla se deset centimetrů od země a pak se sesypala jako pytel kostí. Vždyť taky nebyla nic jiného. </a:t>
            </a:r>
          </a:p>
          <a:p>
            <a:pPr marL="0" indent="0">
              <a:buNone/>
            </a:pPr>
            <a:r>
              <a:rPr lang="cs-CZ" cap="none" dirty="0">
                <a:cs typeface="Times New Roman" panose="02020603050405020304" pitchFamily="18" charset="0"/>
              </a:rPr>
              <a:t>„Prásk!“ rozesmála se Katka. </a:t>
            </a:r>
          </a:p>
          <a:p>
            <a:pPr marL="0" indent="0">
              <a:buNone/>
            </a:pPr>
            <a:r>
              <a:rPr lang="cs-CZ" cap="none" dirty="0">
                <a:cs typeface="Times New Roman" panose="02020603050405020304" pitchFamily="18" charset="0"/>
              </a:rPr>
              <a:t>Miloš se ke Kostlivce vrhl, jednou rukou ji zdvihl a odnesl do vrátnice. Vzápětí vyšel ven, zamkl a běžel otevřít mříž. </a:t>
            </a:r>
          </a:p>
          <a:p>
            <a:pPr marL="0" indent="0">
              <a:buNone/>
            </a:pPr>
            <a:r>
              <a:rPr lang="cs-CZ" cap="none" dirty="0">
                <a:cs typeface="Times New Roman" panose="02020603050405020304" pitchFamily="18" charset="0"/>
              </a:rPr>
              <a:t>„Zavřel jsem ji dovnitř a vytrhl jsem telefonní kabel, ale musíme si pospíšit.“ </a:t>
            </a:r>
          </a:p>
          <a:p>
            <a:pPr marL="0" indent="0" algn="r">
              <a:buNone/>
            </a:pPr>
            <a:r>
              <a:rPr lang="cs-CZ" sz="1300" cap="none" dirty="0">
                <a:cs typeface="Times New Roman" panose="02020603050405020304" pitchFamily="18" charset="0"/>
              </a:rPr>
              <a:t>(Jean-Claude Mourlevat: Zimní Bitva. Baobab: Praha, 2002.) </a:t>
            </a:r>
          </a:p>
        </p:txBody>
      </p:sp>
    </p:spTree>
    <p:extLst>
      <p:ext uri="{BB962C8B-B14F-4D97-AF65-F5344CB8AC3E}">
        <p14:creationId xmlns:p14="http://schemas.microsoft.com/office/powerpoint/2010/main" val="42185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41">
            <a:extLst>
              <a:ext uri="{FF2B5EF4-FFF2-40B4-BE49-F238E27FC236}">
                <a16:creationId xmlns:a16="http://schemas.microsoft.com/office/drawing/2014/main" id="{3DACB4BF-B663-4E4E-97D0-48B50D603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2">
            <a:extLst>
              <a:ext uri="{FF2B5EF4-FFF2-40B4-BE49-F238E27FC236}">
                <a16:creationId xmlns:a16="http://schemas.microsoft.com/office/drawing/2014/main" id="{D0A5348A-9533-464E-9D6D-2961C4566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an-Claude Mourlevat | Baobab">
            <a:extLst>
              <a:ext uri="{FF2B5EF4-FFF2-40B4-BE49-F238E27FC236}">
                <a16:creationId xmlns:a16="http://schemas.microsoft.com/office/drawing/2014/main" id="{0819273F-ACE1-4F25-9FC1-23EFECAFA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/>
          <a:stretch/>
        </p:blipFill>
        <p:spPr bwMode="auto">
          <a:xfrm>
            <a:off x="20" y="10"/>
            <a:ext cx="60868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Zimní bitva | KNIHCENTRUM.cz">
            <a:extLst>
              <a:ext uri="{FF2B5EF4-FFF2-40B4-BE49-F238E27FC236}">
                <a16:creationId xmlns:a16="http://schemas.microsoft.com/office/drawing/2014/main" id="{F4CF5649-83A0-47CA-9961-15AF1409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07" y="0"/>
            <a:ext cx="4922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7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DFEFB-32AD-45B9-9E96-8314FF6B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Nyní se zamyslete nad </a:t>
            </a:r>
            <a:r>
              <a:rPr lang="cs-CZ"/>
              <a:t>následujícími úkoly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FD38D5-AD9D-460F-8E15-C2CC6EE64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361382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cs-CZ" dirty="0"/>
              <a:t>opakování: </a:t>
            </a:r>
            <a:r>
              <a:rPr lang="cs-CZ" cap="none" dirty="0"/>
              <a:t>V úryvku vyhledejte věty jednoduché. </a:t>
            </a:r>
          </a:p>
          <a:p>
            <a:pPr marL="457200" lvl="1" indent="0">
              <a:buNone/>
            </a:pPr>
            <a:r>
              <a:rPr lang="cs-CZ" cap="none" dirty="0"/>
              <a:t>1a Jaké vlastnosti jsou typické pro větu jednoduchou? </a:t>
            </a:r>
          </a:p>
          <a:p>
            <a:pPr marL="457200" lvl="1" indent="0">
              <a:buNone/>
            </a:pPr>
            <a:endParaRPr lang="cs-CZ" cap="none" dirty="0"/>
          </a:p>
          <a:p>
            <a:pPr marL="457200" indent="-457200">
              <a:buFont typeface="+mj-lt"/>
              <a:buAutoNum type="arabicPeriod"/>
            </a:pPr>
            <a:r>
              <a:rPr lang="cs-CZ" cap="none" dirty="0"/>
              <a:t>Vidíte v textu nějaké další typy vět? </a:t>
            </a:r>
          </a:p>
          <a:p>
            <a:pPr marL="457200" lvl="1" indent="0">
              <a:buNone/>
            </a:pPr>
            <a:r>
              <a:rPr lang="cs-CZ" cap="none" dirty="0"/>
              <a:t>2a Co můžete říct o těchto větách? (v porovnání k větám jednoduchým ze cvičení 1) </a:t>
            </a:r>
          </a:p>
          <a:p>
            <a:pPr marL="457200" lvl="1" indent="0">
              <a:buNone/>
            </a:pPr>
            <a:r>
              <a:rPr lang="cs-CZ" cap="none" dirty="0"/>
              <a:t>2b Věděli byste, jak takovým větám říkáme? </a:t>
            </a:r>
          </a:p>
        </p:txBody>
      </p:sp>
    </p:spTree>
    <p:extLst>
      <p:ext uri="{BB962C8B-B14F-4D97-AF65-F5344CB8AC3E}">
        <p14:creationId xmlns:p14="http://schemas.microsoft.com/office/powerpoint/2010/main" val="202519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988A74C-CFFC-44B3-B0C0-BB92A097F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11562"/>
            <a:ext cx="10905066" cy="4034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10C35C8-63B2-4AF1-B78F-39305E672E86}"/>
              </a:ext>
            </a:extLst>
          </p:cNvPr>
          <p:cNvSpPr txBox="1"/>
          <p:nvPr/>
        </p:nvSpPr>
        <p:spPr>
          <a:xfrm>
            <a:off x="8329472" y="5644387"/>
            <a:ext cx="3219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Fraus, Český jazyk 6, učebnice str. 80</a:t>
            </a:r>
          </a:p>
        </p:txBody>
      </p:sp>
    </p:spTree>
    <p:extLst>
      <p:ext uri="{BB962C8B-B14F-4D97-AF65-F5344CB8AC3E}">
        <p14:creationId xmlns:p14="http://schemas.microsoft.com/office/powerpoint/2010/main" val="356493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6802E-1719-420B-AF6C-DB85C32E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7F3CE-8868-4103-9307-2179B4019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3604499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cs-CZ" dirty="0"/>
              <a:t>P</a:t>
            </a:r>
            <a:r>
              <a:rPr lang="cs-CZ" cap="none" dirty="0"/>
              <a:t>odívejte se na následující souvětí. Z kolika vět se skládají? </a:t>
            </a:r>
          </a:p>
          <a:p>
            <a:pPr marL="457200" lvl="1" indent="0">
              <a:buNone/>
            </a:pPr>
            <a:r>
              <a:rPr lang="cs-CZ" cap="none" dirty="0">
                <a:cs typeface="Times New Roman" panose="02020603050405020304" pitchFamily="18" charset="0"/>
              </a:rPr>
              <a:t>	Nepřevlékla se z večerních šatů, ani se neodlíčila.</a:t>
            </a:r>
            <a:r>
              <a:rPr lang="cs-CZ" cap="none" dirty="0"/>
              <a:t> </a:t>
            </a:r>
          </a:p>
          <a:p>
            <a:pPr marL="457200" lvl="1" indent="0">
              <a:buNone/>
            </a:pPr>
            <a:r>
              <a:rPr lang="cs-CZ" cap="none" dirty="0"/>
              <a:t>	</a:t>
            </a:r>
            <a:r>
              <a:rPr lang="cs-CZ" cap="none" dirty="0">
                <a:cs typeface="Times New Roman" panose="02020603050405020304" pitchFamily="18" charset="0"/>
              </a:rPr>
              <a:t>Vypískla jako myš, vznesla se deset centimetrů od země a pak se sesypala jako pytel kostí.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cs-CZ" cap="none" dirty="0">
                <a:cs typeface="Times New Roman" panose="02020603050405020304" pitchFamily="18" charset="0"/>
              </a:rPr>
              <a:t>	Helena otevřela ústa, že zkusí nějakou výmluvu, která by je z téhle bryndy dostala, ale hned je zase 	zavřela.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cs-CZ" cap="none" dirty="0">
                <a:cs typeface="Times New Roman" panose="02020603050405020304" pitchFamily="18" charset="0"/>
              </a:rPr>
              <a:t>Zkuste souvětí ze cvičení 3 rozdělit na věty jednoduché. </a:t>
            </a:r>
          </a:p>
          <a:p>
            <a:pPr marL="457200" lvl="1" indent="0">
              <a:buNone/>
            </a:pPr>
            <a:r>
              <a:rPr lang="cs-CZ" cap="none" dirty="0">
                <a:cs typeface="Times New Roman" panose="02020603050405020304" pitchFamily="18" charset="0"/>
              </a:rPr>
              <a:t>4a Můžete jednotlivé věty jednoduché použít v konverzaci samotné? Vyzkoušejte. </a:t>
            </a:r>
          </a:p>
          <a:p>
            <a:pPr marL="457200" lvl="1" indent="0">
              <a:buNone/>
            </a:pPr>
            <a:r>
              <a:rPr lang="cs-CZ" cap="none" dirty="0">
                <a:cs typeface="Times New Roman" panose="02020603050405020304" pitchFamily="18" charset="0"/>
              </a:rPr>
              <a:t>4b Proč je možné některé použít samostatně, jiné ale nedávají smysl? </a:t>
            </a:r>
          </a:p>
        </p:txBody>
      </p:sp>
    </p:spTree>
    <p:extLst>
      <p:ext uri="{BB962C8B-B14F-4D97-AF65-F5344CB8AC3E}">
        <p14:creationId xmlns:p14="http://schemas.microsoft.com/office/powerpoint/2010/main" val="152849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6ABC510-1100-4E28-B238-AB70EBE69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16254"/>
            <a:ext cx="10905066" cy="48254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F9E56FC-F586-4712-A2EE-F1E1B5A5E9E6}"/>
              </a:ext>
            </a:extLst>
          </p:cNvPr>
          <p:cNvSpPr txBox="1"/>
          <p:nvPr/>
        </p:nvSpPr>
        <p:spPr>
          <a:xfrm>
            <a:off x="8329472" y="5842041"/>
            <a:ext cx="3219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Fraus, Český jazyk 6, učebnice str. 81</a:t>
            </a:r>
          </a:p>
        </p:txBody>
      </p:sp>
    </p:spTree>
    <p:extLst>
      <p:ext uri="{BB962C8B-B14F-4D97-AF65-F5344CB8AC3E}">
        <p14:creationId xmlns:p14="http://schemas.microsoft.com/office/powerpoint/2010/main" val="3757870178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282</TotalTime>
  <Words>687</Words>
  <Application>Microsoft Office PowerPoint</Application>
  <PresentationFormat>Širokoúhlá obrazovka</PresentationFormat>
  <Paragraphs>59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Tw Cen MT</vt:lpstr>
      <vt:lpstr>Kapka</vt:lpstr>
      <vt:lpstr>Stavba souvětí</vt:lpstr>
      <vt:lpstr>Prezentace aplikace PowerPoint</vt:lpstr>
      <vt:lpstr>Cíle hodiny</vt:lpstr>
      <vt:lpstr>Přečtěte si následující úryvek:</vt:lpstr>
      <vt:lpstr>Prezentace aplikace PowerPoint</vt:lpstr>
      <vt:lpstr>Nyní se zamyslete nad následujícími úkoly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jsme se zatím naučili?</vt:lpstr>
      <vt:lpstr>Cvičení/problematika, která může následovat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 Hančin</dc:creator>
  <cp:lastModifiedBy>Marek Hančin</cp:lastModifiedBy>
  <cp:revision>20</cp:revision>
  <dcterms:created xsi:type="dcterms:W3CDTF">2021-03-07T19:44:39Z</dcterms:created>
  <dcterms:modified xsi:type="dcterms:W3CDTF">2021-03-09T16:40:37Z</dcterms:modified>
</cp:coreProperties>
</file>