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069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96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21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44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2169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31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60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2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210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71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315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BCABBB7-DF41-F847-8524-AF86574A213F}" type="datetimeFigureOut">
              <a:rPr kumimoji="1" lang="zh-CN" altLang="en-US" smtClean="0"/>
              <a:t>2021/2/18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E7BDDEB-758F-9A44-B1F0-58F1DF11E4A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E9C35-702D-CE48-A6CB-290400938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/>
              <a:t>3D</a:t>
            </a:r>
            <a:r>
              <a:rPr lang="zh-CN" altLang="en-US" sz="6000" dirty="0"/>
              <a:t> </a:t>
            </a:r>
            <a:r>
              <a:rPr lang="en" altLang="zh-CN" sz="6000" dirty="0"/>
              <a:t>front-projected holographic display</a:t>
            </a:r>
            <a:endParaRPr kumimoji="1" lang="zh-CN" altLang="en-US" sz="6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401FC4-731A-F744-BD83-1E6EA518C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184879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" altLang="zh-CN" dirty="0"/>
              <a:t>Future Media Experiences</a:t>
            </a:r>
          </a:p>
          <a:p>
            <a:r>
              <a:rPr lang="en" altLang="zh-CN" dirty="0"/>
              <a:t>Mgr. Ing. Jana </a:t>
            </a:r>
            <a:r>
              <a:rPr lang="en" altLang="zh-CN" dirty="0" err="1"/>
              <a:t>Rosenfeldová</a:t>
            </a:r>
            <a:br>
              <a:rPr lang="en" altLang="zh-CN" dirty="0"/>
            </a:b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FA581A-6735-884C-AD8E-F96A899C7956}"/>
              </a:ext>
            </a:extLst>
          </p:cNvPr>
          <p:cNvSpPr txBox="1"/>
          <p:nvPr/>
        </p:nvSpPr>
        <p:spPr>
          <a:xfrm>
            <a:off x="2171700" y="5435600"/>
            <a:ext cx="454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/>
              <a:t>Xichong</a:t>
            </a:r>
            <a:r>
              <a:rPr kumimoji="1" lang="en-US" altLang="zh-CN" b="1" dirty="0"/>
              <a:t> Wang  </a:t>
            </a:r>
            <a:r>
              <a:rPr kumimoji="1" lang="zh-CN" altLang="en-US" b="1" dirty="0"/>
              <a:t>  </a:t>
            </a:r>
            <a:r>
              <a:rPr kumimoji="1" lang="en-US" altLang="zh-CN" b="1" dirty="0"/>
              <a:t>2021  22</a:t>
            </a:r>
            <a:r>
              <a:rPr kumimoji="1" lang="en-US" altLang="zh-CN" b="1" baseline="30000" dirty="0"/>
              <a:t>th</a:t>
            </a:r>
            <a:r>
              <a:rPr kumimoji="1" lang="en-US" altLang="zh-CN" b="1" dirty="0"/>
              <a:t> Feb.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1229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8A15643-2AC5-2B43-8A23-87CFBBC6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47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zh-CN" b="1" dirty="0"/>
              <a:t>What is it</a:t>
            </a:r>
            <a:r>
              <a:rPr lang="en-US" altLang="zh-CN" b="1" dirty="0"/>
              <a:t>?</a:t>
            </a:r>
            <a:endParaRPr kumimoji="1" lang="en-US" altLang="zh-CN" b="1" dirty="0"/>
          </a:p>
        </p:txBody>
      </p:sp>
      <p:pic>
        <p:nvPicPr>
          <p:cNvPr id="1028" name="Picture 4" descr="“3D front-projected holographic display”的图片搜索结果">
            <a:extLst>
              <a:ext uri="{FF2B5EF4-FFF2-40B4-BE49-F238E27FC236}">
                <a16:creationId xmlns:a16="http://schemas.microsoft.com/office/drawing/2014/main" id="{FD03BF2A-84E7-5C43-9D41-E1D1755DC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5909" r="4" b="4"/>
          <a:stretch/>
        </p:blipFill>
        <p:spPr bwMode="auto">
          <a:xfrm>
            <a:off x="7612259" y="18914"/>
            <a:ext cx="4579739" cy="34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38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“3D front-projected holographic display”的图片搜索结果">
            <a:extLst>
              <a:ext uri="{FF2B5EF4-FFF2-40B4-BE49-F238E27FC236}">
                <a16:creationId xmlns:a16="http://schemas.microsoft.com/office/drawing/2014/main" id="{71C0CA60-8BF5-0E43-B4B8-526946269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" r="-3" b="-3"/>
          <a:stretch/>
        </p:blipFill>
        <p:spPr bwMode="auto">
          <a:xfrm>
            <a:off x="7612260" y="3438457"/>
            <a:ext cx="45797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4CA36E4-5B77-724C-8C3E-1561B47060D8}"/>
              </a:ext>
            </a:extLst>
          </p:cNvPr>
          <p:cNvSpPr txBox="1"/>
          <p:nvPr/>
        </p:nvSpPr>
        <p:spPr>
          <a:xfrm>
            <a:off x="330658" y="1327479"/>
            <a:ext cx="606786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∙ </a:t>
            </a:r>
            <a:r>
              <a:rPr kumimoji="1" lang="en-US" altLang="zh-CN" sz="2800" dirty="0"/>
              <a:t>3D</a:t>
            </a:r>
            <a:r>
              <a:rPr kumimoji="1" lang="zh-CN" altLang="en-US" sz="2800" dirty="0"/>
              <a:t> </a:t>
            </a:r>
            <a:r>
              <a:rPr kumimoji="1" lang="en" altLang="zh-CN" sz="2800" dirty="0"/>
              <a:t>front-projected holographic display so called virtual imaging technology, it is a technology that uses the principles of interference and diffraction (</a:t>
            </a:r>
            <a:r>
              <a:rPr kumimoji="1" lang="en-US" altLang="zh-CN" sz="2800" dirty="0"/>
              <a:t>through</a:t>
            </a:r>
            <a:r>
              <a:rPr kumimoji="1" lang="en" altLang="zh-CN" sz="2800" dirty="0"/>
              <a:t> computer operations) to record and reproduce the real three-dimensional image of an object</a:t>
            </a:r>
            <a:r>
              <a:rPr kumimoji="1" lang="en-US" altLang="zh-CN" sz="2800" dirty="0"/>
              <a:t>. </a:t>
            </a:r>
          </a:p>
          <a:p>
            <a:endParaRPr kumimoji="1" lang="en" altLang="zh-CN" sz="2800" dirty="0"/>
          </a:p>
          <a:p>
            <a:r>
              <a:rPr kumimoji="1" lang="zh-CN" altLang="en-US" sz="2800" dirty="0"/>
              <a:t>∙ </a:t>
            </a:r>
            <a:r>
              <a:rPr kumimoji="1" lang="en-US" altLang="zh-CN" sz="2800" dirty="0"/>
              <a:t>without</a:t>
            </a:r>
            <a:r>
              <a:rPr kumimoji="1" lang="zh-CN" altLang="en-US" sz="2800" dirty="0"/>
              <a:t> </a:t>
            </a:r>
            <a:r>
              <a:rPr lang="en" altLang="zh-CN" sz="2800" dirty="0"/>
              <a:t>any special glasses or external equipment</a:t>
            </a:r>
            <a:endParaRPr kumimoji="1" lang="en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20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FA09A3-5738-7646-B48D-E171D2BEE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4" r="1" b="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B35521C-B87B-5C4A-9AD3-A9EA050A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393192"/>
            <a:ext cx="9601200" cy="1485900"/>
          </a:xfrm>
        </p:spPr>
        <p:txBody>
          <a:bodyPr>
            <a:normAutofit/>
          </a:bodyPr>
          <a:lstStyle/>
          <a:p>
            <a:r>
              <a:rPr kumimoji="1" lang="en-US" altLang="zh-CN" b="1" dirty="0">
                <a:solidFill>
                  <a:schemeClr val="bg2"/>
                </a:solidFill>
              </a:rPr>
              <a:t>Development</a:t>
            </a:r>
            <a:endParaRPr kumimoji="1" lang="zh-CN" altLang="en-US" b="1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B66F7D-5460-4340-8976-98D65A19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724" y="1437320"/>
            <a:ext cx="10093604" cy="4817176"/>
          </a:xfrm>
        </p:spPr>
        <p:txBody>
          <a:bodyPr>
            <a:normAutofit lnSpcReduction="10000"/>
          </a:bodyPr>
          <a:lstStyle/>
          <a:p>
            <a:r>
              <a:rPr lang="en" altLang="zh-CN" b="1" dirty="0">
                <a:solidFill>
                  <a:schemeClr val="bg2"/>
                </a:solidFill>
              </a:rPr>
              <a:t>1947 -</a:t>
            </a:r>
            <a:r>
              <a:rPr lang="en" altLang="zh-CN" dirty="0">
                <a:solidFill>
                  <a:schemeClr val="bg2"/>
                </a:solidFill>
              </a:rPr>
              <a:t> Hungarian scientist </a:t>
            </a:r>
            <a:r>
              <a:rPr lang="en" altLang="zh-CN" dirty="0">
                <a:solidFill>
                  <a:schemeClr val="bg1"/>
                </a:solidFill>
              </a:rPr>
              <a:t>Dennis Gabor</a:t>
            </a:r>
            <a:r>
              <a:rPr lang="en" altLang="zh-CN" dirty="0">
                <a:solidFill>
                  <a:schemeClr val="bg2"/>
                </a:solidFill>
              </a:rPr>
              <a:t> first came up with the concept of a </a:t>
            </a:r>
            <a:r>
              <a:rPr lang="en" altLang="zh-CN" dirty="0">
                <a:solidFill>
                  <a:schemeClr val="bg1"/>
                </a:solidFill>
              </a:rPr>
              <a:t>hologram</a:t>
            </a:r>
            <a:r>
              <a:rPr lang="en" altLang="zh-CN" dirty="0">
                <a:solidFill>
                  <a:schemeClr val="bg2"/>
                </a:solidFill>
              </a:rPr>
              <a:t> . He derived the name for holography, with "</a:t>
            </a:r>
            <a:r>
              <a:rPr lang="en" altLang="zh-CN" dirty="0" err="1">
                <a:solidFill>
                  <a:schemeClr val="bg2"/>
                </a:solidFill>
              </a:rPr>
              <a:t>holos</a:t>
            </a:r>
            <a:r>
              <a:rPr lang="en" altLang="zh-CN" dirty="0">
                <a:solidFill>
                  <a:schemeClr val="bg2"/>
                </a:solidFill>
              </a:rPr>
              <a:t>" being the Greek word for "whole," and "gramma" which is the term for "message.”</a:t>
            </a:r>
          </a:p>
          <a:p>
            <a:r>
              <a:rPr lang="en" altLang="zh-CN" b="1" dirty="0">
                <a:solidFill>
                  <a:schemeClr val="bg1"/>
                </a:solidFill>
              </a:rPr>
              <a:t>1962 -</a:t>
            </a:r>
            <a:r>
              <a:rPr lang="en" altLang="zh-CN" dirty="0">
                <a:solidFill>
                  <a:schemeClr val="bg1"/>
                </a:solidFill>
              </a:rPr>
              <a:t> Yuri Denisyuk invented the white-light reflection hologram which was the first hologram that could be viewed under the light given off by an ordinary incandescent light bulb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  <a:p>
            <a:r>
              <a:rPr lang="en" altLang="zh-CN" b="1" dirty="0">
                <a:solidFill>
                  <a:schemeClr val="bg1"/>
                </a:solidFill>
              </a:rPr>
              <a:t>1972</a:t>
            </a:r>
            <a:r>
              <a:rPr lang="en" altLang="zh-CN" dirty="0">
                <a:solidFill>
                  <a:schemeClr val="bg1"/>
                </a:solidFill>
              </a:rPr>
              <a:t> - Lloyd Cross produced the first traditional hologram by using white-light transmission holography to recreate a moving 3-dimensional image.</a:t>
            </a:r>
          </a:p>
          <a:p>
            <a:r>
              <a:rPr lang="en" altLang="zh-CN" b="1" dirty="0">
                <a:solidFill>
                  <a:schemeClr val="bg1"/>
                </a:solidFill>
              </a:rPr>
              <a:t>1989 -</a:t>
            </a:r>
            <a:r>
              <a:rPr lang="en" altLang="zh-CN" dirty="0">
                <a:solidFill>
                  <a:schemeClr val="bg1"/>
                </a:solidFill>
              </a:rPr>
              <a:t> MIT spatial imaging group pioneered </a:t>
            </a:r>
            <a:r>
              <a:rPr lang="en" altLang="zh-CN" dirty="0" err="1">
                <a:solidFill>
                  <a:schemeClr val="bg1"/>
                </a:solidFill>
              </a:rPr>
              <a:t>electroholography</a:t>
            </a:r>
            <a:r>
              <a:rPr lang="en" altLang="zh-CN" dirty="0">
                <a:solidFill>
                  <a:schemeClr val="bg1"/>
                </a:solidFill>
              </a:rPr>
              <a:t>, which uses magnetic waves and acoustic-optical sensors to portray moving pictures onto a display.</a:t>
            </a:r>
          </a:p>
          <a:p>
            <a:r>
              <a:rPr lang="en" altLang="zh-CN" b="1" dirty="0">
                <a:solidFill>
                  <a:schemeClr val="bg1"/>
                </a:solidFill>
              </a:rPr>
              <a:t>2005 -</a:t>
            </a:r>
            <a:r>
              <a:rPr lang="en" altLang="zh-CN" dirty="0">
                <a:solidFill>
                  <a:schemeClr val="bg1"/>
                </a:solidFill>
              </a:rPr>
              <a:t> The University of Texas developed the laser plasma display, which is considered the first real 3D holographic display.</a:t>
            </a:r>
          </a:p>
          <a:p>
            <a:r>
              <a:rPr lang="en" altLang="zh-CN" b="1" dirty="0">
                <a:solidFill>
                  <a:schemeClr val="bg1"/>
                </a:solidFill>
              </a:rPr>
              <a:t>2012 -</a:t>
            </a:r>
            <a:r>
              <a:rPr lang="en" altLang="zh-CN" dirty="0">
                <a:solidFill>
                  <a:schemeClr val="bg1"/>
                </a:solidFill>
              </a:rPr>
              <a:t> The first holographic display is implemented in a car's interactive navigation display system. The technology was showcased through the exclusive luxury car, the Lykan HyperSport.</a:t>
            </a: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134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053" name="Rectangle 138">
            <a:extLst>
              <a:ext uri="{FF2B5EF4-FFF2-40B4-BE49-F238E27FC236}">
                <a16:creationId xmlns:a16="http://schemas.microsoft.com/office/drawing/2014/main" id="{925474FA-D1AB-44FA-B3C6-06893E799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5BDB8AE-F843-0343-AF59-11C1A79391C8}"/>
              </a:ext>
            </a:extLst>
          </p:cNvPr>
          <p:cNvSpPr txBox="1">
            <a:spLocks/>
          </p:cNvSpPr>
          <p:nvPr/>
        </p:nvSpPr>
        <p:spPr>
          <a:xfrm>
            <a:off x="1374808" y="1032526"/>
            <a:ext cx="5307435" cy="1306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4048" indent="-384048">
              <a:spcAft>
                <a:spcPts val="200"/>
              </a:spcAft>
            </a:pPr>
            <a:r>
              <a:rPr kumimoji="1" lang="en-US" altLang="zh-CN" sz="6600" cap="all" dirty="0"/>
              <a:t>Application</a:t>
            </a:r>
          </a:p>
        </p:txBody>
      </p:sp>
      <p:sp>
        <p:nvSpPr>
          <p:cNvPr id="2054" name="Freeform 6">
            <a:extLst>
              <a:ext uri="{FF2B5EF4-FFF2-40B4-BE49-F238E27FC236}">
                <a16:creationId xmlns:a16="http://schemas.microsoft.com/office/drawing/2014/main" id="{D6887B88-D39C-4236-B64C-7EE28DB7C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78CF3C-5E6B-DF40-81E6-F59F0B3D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981" y="746449"/>
            <a:ext cx="3942604" cy="260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3ED15D-69DF-9E4D-99D7-728EF383A7B2}"/>
              </a:ext>
            </a:extLst>
          </p:cNvPr>
          <p:cNvSpPr txBox="1"/>
          <p:nvPr/>
        </p:nvSpPr>
        <p:spPr>
          <a:xfrm>
            <a:off x="1625600" y="2948713"/>
            <a:ext cx="5056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800" dirty="0"/>
              <a:t>Company annual meeting Wedding celebration</a:t>
            </a:r>
          </a:p>
          <a:p>
            <a:r>
              <a:rPr kumimoji="1" lang="en" altLang="zh-CN" sz="2800" dirty="0"/>
              <a:t>Party</a:t>
            </a:r>
          </a:p>
          <a:p>
            <a:r>
              <a:rPr kumimoji="1" lang="en" altLang="zh-CN" sz="2800" dirty="0"/>
              <a:t>Exhibition</a:t>
            </a:r>
          </a:p>
          <a:p>
            <a:r>
              <a:rPr kumimoji="1" lang="en" altLang="zh-CN" sz="2800" dirty="0"/>
              <a:t>Conference</a:t>
            </a:r>
            <a:endParaRPr kumimoji="1" lang="zh-CN" altLang="en-US" sz="2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90E5517-500A-324F-B72F-4648EB748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743" r="844"/>
          <a:stretch/>
        </p:blipFill>
        <p:spPr bwMode="auto">
          <a:xfrm>
            <a:off x="7550980" y="3509434"/>
            <a:ext cx="3942603" cy="29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1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08411BA-C3BE-4B72-9732-005BB956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9204BD46-9B4B-46B0-9D2C-DF2A5C9EF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13197DE-37BC-E140-93FF-EE4DCB4A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054" y="1221970"/>
            <a:ext cx="5607908" cy="927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zh-CN" sz="4800" cap="all" dirty="0"/>
              <a:t>Advantage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2C85C9-434F-0149-A545-2309CB030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1" r="20169"/>
          <a:stretch/>
        </p:blipFill>
        <p:spPr>
          <a:xfrm>
            <a:off x="643467" y="0"/>
            <a:ext cx="3957395" cy="26021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4E0DB4-A33A-6B4B-9D70-58473B596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94" r="1398"/>
          <a:stretch/>
        </p:blipFill>
        <p:spPr>
          <a:xfrm>
            <a:off x="643468" y="4382758"/>
            <a:ext cx="3929478" cy="2475241"/>
          </a:xfrm>
          <a:prstGeom prst="rect">
            <a:avLst/>
          </a:prstGeom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2C5153B-944E-8541-ADFB-BFC49DD49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7112"/>
          <a:stretch/>
        </p:blipFill>
        <p:spPr bwMode="auto">
          <a:xfrm>
            <a:off x="643467" y="2602118"/>
            <a:ext cx="39294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B905CCA-3833-9843-8423-550328F331C6}"/>
              </a:ext>
            </a:extLst>
          </p:cNvPr>
          <p:cNvSpPr txBox="1"/>
          <p:nvPr/>
        </p:nvSpPr>
        <p:spPr>
          <a:xfrm>
            <a:off x="6096000" y="2327879"/>
            <a:ext cx="54525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•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Without</a:t>
            </a:r>
            <a:r>
              <a:rPr kumimoji="1" lang="zh-CN" altLang="en-US" sz="2400" dirty="0"/>
              <a:t> </a:t>
            </a:r>
            <a:r>
              <a:rPr lang="en" altLang="zh-CN" sz="2400" dirty="0"/>
              <a:t>any special glasses or external equipment</a:t>
            </a:r>
            <a:r>
              <a:rPr lang="en-US" altLang="zh-CN" sz="2400" dirty="0"/>
              <a:t>,</a:t>
            </a:r>
            <a:r>
              <a:rPr lang="en" altLang="zh-CN" sz="2400" dirty="0"/>
              <a:t> Clear and intuitive, better visual experience</a:t>
            </a:r>
          </a:p>
          <a:p>
            <a:r>
              <a:rPr kumimoji="1" lang="en-US" altLang="zh-CN" sz="2400" dirty="0"/>
              <a:t>• Three-dimensional, strong sense of interaction, able to immerse people in virtual images</a:t>
            </a:r>
          </a:p>
          <a:p>
            <a:r>
              <a:rPr kumimoji="1" lang="en-US" altLang="zh-CN" sz="2400" dirty="0"/>
              <a:t>• Convenient, free from any space and site restrictions, it can emerge in mid-air, so there is no need to worry about site constraints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744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1B439DE-7362-3248-9997-1A5D1B5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kumimoji="1" lang="en" altLang="zh-CN"/>
              <a:t>Disadvantage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B40FE7-EE0B-9D4F-A2E6-0AC6C92A8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" r="2" b="273"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4098" name="Picture 2" descr="比全息图更好：在稀薄空气中的新3D投影">
            <a:extLst>
              <a:ext uri="{FF2B5EF4-FFF2-40B4-BE49-F238E27FC236}">
                <a16:creationId xmlns:a16="http://schemas.microsoft.com/office/drawing/2014/main" id="{800F7D99-FF1C-FB41-94BD-D10B20736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 b="2742"/>
          <a:stretch/>
        </p:blipFill>
        <p:spPr bwMode="auto">
          <a:xfrm>
            <a:off x="6138672" y="10"/>
            <a:ext cx="605028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8A7009-4D8B-8F44-A7F2-ABF6CAC6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810" y="4531059"/>
            <a:ext cx="4718989" cy="1683474"/>
          </a:xfrm>
        </p:spPr>
        <p:txBody>
          <a:bodyPr>
            <a:normAutofit/>
          </a:bodyPr>
          <a:lstStyle/>
          <a:p>
            <a:r>
              <a:rPr kumimoji="1" lang="en" altLang="zh-CN" sz="1800" dirty="0"/>
              <a:t>High cost</a:t>
            </a:r>
          </a:p>
          <a:p>
            <a:r>
              <a:rPr kumimoji="1" lang="en" altLang="zh-CN" sz="1800" dirty="0"/>
              <a:t>Technology is not popular</a:t>
            </a:r>
            <a:endParaRPr kumimoji="1" lang="zh-CN" altLang="en-US" sz="1800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6663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9F017-0F44-FA4C-991B-35A215D7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7" y="313267"/>
            <a:ext cx="9601200" cy="1485900"/>
          </a:xfrm>
        </p:spPr>
        <p:txBody>
          <a:bodyPr/>
          <a:lstStyle/>
          <a:p>
            <a:r>
              <a:rPr kumimoji="1" lang="en-US" altLang="zh-CN" dirty="0"/>
              <a:t>Sources: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477621-FE83-734F-A2AB-9C9E34F3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3" y="1524000"/>
            <a:ext cx="9601200" cy="4953000"/>
          </a:xfrm>
        </p:spPr>
        <p:txBody>
          <a:bodyPr>
            <a:normAutofit/>
          </a:bodyPr>
          <a:lstStyle/>
          <a:p>
            <a:pPr fontAlgn="base"/>
            <a:r>
              <a:rPr lang="en" altLang="zh-CN" dirty="0"/>
              <a:t>Ahmed </a:t>
            </a:r>
            <a:r>
              <a:rPr lang="en" altLang="zh-CN" dirty="0" err="1"/>
              <a:t>Elmorshidy</a:t>
            </a:r>
            <a:r>
              <a:rPr lang="zh-CN" altLang="en-US" dirty="0"/>
              <a:t> </a:t>
            </a:r>
            <a:r>
              <a:rPr lang="en-US" altLang="zh-CN" dirty="0"/>
              <a:t>(2010) </a:t>
            </a:r>
            <a:r>
              <a:rPr lang="en" altLang="zh-CN" dirty="0"/>
              <a:t>Holographic Projection Technology: The World is Changing</a:t>
            </a:r>
          </a:p>
          <a:p>
            <a:pPr fontAlgn="base"/>
            <a:r>
              <a:rPr lang="en" altLang="zh-CN" dirty="0"/>
              <a:t>Eduardo </a:t>
            </a:r>
            <a:r>
              <a:rPr lang="en" altLang="zh-CN" dirty="0" err="1"/>
              <a:t>Luévano</a:t>
            </a:r>
            <a:r>
              <a:rPr lang="en" altLang="zh-CN" dirty="0"/>
              <a:t> (2015) Use of Telepresence and Holographic Projection Mobile Device for College Degree Level</a:t>
            </a:r>
            <a:endParaRPr lang="en" altLang="zh-CN" b="1" dirty="0"/>
          </a:p>
          <a:p>
            <a:pPr fontAlgn="base"/>
            <a:r>
              <a:rPr lang="en" altLang="zh-CN" dirty="0"/>
              <a:t>Husain </a:t>
            </a:r>
            <a:r>
              <a:rPr lang="en" altLang="zh-CN" dirty="0" err="1"/>
              <a:t>Ghuloum</a:t>
            </a:r>
            <a:r>
              <a:rPr lang="en" altLang="zh-CN" dirty="0"/>
              <a:t> (2010) 3D Hologram Technology in Learning Environment</a:t>
            </a:r>
            <a:endParaRPr lang="en" altLang="zh-CN" b="1" dirty="0"/>
          </a:p>
          <a:p>
            <a:r>
              <a:rPr lang="en" altLang="zh-CN" dirty="0"/>
              <a:t>Jiono Mahfud; Takafumi Matsumaru (2016) Interactive aerial projection of 3D hologram object</a:t>
            </a:r>
          </a:p>
          <a:p>
            <a:pPr fontAlgn="base"/>
            <a:r>
              <a:rPr lang="en" altLang="zh-CN" dirty="0" err="1"/>
              <a:t>Khushali</a:t>
            </a:r>
            <a:r>
              <a:rPr lang="en" altLang="zh-CN" dirty="0"/>
              <a:t> </a:t>
            </a:r>
            <a:r>
              <a:rPr lang="en" altLang="zh-CN" dirty="0" err="1"/>
              <a:t>Deulkar</a:t>
            </a:r>
            <a:r>
              <a:rPr lang="en" altLang="zh-CN" dirty="0"/>
              <a:t> ,</a:t>
            </a:r>
            <a:r>
              <a:rPr lang="en" altLang="zh-CN" dirty="0" err="1"/>
              <a:t>Aunsh</a:t>
            </a:r>
            <a:r>
              <a:rPr lang="en" altLang="zh-CN" dirty="0"/>
              <a:t> Chaudhari, </a:t>
            </a:r>
            <a:r>
              <a:rPr lang="en" altLang="zh-CN" dirty="0" err="1"/>
              <a:t>Keval</a:t>
            </a:r>
            <a:r>
              <a:rPr lang="en" altLang="zh-CN" dirty="0"/>
              <a:t> Lakhani (2015) Transforming the World using Holograms</a:t>
            </a:r>
          </a:p>
          <a:p>
            <a:pPr fontAlgn="base"/>
            <a:r>
              <a:rPr lang="en" altLang="zh-CN" dirty="0"/>
              <a:t>5 Amazing Holographic Displays, Technologies That Actually Exist Now</a:t>
            </a:r>
            <a:r>
              <a:rPr lang="zh-CN" altLang="en-US" dirty="0"/>
              <a:t> </a:t>
            </a:r>
            <a:r>
              <a:rPr lang="en" altLang="zh-CN" cap="all" dirty="0"/>
              <a:t>https://</a:t>
            </a:r>
            <a:r>
              <a:rPr lang="en" altLang="zh-CN" cap="all" dirty="0" err="1"/>
              <a:t>www.techeblog.com</a:t>
            </a:r>
            <a:r>
              <a:rPr lang="en" altLang="zh-CN" cap="all" dirty="0"/>
              <a:t>/5-amazing-holographic-displays-technologies-that-actually-exist-now/</a:t>
            </a:r>
            <a:endParaRPr lang="en" altLang="zh-CN" dirty="0"/>
          </a:p>
          <a:p>
            <a:r>
              <a:rPr lang="en" altLang="zh-CN" dirty="0"/>
              <a:t>Sergey, </a:t>
            </a:r>
            <a:r>
              <a:rPr lang="en" altLang="zh-CN" dirty="0" err="1"/>
              <a:t>Zharkiy</a:t>
            </a:r>
            <a:r>
              <a:rPr lang="en" altLang="zh-CN" dirty="0"/>
              <a:t>. "History of the holography". </a:t>
            </a:r>
            <a:r>
              <a:rPr lang="en" altLang="zh-CN" i="1" dirty="0" err="1"/>
              <a:t>www.holography.ru</a:t>
            </a:r>
            <a:r>
              <a:rPr lang="en" altLang="zh-CN" dirty="0"/>
              <a:t>. 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0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E3A488E-661C-C94A-94DE-2F67AC89B74E}"/>
              </a:ext>
            </a:extLst>
          </p:cNvPr>
          <p:cNvSpPr txBox="1"/>
          <p:nvPr/>
        </p:nvSpPr>
        <p:spPr>
          <a:xfrm>
            <a:off x="2284645" y="2347637"/>
            <a:ext cx="6620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Yuanti SC" panose="02010600040101010101" pitchFamily="2" charset="-122"/>
                <a:ea typeface="Yuanti SC" panose="02010600040101010101" pitchFamily="2" charset="-122"/>
              </a:rPr>
              <a:t>Thank You</a:t>
            </a:r>
          </a:p>
          <a:p>
            <a:r>
              <a:rPr kumimoji="1" lang="en-US" altLang="zh-CN" sz="4400" dirty="0">
                <a:latin typeface="Yuanti SC" panose="02010600040101010101" pitchFamily="2" charset="-122"/>
                <a:ea typeface="Yuanti SC" panose="02010600040101010101" pitchFamily="2" charset="-122"/>
              </a:rPr>
              <a:t>For Your Attention</a:t>
            </a:r>
            <a:endParaRPr kumimoji="1" lang="zh-CN" altLang="en-US" sz="4400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721950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437</Words>
  <Application>Microsoft Macintosh PowerPoint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Yuanti SC</vt:lpstr>
      <vt:lpstr>Arial</vt:lpstr>
      <vt:lpstr>Franklin Gothic Book</vt:lpstr>
      <vt:lpstr>剪切</vt:lpstr>
      <vt:lpstr>3D front-projected holographic display</vt:lpstr>
      <vt:lpstr>What is it?</vt:lpstr>
      <vt:lpstr>Development</vt:lpstr>
      <vt:lpstr>PowerPoint 演示文稿</vt:lpstr>
      <vt:lpstr>Advantage</vt:lpstr>
      <vt:lpstr>Disadvantage</vt:lpstr>
      <vt:lpstr>Sources: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front-projected holographic display</dc:title>
  <dc:creator>13257</dc:creator>
  <cp:lastModifiedBy>13257</cp:lastModifiedBy>
  <cp:revision>8</cp:revision>
  <dcterms:created xsi:type="dcterms:W3CDTF">2021-02-18T21:37:21Z</dcterms:created>
  <dcterms:modified xsi:type="dcterms:W3CDTF">2021-02-19T16:09:40Z</dcterms:modified>
</cp:coreProperties>
</file>