
<file path=[Content_Types].xml><?xml version="1.0" encoding="utf-8"?>
<Types xmlns="http://schemas.openxmlformats.org/package/2006/content-types">
  <Default Extension="crdownload"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58" r:id="rId7"/>
    <p:sldId id="263" r:id="rId8"/>
    <p:sldId id="271" r:id="rId9"/>
    <p:sldId id="285" r:id="rId10"/>
    <p:sldId id="283" r:id="rId11"/>
    <p:sldId id="259" r:id="rId12"/>
    <p:sldId id="279" r:id="rId13"/>
    <p:sldId id="284" r:id="rId14"/>
    <p:sldId id="261" r:id="rId15"/>
    <p:sldId id="262" r:id="rId16"/>
    <p:sldId id="267" r:id="rId17"/>
    <p:sldId id="27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3683A-27F9-4FCC-B426-08B713F695AA}" v="21" dt="2021-03-01T09:35:10.79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58"/>
      </p:cViewPr>
      <p:guideLst>
        <p:guide orient="horz" pos="2160"/>
        <p:guide pos="3840"/>
        <p:guide orient="horz" pos="311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en-US" smtClean="0"/>
              <a:t>3/1/2021</a:t>
            </a:fld>
            <a:endParaRPr lang="en-US"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en-US" smtClean="0"/>
              <a:t>‹#›</a:t>
            </a:fld>
            <a:endParaRPr lang="en-US"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en-US" noProof="0" smtClean="0"/>
              <a:t>3/1/2021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en-US" noProof="0" smtClean="0"/>
              <a:t>‹#›</a:t>
            </a:fld>
            <a:endParaRPr lang="en-US"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854530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noProof="0" dirty="0"/>
              <a:t>MM.DD.20XX</a:t>
            </a:r>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92" r:id="rId36"/>
    <p:sldLayoutId id="2147483689" r:id="rId3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youtube.com/watch?v=ecavbpCuvkI&amp;ab_channel=TheNewYorkTime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technopark.ps/arvr/en/article/28/VR-in-Journalism#:~:text=VR%20and%20360%2Ddegree%20videos,lead%20to%20more%20engaged%20users.&amp;text=Any%20time%20a%20new%20technology,it%20with%20uncertainty%20and%20reluctance"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crdownload"/><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1524000" y="2929631"/>
            <a:ext cx="9144000" cy="1001580"/>
          </a:xfrm>
        </p:spPr>
        <p:txBody>
          <a:bodyPr>
            <a:normAutofit fontScale="90000"/>
          </a:bodyPr>
          <a:lstStyle/>
          <a:p>
            <a:r>
              <a:rPr lang="en-US" dirty="0"/>
              <a:t>Virtual Reality Journalism</a:t>
            </a:r>
            <a:endParaRPr lang="ru-RU" dirty="0"/>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1524000" y="4773105"/>
            <a:ext cx="9144000" cy="459798"/>
          </a:xfrm>
        </p:spPr>
        <p:txBody>
          <a:bodyPr/>
          <a:lstStyle/>
          <a:p>
            <a:r>
              <a:rPr lang="cs-CZ" dirty="0"/>
              <a:t>Pavla Roučková</a:t>
            </a:r>
            <a:endParaRPr lang="ru-RU" dirty="0"/>
          </a:p>
        </p:txBody>
      </p:sp>
      <p:sp>
        <p:nvSpPr>
          <p:cNvPr id="8" name="Subtitle 4">
            <a:extLst>
              <a:ext uri="{FF2B5EF4-FFF2-40B4-BE49-F238E27FC236}">
                <a16:creationId xmlns:a16="http://schemas.microsoft.com/office/drawing/2014/main" id="{056E6716-5F4E-4832-B0AF-A4E995E8F81E}"/>
              </a:ext>
            </a:extLst>
          </p:cNvPr>
          <p:cNvSpPr txBox="1">
            <a:spLocks/>
          </p:cNvSpPr>
          <p:nvPr/>
        </p:nvSpPr>
        <p:spPr>
          <a:xfrm>
            <a:off x="1524000" y="1818987"/>
            <a:ext cx="9144000" cy="459798"/>
          </a:xfrm>
          <a:prstGeom prst="rect">
            <a:avLst/>
          </a:prstGeom>
        </p:spPr>
        <p:txBody>
          <a:bodyPr vert="horz" lIns="0" tIns="0" rIns="0" bIns="0" rtlCol="0">
            <a:normAutofit/>
          </a:bodyPr>
          <a:lstStyle>
            <a:lvl1pPr marL="0" indent="0" algn="ctr" defTabSz="914400" rtl="0" eaLnBrk="1" latinLnBrk="0" hangingPunct="1">
              <a:lnSpc>
                <a:spcPct val="100000"/>
              </a:lnSpc>
              <a:spcBef>
                <a:spcPts val="0"/>
              </a:spcBef>
              <a:buFont typeface="Arial" panose="020B0604020202020204" pitchFamily="34" charset="0"/>
              <a:buNone/>
              <a:defRPr sz="2800" b="1" kern="1200">
                <a:solidFill>
                  <a:schemeClr val="tx1"/>
                </a:solidFill>
                <a:latin typeface="+mn-lt"/>
                <a:ea typeface="+mn-ea"/>
                <a:cs typeface="Segoe UI Semibold" panose="020B07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Future Media Experiences - JKM103</a:t>
            </a:r>
            <a:endParaRPr lang="ru-RU" dirty="0"/>
          </a:p>
        </p:txBody>
      </p:sp>
    </p:spTree>
    <p:extLst>
      <p:ext uri="{BB962C8B-B14F-4D97-AF65-F5344CB8AC3E}">
        <p14:creationId xmlns:p14="http://schemas.microsoft.com/office/powerpoint/2010/main" val="21040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E72CC338-4598-4AF3-B140-D7F632D20BA5}"/>
              </a:ext>
            </a:extLst>
          </p:cNvPr>
          <p:cNvSpPr>
            <a:spLocks noGrp="1"/>
          </p:cNvSpPr>
          <p:nvPr>
            <p:ph type="title"/>
          </p:nvPr>
        </p:nvSpPr>
        <p:spPr/>
        <p:txBody>
          <a:bodyPr>
            <a:normAutofit/>
          </a:bodyPr>
          <a:lstStyle/>
          <a:p>
            <a:r>
              <a:rPr lang="cs-CZ" dirty="0" err="1"/>
              <a:t>Benefits</a:t>
            </a:r>
            <a:endParaRPr lang="en-US" dirty="0"/>
          </a:p>
        </p:txBody>
      </p:sp>
      <p:sp>
        <p:nvSpPr>
          <p:cNvPr id="68" name="Text Placeholder 67">
            <a:extLst>
              <a:ext uri="{FF2B5EF4-FFF2-40B4-BE49-F238E27FC236}">
                <a16:creationId xmlns:a16="http://schemas.microsoft.com/office/drawing/2014/main" id="{1411656D-4971-4CC0-9065-8DA32BB8740B}"/>
              </a:ext>
            </a:extLst>
          </p:cNvPr>
          <p:cNvSpPr>
            <a:spLocks noGrp="1"/>
          </p:cNvSpPr>
          <p:nvPr>
            <p:ph type="body" idx="1"/>
          </p:nvPr>
        </p:nvSpPr>
        <p:spPr/>
        <p:txBody>
          <a:bodyPr/>
          <a:lstStyle/>
          <a:p>
            <a:r>
              <a:rPr lang="cs-CZ" dirty="0" err="1"/>
              <a:t>Enhanced</a:t>
            </a:r>
            <a:r>
              <a:rPr lang="cs-CZ" dirty="0"/>
              <a:t> </a:t>
            </a:r>
            <a:r>
              <a:rPr lang="cs-CZ" dirty="0" err="1"/>
              <a:t>storytelling</a:t>
            </a:r>
            <a:endParaRPr lang="en-US" dirty="0"/>
          </a:p>
        </p:txBody>
      </p:sp>
      <p:sp>
        <p:nvSpPr>
          <p:cNvPr id="10" name="Text Placeholder 9">
            <a:extLst>
              <a:ext uri="{FF2B5EF4-FFF2-40B4-BE49-F238E27FC236}">
                <a16:creationId xmlns:a16="http://schemas.microsoft.com/office/drawing/2014/main" id="{D87FAD12-8FEF-41B8-B478-8793FF9B485B}"/>
              </a:ext>
            </a:extLst>
          </p:cNvPr>
          <p:cNvSpPr>
            <a:spLocks noGrp="1"/>
          </p:cNvSpPr>
          <p:nvPr>
            <p:ph type="body" idx="16"/>
          </p:nvPr>
        </p:nvSpPr>
        <p:spPr>
          <a:xfrm>
            <a:off x="523784" y="3429000"/>
            <a:ext cx="1517424" cy="251460"/>
          </a:xfrm>
        </p:spPr>
        <p:txBody>
          <a:bodyPr>
            <a:normAutofit lnSpcReduction="10000"/>
          </a:bodyPr>
          <a:lstStyle/>
          <a:p>
            <a:r>
              <a:rPr lang="cs-CZ" dirty="0" err="1"/>
              <a:t>Enviroment</a:t>
            </a:r>
            <a:endParaRPr lang="en-US" dirty="0"/>
          </a:p>
        </p:txBody>
      </p:sp>
      <p:sp>
        <p:nvSpPr>
          <p:cNvPr id="8" name="Text Placeholder 7">
            <a:extLst>
              <a:ext uri="{FF2B5EF4-FFF2-40B4-BE49-F238E27FC236}">
                <a16:creationId xmlns:a16="http://schemas.microsoft.com/office/drawing/2014/main" id="{C8E5EEAD-1427-4576-B8F8-C485CAE758A4}"/>
              </a:ext>
            </a:extLst>
          </p:cNvPr>
          <p:cNvSpPr>
            <a:spLocks noGrp="1"/>
          </p:cNvSpPr>
          <p:nvPr>
            <p:ph type="body" idx="14"/>
          </p:nvPr>
        </p:nvSpPr>
        <p:spPr/>
        <p:txBody>
          <a:bodyPr/>
          <a:lstStyle/>
          <a:p>
            <a:r>
              <a:rPr lang="cs-CZ" dirty="0"/>
              <a:t>Dive </a:t>
            </a:r>
            <a:r>
              <a:rPr lang="cs-CZ" dirty="0" err="1"/>
              <a:t>into</a:t>
            </a:r>
            <a:r>
              <a:rPr lang="cs-CZ" dirty="0"/>
              <a:t> </a:t>
            </a:r>
            <a:r>
              <a:rPr lang="cs-CZ" dirty="0" err="1"/>
              <a:t>an</a:t>
            </a:r>
            <a:r>
              <a:rPr lang="cs-CZ" dirty="0"/>
              <a:t> environment </a:t>
            </a:r>
            <a:r>
              <a:rPr lang="cs-CZ" dirty="0" err="1"/>
              <a:t>that</a:t>
            </a:r>
            <a:r>
              <a:rPr lang="cs-CZ" dirty="0"/>
              <a:t> </a:t>
            </a:r>
            <a:r>
              <a:rPr lang="cs-CZ" dirty="0" err="1"/>
              <a:t>is</a:t>
            </a:r>
            <a:r>
              <a:rPr lang="cs-CZ" dirty="0"/>
              <a:t> </a:t>
            </a:r>
            <a:r>
              <a:rPr lang="cs-CZ" dirty="0" err="1"/>
              <a:t>out</a:t>
            </a:r>
            <a:r>
              <a:rPr lang="cs-CZ" dirty="0"/>
              <a:t> </a:t>
            </a:r>
            <a:r>
              <a:rPr lang="cs-CZ" dirty="0" err="1"/>
              <a:t>of</a:t>
            </a:r>
            <a:r>
              <a:rPr lang="cs-CZ" dirty="0"/>
              <a:t> </a:t>
            </a:r>
            <a:r>
              <a:rPr lang="cs-CZ" dirty="0" err="1"/>
              <a:t>reach</a:t>
            </a:r>
            <a:r>
              <a:rPr lang="cs-CZ" dirty="0"/>
              <a:t>.</a:t>
            </a:r>
            <a:endParaRPr lang="en-US" dirty="0"/>
          </a:p>
        </p:txBody>
      </p:sp>
      <p:sp>
        <p:nvSpPr>
          <p:cNvPr id="16" name="Text Placeholder 15">
            <a:extLst>
              <a:ext uri="{FF2B5EF4-FFF2-40B4-BE49-F238E27FC236}">
                <a16:creationId xmlns:a16="http://schemas.microsoft.com/office/drawing/2014/main" id="{C214C1BB-D845-4DB6-B4FC-B7AD5F5E0C3D}"/>
              </a:ext>
            </a:extLst>
          </p:cNvPr>
          <p:cNvSpPr>
            <a:spLocks noGrp="1"/>
          </p:cNvSpPr>
          <p:nvPr>
            <p:ph type="body" idx="22"/>
          </p:nvPr>
        </p:nvSpPr>
        <p:spPr>
          <a:xfrm>
            <a:off x="6196614" y="3367966"/>
            <a:ext cx="1473550" cy="312494"/>
          </a:xfrm>
        </p:spPr>
        <p:txBody>
          <a:bodyPr/>
          <a:lstStyle/>
          <a:p>
            <a:r>
              <a:rPr lang="cs-CZ" dirty="0" err="1"/>
              <a:t>Interaction</a:t>
            </a:r>
            <a:endParaRPr lang="en-US" dirty="0"/>
          </a:p>
        </p:txBody>
      </p:sp>
      <p:sp>
        <p:nvSpPr>
          <p:cNvPr id="14" name="Text Placeholder 13">
            <a:extLst>
              <a:ext uri="{FF2B5EF4-FFF2-40B4-BE49-F238E27FC236}">
                <a16:creationId xmlns:a16="http://schemas.microsoft.com/office/drawing/2014/main" id="{B9B92F0C-3A1D-438E-B581-C1A63389DAF6}"/>
              </a:ext>
            </a:extLst>
          </p:cNvPr>
          <p:cNvSpPr>
            <a:spLocks noGrp="1"/>
          </p:cNvSpPr>
          <p:nvPr>
            <p:ph type="body" idx="20"/>
          </p:nvPr>
        </p:nvSpPr>
        <p:spPr/>
        <p:txBody>
          <a:bodyPr>
            <a:normAutofit/>
          </a:bodyPr>
          <a:lstStyle/>
          <a:p>
            <a:r>
              <a:rPr lang="cs-CZ" dirty="0" err="1"/>
              <a:t>Viewer</a:t>
            </a:r>
            <a:r>
              <a:rPr lang="cs-CZ" dirty="0"/>
              <a:t> </a:t>
            </a:r>
            <a:r>
              <a:rPr lang="en-US" dirty="0"/>
              <a:t>can investigate different topics and aspects of the news story. </a:t>
            </a:r>
          </a:p>
        </p:txBody>
      </p:sp>
      <p:sp>
        <p:nvSpPr>
          <p:cNvPr id="13" name="Text Placeholder 12">
            <a:extLst>
              <a:ext uri="{FF2B5EF4-FFF2-40B4-BE49-F238E27FC236}">
                <a16:creationId xmlns:a16="http://schemas.microsoft.com/office/drawing/2014/main" id="{B457CA9C-196E-494C-85C7-9B4861053912}"/>
              </a:ext>
            </a:extLst>
          </p:cNvPr>
          <p:cNvSpPr>
            <a:spLocks noGrp="1"/>
          </p:cNvSpPr>
          <p:nvPr>
            <p:ph type="body" idx="19"/>
          </p:nvPr>
        </p:nvSpPr>
        <p:spPr>
          <a:xfrm>
            <a:off x="523784" y="4427608"/>
            <a:ext cx="1517424" cy="640080"/>
          </a:xfrm>
        </p:spPr>
        <p:txBody>
          <a:bodyPr>
            <a:normAutofit/>
          </a:bodyPr>
          <a:lstStyle/>
          <a:p>
            <a:r>
              <a:rPr lang="cs-CZ" dirty="0" err="1"/>
              <a:t>Information</a:t>
            </a:r>
            <a:r>
              <a:rPr lang="cs-CZ" dirty="0"/>
              <a:t> and </a:t>
            </a:r>
            <a:r>
              <a:rPr lang="cs-CZ" dirty="0" err="1"/>
              <a:t>emotion</a:t>
            </a:r>
            <a:endParaRPr lang="en-US" dirty="0"/>
          </a:p>
        </p:txBody>
      </p:sp>
      <p:sp>
        <p:nvSpPr>
          <p:cNvPr id="11" name="Text Placeholder 10">
            <a:extLst>
              <a:ext uri="{FF2B5EF4-FFF2-40B4-BE49-F238E27FC236}">
                <a16:creationId xmlns:a16="http://schemas.microsoft.com/office/drawing/2014/main" id="{CE2783CF-764B-4358-9D88-FAC1CFEBE203}"/>
              </a:ext>
            </a:extLst>
          </p:cNvPr>
          <p:cNvSpPr>
            <a:spLocks noGrp="1"/>
          </p:cNvSpPr>
          <p:nvPr>
            <p:ph type="body" idx="17"/>
          </p:nvPr>
        </p:nvSpPr>
        <p:spPr/>
        <p:txBody>
          <a:bodyPr/>
          <a:lstStyle/>
          <a:p>
            <a:r>
              <a:rPr lang="cs-CZ" dirty="0"/>
              <a:t>VR </a:t>
            </a:r>
            <a:r>
              <a:rPr lang="en-US" dirty="0"/>
              <a:t>convey</a:t>
            </a:r>
            <a:r>
              <a:rPr lang="cs-CZ" dirty="0"/>
              <a:t>s</a:t>
            </a:r>
            <a:r>
              <a:rPr lang="en-US" dirty="0"/>
              <a:t> not only information, but also </a:t>
            </a:r>
            <a:r>
              <a:rPr lang="cs-CZ" dirty="0" err="1"/>
              <a:t>creates</a:t>
            </a:r>
            <a:r>
              <a:rPr lang="cs-CZ" dirty="0"/>
              <a:t> </a:t>
            </a:r>
            <a:r>
              <a:rPr lang="en-US" dirty="0"/>
              <a:t>an emotional connection with the news</a:t>
            </a:r>
            <a:r>
              <a:rPr lang="cs-CZ" dirty="0"/>
              <a:t> story.</a:t>
            </a:r>
            <a:endParaRPr lang="en-US" dirty="0"/>
          </a:p>
        </p:txBody>
      </p:sp>
      <p:sp>
        <p:nvSpPr>
          <p:cNvPr id="4" name="Slide Number Placeholder 3">
            <a:extLst>
              <a:ext uri="{FF2B5EF4-FFF2-40B4-BE49-F238E27FC236}">
                <a16:creationId xmlns:a16="http://schemas.microsoft.com/office/drawing/2014/main" id="{D3581DBA-A3EE-4E75-90A6-DC25DF9DABFC}"/>
              </a:ext>
            </a:extLst>
          </p:cNvPr>
          <p:cNvSpPr>
            <a:spLocks noGrp="1"/>
          </p:cNvSpPr>
          <p:nvPr>
            <p:ph type="sldNum" sz="quarter" idx="12"/>
          </p:nvPr>
        </p:nvSpPr>
        <p:spPr/>
        <p:txBody>
          <a:bodyPr/>
          <a:lstStyle/>
          <a:p>
            <a:fld id="{8D581BC7-E183-40DB-AC97-C19EA4EB8894}" type="slidenum">
              <a:rPr lang="en-US" smtClean="0"/>
              <a:pPr/>
              <a:t>10</a:t>
            </a:fld>
            <a:endParaRPr lang="en-US" dirty="0"/>
          </a:p>
        </p:txBody>
      </p:sp>
      <p:sp>
        <p:nvSpPr>
          <p:cNvPr id="3" name="Footer Placeholder 2">
            <a:extLst>
              <a:ext uri="{FF2B5EF4-FFF2-40B4-BE49-F238E27FC236}">
                <a16:creationId xmlns:a16="http://schemas.microsoft.com/office/drawing/2014/main" id="{6A109C3A-84E8-4719-8AE7-A66B8CA97997}"/>
              </a:ext>
            </a:extLst>
          </p:cNvPr>
          <p:cNvSpPr>
            <a:spLocks noGrp="1"/>
          </p:cNvSpPr>
          <p:nvPr>
            <p:ph type="ftr" sz="quarter" idx="11"/>
          </p:nvPr>
        </p:nvSpPr>
        <p:spPr/>
        <p:txBody>
          <a:bodyPr/>
          <a:lstStyle/>
          <a:p>
            <a:r>
              <a:rPr lang="cs-CZ" dirty="0"/>
              <a:t>BENEFITS AND DRAWBACKS</a:t>
            </a:r>
          </a:p>
        </p:txBody>
      </p:sp>
      <p:sp>
        <p:nvSpPr>
          <p:cNvPr id="2" name="Date Placeholder 1">
            <a:extLst>
              <a:ext uri="{FF2B5EF4-FFF2-40B4-BE49-F238E27FC236}">
                <a16:creationId xmlns:a16="http://schemas.microsoft.com/office/drawing/2014/main" id="{8B2EEAA2-E066-4E86-A51B-FAC3333192BD}"/>
              </a:ext>
            </a:extLst>
          </p:cNvPr>
          <p:cNvSpPr>
            <a:spLocks noGrp="1"/>
          </p:cNvSpPr>
          <p:nvPr>
            <p:ph type="dt" sz="half" idx="10"/>
          </p:nvPr>
        </p:nvSpPr>
        <p:spPr/>
        <p:txBody>
          <a:bodyPr/>
          <a:lstStyle/>
          <a:p>
            <a:pPr>
              <a:spcAft>
                <a:spcPts val="600"/>
              </a:spcAft>
            </a:pPr>
            <a:r>
              <a:rPr lang="cs-CZ" dirty="0"/>
              <a:t>28.2.2021</a:t>
            </a:r>
          </a:p>
        </p:txBody>
      </p:sp>
      <p:sp>
        <p:nvSpPr>
          <p:cNvPr id="20" name="Text Placeholder 32">
            <a:extLst>
              <a:ext uri="{FF2B5EF4-FFF2-40B4-BE49-F238E27FC236}">
                <a16:creationId xmlns:a16="http://schemas.microsoft.com/office/drawing/2014/main" id="{74349ECD-4DD8-453A-A966-9ABF2BDA23D5}"/>
              </a:ext>
            </a:extLst>
          </p:cNvPr>
          <p:cNvSpPr txBox="1">
            <a:spLocks/>
          </p:cNvSpPr>
          <p:nvPr/>
        </p:nvSpPr>
        <p:spPr>
          <a:xfrm>
            <a:off x="2618284" y="2153566"/>
            <a:ext cx="2616212" cy="978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dirty="0"/>
          </a:p>
        </p:txBody>
      </p:sp>
      <p:pic>
        <p:nvPicPr>
          <p:cNvPr id="6" name="Graphic 5" descr="Add with solid fill">
            <a:extLst>
              <a:ext uri="{FF2B5EF4-FFF2-40B4-BE49-F238E27FC236}">
                <a16:creationId xmlns:a16="http://schemas.microsoft.com/office/drawing/2014/main" id="{2C381394-135C-4CB7-988A-DAB621017C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784" y="450090"/>
            <a:ext cx="1653050" cy="1653050"/>
          </a:xfrm>
          <a:prstGeom prst="rect">
            <a:avLst/>
          </a:prstGeom>
        </p:spPr>
      </p:pic>
      <p:pic>
        <p:nvPicPr>
          <p:cNvPr id="31" name="Graphic 30" descr="Globe outline">
            <a:extLst>
              <a:ext uri="{FF2B5EF4-FFF2-40B4-BE49-F238E27FC236}">
                <a16:creationId xmlns:a16="http://schemas.microsoft.com/office/drawing/2014/main" id="{4771EC72-66FB-4B63-9EB9-5687C2D5F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1207" y="3140979"/>
            <a:ext cx="793022" cy="793022"/>
          </a:xfrm>
          <a:prstGeom prst="rect">
            <a:avLst/>
          </a:prstGeom>
        </p:spPr>
      </p:pic>
      <p:pic>
        <p:nvPicPr>
          <p:cNvPr id="71" name="Graphic 70" descr="Artificial Intelligence outline">
            <a:extLst>
              <a:ext uri="{FF2B5EF4-FFF2-40B4-BE49-F238E27FC236}">
                <a16:creationId xmlns:a16="http://schemas.microsoft.com/office/drawing/2014/main" id="{23C45C91-95BE-4FE5-92F9-9B59DD1656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0518" y="4287833"/>
            <a:ext cx="914400" cy="914400"/>
          </a:xfrm>
          <a:prstGeom prst="rect">
            <a:avLst/>
          </a:prstGeom>
        </p:spPr>
      </p:pic>
      <p:pic>
        <p:nvPicPr>
          <p:cNvPr id="73" name="Graphic 72" descr="Bug under magnifying glass with solid fill">
            <a:extLst>
              <a:ext uri="{FF2B5EF4-FFF2-40B4-BE49-F238E27FC236}">
                <a16:creationId xmlns:a16="http://schemas.microsoft.com/office/drawing/2014/main" id="{C0A92945-27F5-4829-97F7-C1BD8F693F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8330" y="3219313"/>
            <a:ext cx="712607" cy="712607"/>
          </a:xfrm>
          <a:prstGeom prst="rect">
            <a:avLst/>
          </a:prstGeom>
        </p:spPr>
      </p:pic>
    </p:spTree>
    <p:extLst>
      <p:ext uri="{BB962C8B-B14F-4D97-AF65-F5344CB8AC3E}">
        <p14:creationId xmlns:p14="http://schemas.microsoft.com/office/powerpoint/2010/main" val="83368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E72CC338-4598-4AF3-B140-D7F632D20BA5}"/>
              </a:ext>
            </a:extLst>
          </p:cNvPr>
          <p:cNvSpPr>
            <a:spLocks noGrp="1"/>
          </p:cNvSpPr>
          <p:nvPr>
            <p:ph type="title"/>
          </p:nvPr>
        </p:nvSpPr>
        <p:spPr/>
        <p:txBody>
          <a:bodyPr>
            <a:normAutofit/>
          </a:bodyPr>
          <a:lstStyle/>
          <a:p>
            <a:r>
              <a:rPr lang="cs-CZ" dirty="0" err="1"/>
              <a:t>Drawbacks</a:t>
            </a:r>
            <a:endParaRPr lang="en-US" dirty="0"/>
          </a:p>
        </p:txBody>
      </p:sp>
      <p:sp>
        <p:nvSpPr>
          <p:cNvPr id="10" name="Text Placeholder 9">
            <a:extLst>
              <a:ext uri="{FF2B5EF4-FFF2-40B4-BE49-F238E27FC236}">
                <a16:creationId xmlns:a16="http://schemas.microsoft.com/office/drawing/2014/main" id="{D87FAD12-8FEF-41B8-B478-8793FF9B485B}"/>
              </a:ext>
            </a:extLst>
          </p:cNvPr>
          <p:cNvSpPr>
            <a:spLocks noGrp="1"/>
          </p:cNvSpPr>
          <p:nvPr>
            <p:ph type="body" idx="16"/>
          </p:nvPr>
        </p:nvSpPr>
        <p:spPr>
          <a:xfrm>
            <a:off x="523784" y="3429000"/>
            <a:ext cx="1517424" cy="502920"/>
          </a:xfrm>
        </p:spPr>
        <p:txBody>
          <a:bodyPr>
            <a:normAutofit lnSpcReduction="10000"/>
          </a:bodyPr>
          <a:lstStyle/>
          <a:p>
            <a:r>
              <a:rPr lang="cs-CZ" dirty="0" err="1"/>
              <a:t>Demanding</a:t>
            </a:r>
            <a:r>
              <a:rPr lang="cs-CZ" dirty="0"/>
              <a:t> </a:t>
            </a:r>
            <a:r>
              <a:rPr lang="cs-CZ" dirty="0" err="1"/>
              <a:t>production</a:t>
            </a:r>
            <a:endParaRPr lang="en-US" dirty="0"/>
          </a:p>
        </p:txBody>
      </p:sp>
      <p:sp>
        <p:nvSpPr>
          <p:cNvPr id="8" name="Text Placeholder 7">
            <a:extLst>
              <a:ext uri="{FF2B5EF4-FFF2-40B4-BE49-F238E27FC236}">
                <a16:creationId xmlns:a16="http://schemas.microsoft.com/office/drawing/2014/main" id="{C8E5EEAD-1427-4576-B8F8-C485CAE758A4}"/>
              </a:ext>
            </a:extLst>
          </p:cNvPr>
          <p:cNvSpPr>
            <a:spLocks noGrp="1"/>
          </p:cNvSpPr>
          <p:nvPr>
            <p:ph type="body" idx="14"/>
          </p:nvPr>
        </p:nvSpPr>
        <p:spPr/>
        <p:txBody>
          <a:bodyPr>
            <a:noAutofit/>
          </a:bodyPr>
          <a:lstStyle/>
          <a:p>
            <a:r>
              <a:rPr lang="cs-CZ" dirty="0"/>
              <a:t>T</a:t>
            </a:r>
            <a:r>
              <a:rPr lang="en-US" dirty="0"/>
              <a:t>he whole process from capturing through viewing VR and 360° video requires a wide range of specialist and professional skills.</a:t>
            </a:r>
          </a:p>
        </p:txBody>
      </p:sp>
      <p:sp>
        <p:nvSpPr>
          <p:cNvPr id="16" name="Text Placeholder 15">
            <a:extLst>
              <a:ext uri="{FF2B5EF4-FFF2-40B4-BE49-F238E27FC236}">
                <a16:creationId xmlns:a16="http://schemas.microsoft.com/office/drawing/2014/main" id="{C214C1BB-D845-4DB6-B4FC-B7AD5F5E0C3D}"/>
              </a:ext>
            </a:extLst>
          </p:cNvPr>
          <p:cNvSpPr>
            <a:spLocks noGrp="1"/>
          </p:cNvSpPr>
          <p:nvPr>
            <p:ph type="body" idx="22"/>
          </p:nvPr>
        </p:nvSpPr>
        <p:spPr>
          <a:xfrm>
            <a:off x="6150903" y="3493997"/>
            <a:ext cx="1473550" cy="217477"/>
          </a:xfrm>
        </p:spPr>
        <p:txBody>
          <a:bodyPr>
            <a:normAutofit fontScale="92500" lnSpcReduction="20000"/>
          </a:bodyPr>
          <a:lstStyle/>
          <a:p>
            <a:r>
              <a:rPr lang="en-US" dirty="0"/>
              <a:t>Health Risks</a:t>
            </a:r>
          </a:p>
        </p:txBody>
      </p:sp>
      <p:sp>
        <p:nvSpPr>
          <p:cNvPr id="14" name="Text Placeholder 13">
            <a:extLst>
              <a:ext uri="{FF2B5EF4-FFF2-40B4-BE49-F238E27FC236}">
                <a16:creationId xmlns:a16="http://schemas.microsoft.com/office/drawing/2014/main" id="{B9B92F0C-3A1D-438E-B581-C1A63389DAF6}"/>
              </a:ext>
            </a:extLst>
          </p:cNvPr>
          <p:cNvSpPr>
            <a:spLocks noGrp="1"/>
          </p:cNvSpPr>
          <p:nvPr>
            <p:ph type="body" idx="20"/>
          </p:nvPr>
        </p:nvSpPr>
        <p:spPr>
          <a:xfrm>
            <a:off x="8549426" y="3291839"/>
            <a:ext cx="2670048" cy="933931"/>
          </a:xfrm>
        </p:spPr>
        <p:txBody>
          <a:bodyPr/>
          <a:lstStyle/>
          <a:p>
            <a:r>
              <a:rPr lang="en-US" dirty="0"/>
              <a:t>Anxiety</a:t>
            </a:r>
            <a:endParaRPr lang="cs-CZ" dirty="0"/>
          </a:p>
          <a:p>
            <a:r>
              <a:rPr lang="cs-CZ" dirty="0" err="1"/>
              <a:t>Nausea</a:t>
            </a:r>
            <a:endParaRPr lang="cs-CZ" dirty="0"/>
          </a:p>
          <a:p>
            <a:r>
              <a:rPr lang="cs-CZ" dirty="0" err="1"/>
              <a:t>Eye</a:t>
            </a:r>
            <a:r>
              <a:rPr lang="cs-CZ" dirty="0"/>
              <a:t> </a:t>
            </a:r>
            <a:r>
              <a:rPr lang="cs-CZ" dirty="0" err="1"/>
              <a:t>strain</a:t>
            </a:r>
            <a:endParaRPr lang="cs-CZ" dirty="0"/>
          </a:p>
          <a:p>
            <a:endParaRPr lang="cs-CZ" dirty="0"/>
          </a:p>
          <a:p>
            <a:endParaRPr lang="cs-CZ" dirty="0"/>
          </a:p>
          <a:p>
            <a:endParaRPr lang="en-US" dirty="0"/>
          </a:p>
        </p:txBody>
      </p:sp>
      <p:sp>
        <p:nvSpPr>
          <p:cNvPr id="13" name="Text Placeholder 12">
            <a:extLst>
              <a:ext uri="{FF2B5EF4-FFF2-40B4-BE49-F238E27FC236}">
                <a16:creationId xmlns:a16="http://schemas.microsoft.com/office/drawing/2014/main" id="{B457CA9C-196E-494C-85C7-9B4861053912}"/>
              </a:ext>
            </a:extLst>
          </p:cNvPr>
          <p:cNvSpPr>
            <a:spLocks noGrp="1"/>
          </p:cNvSpPr>
          <p:nvPr>
            <p:ph type="body" idx="19"/>
          </p:nvPr>
        </p:nvSpPr>
        <p:spPr/>
        <p:txBody>
          <a:bodyPr/>
          <a:lstStyle/>
          <a:p>
            <a:pPr algn="ctr"/>
            <a:r>
              <a:rPr lang="cs-CZ" dirty="0" err="1"/>
              <a:t>Cost</a:t>
            </a:r>
            <a:endParaRPr lang="en-US" dirty="0"/>
          </a:p>
        </p:txBody>
      </p:sp>
      <p:sp>
        <p:nvSpPr>
          <p:cNvPr id="11" name="Text Placeholder 10">
            <a:extLst>
              <a:ext uri="{FF2B5EF4-FFF2-40B4-BE49-F238E27FC236}">
                <a16:creationId xmlns:a16="http://schemas.microsoft.com/office/drawing/2014/main" id="{CE2783CF-764B-4358-9D88-FAC1CFEBE203}"/>
              </a:ext>
            </a:extLst>
          </p:cNvPr>
          <p:cNvSpPr>
            <a:spLocks noGrp="1"/>
          </p:cNvSpPr>
          <p:nvPr>
            <p:ph type="body" idx="17"/>
          </p:nvPr>
        </p:nvSpPr>
        <p:spPr>
          <a:xfrm>
            <a:off x="2920469" y="4427607"/>
            <a:ext cx="2670048" cy="810217"/>
          </a:xfrm>
        </p:spPr>
        <p:txBody>
          <a:bodyPr>
            <a:normAutofit/>
          </a:bodyPr>
          <a:lstStyle/>
          <a:p>
            <a:r>
              <a:rPr lang="cs-CZ" dirty="0" err="1"/>
              <a:t>The</a:t>
            </a:r>
            <a:r>
              <a:rPr lang="cs-CZ" dirty="0"/>
              <a:t> </a:t>
            </a:r>
            <a:r>
              <a:rPr lang="cs-CZ" dirty="0" err="1"/>
              <a:t>viewer</a:t>
            </a:r>
            <a:r>
              <a:rPr lang="cs-CZ" dirty="0"/>
              <a:t> </a:t>
            </a:r>
            <a:r>
              <a:rPr lang="cs-CZ" dirty="0" err="1"/>
              <a:t>needs</a:t>
            </a:r>
            <a:r>
              <a:rPr lang="cs-CZ" dirty="0"/>
              <a:t> to </a:t>
            </a:r>
            <a:r>
              <a:rPr lang="cs-CZ" dirty="0" err="1"/>
              <a:t>own</a:t>
            </a:r>
            <a:r>
              <a:rPr lang="cs-CZ" dirty="0"/>
              <a:t> a VR set in </a:t>
            </a:r>
            <a:r>
              <a:rPr lang="cs-CZ" dirty="0" err="1"/>
              <a:t>order</a:t>
            </a:r>
            <a:r>
              <a:rPr lang="cs-CZ" dirty="0"/>
              <a:t> to </a:t>
            </a:r>
            <a:r>
              <a:rPr lang="cs-CZ" dirty="0" err="1"/>
              <a:t>immerse</a:t>
            </a:r>
            <a:r>
              <a:rPr lang="cs-CZ" dirty="0"/>
              <a:t> </a:t>
            </a:r>
            <a:r>
              <a:rPr lang="cs-CZ" dirty="0" err="1"/>
              <a:t>into</a:t>
            </a:r>
            <a:r>
              <a:rPr lang="cs-CZ" dirty="0"/>
              <a:t> VR </a:t>
            </a:r>
            <a:r>
              <a:rPr lang="cs-CZ" dirty="0" err="1"/>
              <a:t>news</a:t>
            </a:r>
            <a:r>
              <a:rPr lang="cs-CZ" dirty="0"/>
              <a:t>. </a:t>
            </a:r>
          </a:p>
          <a:p>
            <a:r>
              <a:rPr lang="cs-CZ" dirty="0" err="1"/>
              <a:t>Production</a:t>
            </a:r>
            <a:r>
              <a:rPr lang="cs-CZ" dirty="0"/>
              <a:t> </a:t>
            </a:r>
            <a:r>
              <a:rPr lang="cs-CZ" dirty="0" err="1"/>
              <a:t>itself</a:t>
            </a:r>
            <a:r>
              <a:rPr lang="cs-CZ" dirty="0"/>
              <a:t> </a:t>
            </a:r>
            <a:r>
              <a:rPr lang="cs-CZ" dirty="0" err="1"/>
              <a:t>is</a:t>
            </a:r>
            <a:r>
              <a:rPr lang="cs-CZ" dirty="0"/>
              <a:t> </a:t>
            </a:r>
            <a:r>
              <a:rPr lang="cs-CZ" dirty="0" err="1"/>
              <a:t>also</a:t>
            </a:r>
            <a:r>
              <a:rPr lang="cs-CZ" dirty="0"/>
              <a:t> </a:t>
            </a:r>
            <a:r>
              <a:rPr lang="cs-CZ" dirty="0" err="1"/>
              <a:t>costly</a:t>
            </a:r>
            <a:r>
              <a:rPr lang="cs-CZ" dirty="0"/>
              <a:t>. </a:t>
            </a:r>
            <a:endParaRPr lang="en-US" dirty="0"/>
          </a:p>
        </p:txBody>
      </p:sp>
      <p:sp>
        <p:nvSpPr>
          <p:cNvPr id="4" name="Slide Number Placeholder 3">
            <a:extLst>
              <a:ext uri="{FF2B5EF4-FFF2-40B4-BE49-F238E27FC236}">
                <a16:creationId xmlns:a16="http://schemas.microsoft.com/office/drawing/2014/main" id="{D3581DBA-A3EE-4E75-90A6-DC25DF9DABFC}"/>
              </a:ext>
            </a:extLst>
          </p:cNvPr>
          <p:cNvSpPr>
            <a:spLocks noGrp="1"/>
          </p:cNvSpPr>
          <p:nvPr>
            <p:ph type="sldNum" sz="quarter" idx="12"/>
          </p:nvPr>
        </p:nvSpPr>
        <p:spPr/>
        <p:txBody>
          <a:bodyPr/>
          <a:lstStyle/>
          <a:p>
            <a:fld id="{8D581BC7-E183-40DB-AC97-C19EA4EB8894}" type="slidenum">
              <a:rPr lang="en-US" smtClean="0"/>
              <a:pPr/>
              <a:t>11</a:t>
            </a:fld>
            <a:endParaRPr lang="en-US" dirty="0"/>
          </a:p>
        </p:txBody>
      </p:sp>
      <p:sp>
        <p:nvSpPr>
          <p:cNvPr id="3" name="Footer Placeholder 2">
            <a:extLst>
              <a:ext uri="{FF2B5EF4-FFF2-40B4-BE49-F238E27FC236}">
                <a16:creationId xmlns:a16="http://schemas.microsoft.com/office/drawing/2014/main" id="{6A109C3A-84E8-4719-8AE7-A66B8CA97997}"/>
              </a:ext>
            </a:extLst>
          </p:cNvPr>
          <p:cNvSpPr>
            <a:spLocks noGrp="1"/>
          </p:cNvSpPr>
          <p:nvPr>
            <p:ph type="ftr" sz="quarter" idx="11"/>
          </p:nvPr>
        </p:nvSpPr>
        <p:spPr/>
        <p:txBody>
          <a:bodyPr/>
          <a:lstStyle/>
          <a:p>
            <a:r>
              <a:rPr lang="cs-CZ" dirty="0"/>
              <a:t>BENEFITS AND DRAWBACKS</a:t>
            </a:r>
          </a:p>
        </p:txBody>
      </p:sp>
      <p:sp>
        <p:nvSpPr>
          <p:cNvPr id="2" name="Date Placeholder 1">
            <a:extLst>
              <a:ext uri="{FF2B5EF4-FFF2-40B4-BE49-F238E27FC236}">
                <a16:creationId xmlns:a16="http://schemas.microsoft.com/office/drawing/2014/main" id="{8B2EEAA2-E066-4E86-A51B-FAC3333192BD}"/>
              </a:ext>
            </a:extLst>
          </p:cNvPr>
          <p:cNvSpPr>
            <a:spLocks noGrp="1"/>
          </p:cNvSpPr>
          <p:nvPr>
            <p:ph type="dt" sz="half" idx="10"/>
          </p:nvPr>
        </p:nvSpPr>
        <p:spPr/>
        <p:txBody>
          <a:bodyPr/>
          <a:lstStyle/>
          <a:p>
            <a:pPr>
              <a:spcAft>
                <a:spcPts val="600"/>
              </a:spcAft>
            </a:pPr>
            <a:r>
              <a:rPr lang="cs-CZ" dirty="0"/>
              <a:t>28.2.2021</a:t>
            </a:r>
          </a:p>
        </p:txBody>
      </p:sp>
      <p:pic>
        <p:nvPicPr>
          <p:cNvPr id="26" name="Graphic 25" descr="Badge Unfollow outline">
            <a:extLst>
              <a:ext uri="{FF2B5EF4-FFF2-40B4-BE49-F238E27FC236}">
                <a16:creationId xmlns:a16="http://schemas.microsoft.com/office/drawing/2014/main" id="{7DDA2C5E-6595-4173-9F69-0D750E4526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4627" y="531868"/>
            <a:ext cx="1587896" cy="1587896"/>
          </a:xfrm>
          <a:prstGeom prst="rect">
            <a:avLst/>
          </a:prstGeom>
        </p:spPr>
      </p:pic>
      <p:pic>
        <p:nvPicPr>
          <p:cNvPr id="66" name="Graphic 65" descr="Heart with pulse outline">
            <a:extLst>
              <a:ext uri="{FF2B5EF4-FFF2-40B4-BE49-F238E27FC236}">
                <a16:creationId xmlns:a16="http://schemas.microsoft.com/office/drawing/2014/main" id="{FEBCE536-996C-443B-985D-4AAE9828FB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4453" y="3145535"/>
            <a:ext cx="914400" cy="914400"/>
          </a:xfrm>
          <a:prstGeom prst="rect">
            <a:avLst/>
          </a:prstGeom>
        </p:spPr>
      </p:pic>
      <p:pic>
        <p:nvPicPr>
          <p:cNvPr id="72" name="Graphic 71" descr="Spinning Plates outline">
            <a:extLst>
              <a:ext uri="{FF2B5EF4-FFF2-40B4-BE49-F238E27FC236}">
                <a16:creationId xmlns:a16="http://schemas.microsoft.com/office/drawing/2014/main" id="{6A847E02-05F0-44BA-8E8C-A46B71B945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3300" y="3223260"/>
            <a:ext cx="914400" cy="914400"/>
          </a:xfrm>
          <a:prstGeom prst="rect">
            <a:avLst/>
          </a:prstGeom>
        </p:spPr>
      </p:pic>
      <p:pic>
        <p:nvPicPr>
          <p:cNvPr id="76" name="Graphic 75" descr="Flying Money outline">
            <a:extLst>
              <a:ext uri="{FF2B5EF4-FFF2-40B4-BE49-F238E27FC236}">
                <a16:creationId xmlns:a16="http://schemas.microsoft.com/office/drawing/2014/main" id="{11CA3CD0-3AD1-4A0C-8390-CEBA5362E9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53300" y="4381442"/>
            <a:ext cx="914400" cy="914400"/>
          </a:xfrm>
          <a:prstGeom prst="rect">
            <a:avLst/>
          </a:prstGeom>
        </p:spPr>
      </p:pic>
    </p:spTree>
    <p:extLst>
      <p:ext uri="{BB962C8B-B14F-4D97-AF65-F5344CB8AC3E}">
        <p14:creationId xmlns:p14="http://schemas.microsoft.com/office/powerpoint/2010/main" val="400607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18C9-A34F-49C5-973E-6760D1EF1059}"/>
              </a:ext>
            </a:extLst>
          </p:cNvPr>
          <p:cNvSpPr>
            <a:spLocks noGrp="1"/>
          </p:cNvSpPr>
          <p:nvPr>
            <p:ph type="title"/>
          </p:nvPr>
        </p:nvSpPr>
        <p:spPr>
          <a:xfrm>
            <a:off x="2356602" y="666623"/>
            <a:ext cx="7697710" cy="569086"/>
          </a:xfrm>
        </p:spPr>
        <p:txBody>
          <a:bodyPr>
            <a:normAutofit/>
          </a:bodyPr>
          <a:lstStyle/>
          <a:p>
            <a:r>
              <a:rPr lang="cs-CZ" dirty="0"/>
              <a:t>TRY IT OUT</a:t>
            </a:r>
            <a:endParaRPr lang="en-US" dirty="0"/>
          </a:p>
        </p:txBody>
      </p:sp>
      <p:sp>
        <p:nvSpPr>
          <p:cNvPr id="6" name="Slide Number Placeholder 5">
            <a:extLst>
              <a:ext uri="{FF2B5EF4-FFF2-40B4-BE49-F238E27FC236}">
                <a16:creationId xmlns:a16="http://schemas.microsoft.com/office/drawing/2014/main" id="{C35D9EA8-AA17-47B2-A4C4-B60DC7C7DC49}"/>
              </a:ext>
            </a:extLst>
          </p:cNvPr>
          <p:cNvSpPr>
            <a:spLocks noGrp="1"/>
          </p:cNvSpPr>
          <p:nvPr>
            <p:ph type="sldNum" sz="quarter" idx="12"/>
          </p:nvPr>
        </p:nvSpPr>
        <p:spPr/>
        <p:txBody>
          <a:bodyPr/>
          <a:lstStyle/>
          <a:p>
            <a:fld id="{8D581BC7-E183-40DB-AC97-C19EA4EB8894}" type="slidenum">
              <a:rPr lang="en-US" smtClean="0"/>
              <a:pPr/>
              <a:t>12</a:t>
            </a:fld>
            <a:endParaRPr lang="en-US" dirty="0"/>
          </a:p>
        </p:txBody>
      </p:sp>
      <p:sp>
        <p:nvSpPr>
          <p:cNvPr id="5" name="Footer Placeholder 4">
            <a:extLst>
              <a:ext uri="{FF2B5EF4-FFF2-40B4-BE49-F238E27FC236}">
                <a16:creationId xmlns:a16="http://schemas.microsoft.com/office/drawing/2014/main" id="{1ED7D25D-51F0-4AAA-86C5-F3584C0E8A44}"/>
              </a:ext>
            </a:extLst>
          </p:cNvPr>
          <p:cNvSpPr>
            <a:spLocks noGrp="1"/>
          </p:cNvSpPr>
          <p:nvPr>
            <p:ph type="ftr" sz="quarter" idx="11"/>
          </p:nvPr>
        </p:nvSpPr>
        <p:spPr/>
        <p:txBody>
          <a:bodyPr/>
          <a:lstStyle/>
          <a:p>
            <a:r>
              <a:rPr lang="cs-CZ" dirty="0"/>
              <a:t>WATCH</a:t>
            </a:r>
            <a:endParaRPr lang="en-US" dirty="0"/>
          </a:p>
        </p:txBody>
      </p:sp>
      <p:sp>
        <p:nvSpPr>
          <p:cNvPr id="4" name="Date Placeholder 3">
            <a:extLst>
              <a:ext uri="{FF2B5EF4-FFF2-40B4-BE49-F238E27FC236}">
                <a16:creationId xmlns:a16="http://schemas.microsoft.com/office/drawing/2014/main" id="{F48CF653-A1E7-473E-A717-8659C5E457A1}"/>
              </a:ext>
            </a:extLst>
          </p:cNvPr>
          <p:cNvSpPr>
            <a:spLocks noGrp="1"/>
          </p:cNvSpPr>
          <p:nvPr>
            <p:ph type="dt" sz="half" idx="10"/>
          </p:nvPr>
        </p:nvSpPr>
        <p:spPr/>
        <p:txBody>
          <a:bodyPr/>
          <a:lstStyle/>
          <a:p>
            <a:r>
              <a:rPr lang="cs-CZ" dirty="0"/>
              <a:t>28.2.2021</a:t>
            </a:r>
          </a:p>
        </p:txBody>
      </p:sp>
      <p:sp>
        <p:nvSpPr>
          <p:cNvPr id="3" name="Text Placeholder 2">
            <a:extLst>
              <a:ext uri="{FF2B5EF4-FFF2-40B4-BE49-F238E27FC236}">
                <a16:creationId xmlns:a16="http://schemas.microsoft.com/office/drawing/2014/main" id="{C679F2E6-BA14-4C8A-ABD2-DF50609348D1}"/>
              </a:ext>
            </a:extLst>
          </p:cNvPr>
          <p:cNvSpPr>
            <a:spLocks noGrp="1"/>
          </p:cNvSpPr>
          <p:nvPr>
            <p:ph type="body" idx="1"/>
          </p:nvPr>
        </p:nvSpPr>
        <p:spPr>
          <a:xfrm>
            <a:off x="3304788" y="1560198"/>
            <a:ext cx="5582421" cy="569085"/>
          </a:xfrm>
        </p:spPr>
        <p:txBody>
          <a:bodyPr>
            <a:normAutofit/>
          </a:bodyPr>
          <a:lstStyle/>
          <a:p>
            <a:r>
              <a:rPr lang="cs-CZ" sz="2400" dirty="0" err="1">
                <a:hlinkClick r:id="rId2">
                  <a:extLst>
                    <a:ext uri="{A12FA001-AC4F-418D-AE19-62706E023703}">
                      <ahyp:hlinkClr xmlns:ahyp="http://schemas.microsoft.com/office/drawing/2018/hyperlinkcolor" val="tx"/>
                    </a:ext>
                  </a:extLst>
                </a:hlinkClick>
              </a:rPr>
              <a:t>The</a:t>
            </a:r>
            <a:r>
              <a:rPr lang="cs-CZ" sz="2400" dirty="0">
                <a:hlinkClick r:id="rId2">
                  <a:extLst>
                    <a:ext uri="{A12FA001-AC4F-418D-AE19-62706E023703}">
                      <ahyp:hlinkClr xmlns:ahyp="http://schemas.microsoft.com/office/drawing/2018/hyperlinkcolor" val="tx"/>
                    </a:ext>
                  </a:extLst>
                </a:hlinkClick>
              </a:rPr>
              <a:t> </a:t>
            </a:r>
            <a:r>
              <a:rPr lang="cs-CZ" sz="2400" dirty="0" err="1">
                <a:hlinkClick r:id="rId2">
                  <a:extLst>
                    <a:ext uri="{A12FA001-AC4F-418D-AE19-62706E023703}">
                      <ahyp:hlinkClr xmlns:ahyp="http://schemas.microsoft.com/office/drawing/2018/hyperlinkcolor" val="tx"/>
                    </a:ext>
                  </a:extLst>
                </a:hlinkClick>
              </a:rPr>
              <a:t>Displaced</a:t>
            </a:r>
            <a:endParaRPr lang="cs-CZ" sz="2400" dirty="0">
              <a:hlinkClick r:id="rId2">
                <a:extLst>
                  <a:ext uri="{A12FA001-AC4F-418D-AE19-62706E023703}">
                    <ahyp:hlinkClr xmlns:ahyp="http://schemas.microsoft.com/office/drawing/2018/hyperlinkcolor" val="tx"/>
                  </a:ext>
                </a:extLst>
              </a:hlinkClick>
            </a:endParaRPr>
          </a:p>
        </p:txBody>
      </p:sp>
      <p:pic>
        <p:nvPicPr>
          <p:cNvPr id="17" name="Picture Placeholder 16" descr="A picture containing text, outdoor&#10;&#10;Description automatically generated">
            <a:extLst>
              <a:ext uri="{FF2B5EF4-FFF2-40B4-BE49-F238E27FC236}">
                <a16:creationId xmlns:a16="http://schemas.microsoft.com/office/drawing/2014/main" id="{CBC10247-2A43-4498-A9C1-3BFF7D39AF5D}"/>
              </a:ext>
            </a:extLst>
          </p:cNvPr>
          <p:cNvPicPr>
            <a:picLocks noGrp="1" noChangeAspect="1"/>
          </p:cNvPicPr>
          <p:nvPr>
            <p:ph type="pic" sz="quarter" idx="15"/>
          </p:nvPr>
        </p:nvPicPr>
        <p:blipFill>
          <a:blip r:embed="rId3"/>
          <a:srcRect t="1679" b="1679"/>
          <a:stretch>
            <a:fillRect/>
          </a:stretch>
        </p:blipFill>
        <p:spPr>
          <a:xfrm>
            <a:off x="1" y="2055358"/>
            <a:ext cx="12191999" cy="3493008"/>
          </a:xfrm>
        </p:spPr>
      </p:pic>
    </p:spTree>
    <p:extLst>
      <p:ext uri="{BB962C8B-B14F-4D97-AF65-F5344CB8AC3E}">
        <p14:creationId xmlns:p14="http://schemas.microsoft.com/office/powerpoint/2010/main" val="408031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634A5-7FE6-42E8-939A-FEBD82600891}"/>
              </a:ext>
            </a:extLst>
          </p:cNvPr>
          <p:cNvSpPr>
            <a:spLocks noGrp="1"/>
          </p:cNvSpPr>
          <p:nvPr>
            <p:ph type="title"/>
          </p:nvPr>
        </p:nvSpPr>
        <p:spPr/>
        <p:txBody>
          <a:bodyPr/>
          <a:lstStyle/>
          <a:p>
            <a:r>
              <a:rPr lang="cs-CZ" dirty="0"/>
              <a:t>SOURCES</a:t>
            </a:r>
            <a:endParaRPr lang="en-US" dirty="0"/>
          </a:p>
        </p:txBody>
      </p:sp>
      <p:sp>
        <p:nvSpPr>
          <p:cNvPr id="8" name="Text Placeholder 7">
            <a:extLst>
              <a:ext uri="{FF2B5EF4-FFF2-40B4-BE49-F238E27FC236}">
                <a16:creationId xmlns:a16="http://schemas.microsoft.com/office/drawing/2014/main" id="{99DFBDB4-30C1-4168-A5E2-42A184496F62}"/>
              </a:ext>
            </a:extLst>
          </p:cNvPr>
          <p:cNvSpPr>
            <a:spLocks noGrp="1"/>
          </p:cNvSpPr>
          <p:nvPr>
            <p:ph type="body" idx="27"/>
          </p:nvPr>
        </p:nvSpPr>
        <p:spPr>
          <a:xfrm>
            <a:off x="778642" y="1728664"/>
            <a:ext cx="10631429" cy="3873145"/>
          </a:xfrm>
        </p:spPr>
        <p:txBody>
          <a:bodyPr>
            <a:normAutofit lnSpcReduction="10000"/>
          </a:bodyPr>
          <a:lstStyle/>
          <a:p>
            <a:pPr marL="0" indent="0">
              <a:buNone/>
            </a:pPr>
            <a:r>
              <a:rPr lang="en-US" b="1" dirty="0"/>
              <a:t>“The Guardian and Virtual Reality.” </a:t>
            </a:r>
            <a:r>
              <a:rPr lang="en-US" dirty="0"/>
              <a:t>The Guardian, Guardian News and Media, 4 Oct. 2016, www.theguardian.com/membership/2016/oct/04/the-guardian-and-virtual-reality.</a:t>
            </a:r>
          </a:p>
          <a:p>
            <a:pPr marL="0" indent="0">
              <a:buNone/>
            </a:pPr>
            <a:r>
              <a:rPr lang="en-US" b="1" dirty="0"/>
              <a:t>“The Huffington Post Launches Full 360° and VR Capabilities across All Platforms</a:t>
            </a:r>
            <a:r>
              <a:rPr lang="en-US" dirty="0"/>
              <a:t>.” The Huffington Post Launches Full 360° and VR Capabilities across All Platforms | Business Wire, 14 July 2016, www.businesswire.com/news/home/20160714006034/en/The-Huffington-Post-Launches-Full-360%C2%B0-and-VR-Capabilities-across-All-Platforms.</a:t>
            </a:r>
          </a:p>
          <a:p>
            <a:pPr marL="0" indent="0">
              <a:buNone/>
            </a:pPr>
            <a:r>
              <a:rPr lang="en-US" b="1" dirty="0"/>
              <a:t>AR/VR Innovation Lab</a:t>
            </a:r>
            <a:r>
              <a:rPr lang="en-US" dirty="0"/>
              <a:t>. </a:t>
            </a:r>
            <a:r>
              <a:rPr lang="en-US" dirty="0">
                <a:hlinkClick r:id="rId2"/>
              </a:rPr>
              <a:t>www.technopark.ps/arvr/en/article/28/VR-in-Journalism#:~:text=VR%20and%20360%2Ddegree%20videos,lead%20to%20more%20engaged%20users.&amp;text=Any%20time%20a%20new%20technology,it%20with%20uncertainty%20and%20reluctance</a:t>
            </a:r>
            <a:r>
              <a:rPr lang="en-US" dirty="0"/>
              <a:t>.</a:t>
            </a:r>
            <a:endParaRPr lang="cs-CZ" dirty="0"/>
          </a:p>
          <a:p>
            <a:pPr marL="0" indent="0">
              <a:buNone/>
            </a:pPr>
            <a:r>
              <a:rPr lang="en-US" dirty="0">
                <a:effectLst/>
              </a:rPr>
              <a:t>Mitchell, Cory. “Virtual Reality.” </a:t>
            </a:r>
            <a:r>
              <a:rPr lang="en-US" b="1" i="1" dirty="0">
                <a:effectLst/>
              </a:rPr>
              <a:t>Investopedia</a:t>
            </a:r>
            <a:r>
              <a:rPr lang="en-US" dirty="0">
                <a:effectLst/>
              </a:rPr>
              <a:t>, Investopedia, 21 Nov. 2020, www.investopedia.com/terms/v/virtual-reality.asp#:~:text=Virtual%20reality%20(VR)%20refers%20to,or%20gloves%20fitted%20with%20sensors. </a:t>
            </a:r>
          </a:p>
          <a:p>
            <a:pPr marL="0" indent="0">
              <a:buNone/>
            </a:pPr>
            <a:r>
              <a:rPr lang="en-US" dirty="0" err="1"/>
              <a:t>Sirkkunen</a:t>
            </a:r>
            <a:r>
              <a:rPr lang="en-US" dirty="0"/>
              <a:t>, E., </a:t>
            </a:r>
            <a:r>
              <a:rPr lang="en-US" dirty="0" err="1"/>
              <a:t>Väätäjä</a:t>
            </a:r>
            <a:r>
              <a:rPr lang="en-US" dirty="0"/>
              <a:t>, H., </a:t>
            </a:r>
            <a:r>
              <a:rPr lang="en-US" dirty="0" err="1"/>
              <a:t>Uskali</a:t>
            </a:r>
            <a:r>
              <a:rPr lang="en-US" dirty="0"/>
              <a:t>, T., &amp; Rezaei, P. P. (2016). </a:t>
            </a:r>
            <a:r>
              <a:rPr lang="en-US" b="1" dirty="0"/>
              <a:t>Journalism in virtual reality : opportunities and future research challenges</a:t>
            </a:r>
            <a:r>
              <a:rPr lang="en-US" dirty="0"/>
              <a:t>. In Academic MindTrek'16 : Proceedings of the 20th International Academic </a:t>
            </a:r>
            <a:r>
              <a:rPr lang="en-US" dirty="0" err="1"/>
              <a:t>MindTrek</a:t>
            </a:r>
            <a:r>
              <a:rPr lang="en-US" dirty="0"/>
              <a:t> Conference (pp. 297-303). New York: Association for Computing Machinery (ACM). doi:10.1145/2994310.2994353</a:t>
            </a:r>
          </a:p>
          <a:p>
            <a:pPr marL="0" indent="0">
              <a:buNone/>
            </a:pPr>
            <a:r>
              <a:rPr lang="en-US" dirty="0"/>
              <a:t>Technology, </a:t>
            </a:r>
            <a:r>
              <a:rPr lang="en-US" dirty="0" err="1"/>
              <a:t>GlobalData</a:t>
            </a:r>
            <a:r>
              <a:rPr lang="en-US" dirty="0"/>
              <a:t>. “</a:t>
            </a:r>
            <a:r>
              <a:rPr lang="en-US" b="1" dirty="0"/>
              <a:t>History of Virtual Reality: Timeline.</a:t>
            </a:r>
            <a:r>
              <a:rPr lang="en-US" dirty="0"/>
              <a:t>” Verdict, 15 July 2020, www.verdict.co.uk/history-virtual-reality-timeline/#:~:text=Invented%20in%20the%201950s%2C%20VR's,Jaron%20Lanier%20in%20the%201980s.</a:t>
            </a:r>
          </a:p>
          <a:p>
            <a:pPr marL="0" indent="0">
              <a:buNone/>
            </a:pPr>
            <a:r>
              <a:rPr lang="en-US" dirty="0"/>
              <a:t>Unknown, Author. “</a:t>
            </a:r>
            <a:r>
              <a:rPr lang="en-US" b="1" dirty="0"/>
              <a:t>4 Health Risks From Using Virtual Reality Headsets</a:t>
            </a:r>
            <a:r>
              <a:rPr lang="en-US" dirty="0"/>
              <a:t>.” VEST, 24 July 2017, www.vesttech.com/4-health-risks-from-using-virtual-reality-headsets/#:~:text=VR%20headsets%20can%20cause%20severe,uncomfortable%20after%20a%20few%20minutes.</a:t>
            </a:r>
          </a:p>
          <a:p>
            <a:pPr marL="0" indent="0">
              <a:buNone/>
            </a:pPr>
            <a:endParaRPr lang="en-US" dirty="0"/>
          </a:p>
        </p:txBody>
      </p:sp>
      <p:sp>
        <p:nvSpPr>
          <p:cNvPr id="4" name="Slide Number Placeholder 3">
            <a:extLst>
              <a:ext uri="{FF2B5EF4-FFF2-40B4-BE49-F238E27FC236}">
                <a16:creationId xmlns:a16="http://schemas.microsoft.com/office/drawing/2014/main" id="{670F84A1-DCA9-4894-82EA-A83237ACA8B7}"/>
              </a:ext>
            </a:extLst>
          </p:cNvPr>
          <p:cNvSpPr>
            <a:spLocks noGrp="1"/>
          </p:cNvSpPr>
          <p:nvPr>
            <p:ph type="sldNum" sz="quarter" idx="12"/>
          </p:nvPr>
        </p:nvSpPr>
        <p:spPr/>
        <p:txBody>
          <a:bodyPr/>
          <a:lstStyle/>
          <a:p>
            <a:fld id="{8D581BC7-E183-40DB-AC97-C19EA4EB8894}" type="slidenum">
              <a:rPr lang="en-US" smtClean="0"/>
              <a:t>13</a:t>
            </a:fld>
            <a:endParaRPr lang="en-US" dirty="0"/>
          </a:p>
        </p:txBody>
      </p:sp>
      <p:sp>
        <p:nvSpPr>
          <p:cNvPr id="3" name="Footer Placeholder 2">
            <a:extLst>
              <a:ext uri="{FF2B5EF4-FFF2-40B4-BE49-F238E27FC236}">
                <a16:creationId xmlns:a16="http://schemas.microsoft.com/office/drawing/2014/main" id="{375E9DB8-C5FF-491C-87D4-2A6ED2915442}"/>
              </a:ext>
            </a:extLst>
          </p:cNvPr>
          <p:cNvSpPr>
            <a:spLocks noGrp="1"/>
          </p:cNvSpPr>
          <p:nvPr>
            <p:ph type="ftr" sz="quarter" idx="11"/>
          </p:nvPr>
        </p:nvSpPr>
        <p:spPr/>
        <p:txBody>
          <a:bodyPr/>
          <a:lstStyle/>
          <a:p>
            <a:r>
              <a:rPr lang="cs-CZ" dirty="0"/>
              <a:t>SOURCES</a:t>
            </a:r>
            <a:endParaRPr lang="en-US" dirty="0"/>
          </a:p>
        </p:txBody>
      </p:sp>
      <p:sp>
        <p:nvSpPr>
          <p:cNvPr id="2" name="Date Placeholder 1">
            <a:extLst>
              <a:ext uri="{FF2B5EF4-FFF2-40B4-BE49-F238E27FC236}">
                <a16:creationId xmlns:a16="http://schemas.microsoft.com/office/drawing/2014/main" id="{FC52B98C-5C1E-46B1-B54D-F830C622743A}"/>
              </a:ext>
            </a:extLst>
          </p:cNvPr>
          <p:cNvSpPr>
            <a:spLocks noGrp="1"/>
          </p:cNvSpPr>
          <p:nvPr>
            <p:ph type="dt" sz="half" idx="10"/>
          </p:nvPr>
        </p:nvSpPr>
        <p:spPr/>
        <p:txBody>
          <a:bodyPr/>
          <a:lstStyle/>
          <a:p>
            <a:r>
              <a:rPr lang="cs-CZ" dirty="0"/>
              <a:t>28.2.2021</a:t>
            </a:r>
          </a:p>
        </p:txBody>
      </p:sp>
    </p:spTree>
    <p:extLst>
      <p:ext uri="{BB962C8B-B14F-4D97-AF65-F5344CB8AC3E}">
        <p14:creationId xmlns:p14="http://schemas.microsoft.com/office/powerpoint/2010/main" val="26509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F9A33A-E955-4DFB-9469-3FDBA6703985}"/>
              </a:ext>
            </a:extLst>
          </p:cNvPr>
          <p:cNvSpPr>
            <a:spLocks noGrp="1"/>
          </p:cNvSpPr>
          <p:nvPr>
            <p:ph type="title"/>
          </p:nvPr>
        </p:nvSpPr>
        <p:spPr/>
        <p:txBody>
          <a:bodyPr/>
          <a:lstStyle/>
          <a:p>
            <a:r>
              <a:rPr lang="en-US" dirty="0"/>
              <a:t>THANK YOU!</a:t>
            </a:r>
            <a:endParaRPr lang="ru-RU" dirty="0"/>
          </a:p>
        </p:txBody>
      </p:sp>
      <p:sp>
        <p:nvSpPr>
          <p:cNvPr id="7" name="Text Placeholder 6">
            <a:extLst>
              <a:ext uri="{FF2B5EF4-FFF2-40B4-BE49-F238E27FC236}">
                <a16:creationId xmlns:a16="http://schemas.microsoft.com/office/drawing/2014/main" id="{58804881-51D2-4A81-BABB-704FBED23EB9}"/>
              </a:ext>
            </a:extLst>
          </p:cNvPr>
          <p:cNvSpPr>
            <a:spLocks noGrp="1"/>
          </p:cNvSpPr>
          <p:nvPr>
            <p:ph type="body" sz="quarter" idx="15"/>
          </p:nvPr>
        </p:nvSpPr>
        <p:spPr/>
        <p:txBody>
          <a:bodyPr/>
          <a:lstStyle/>
          <a:p>
            <a:r>
              <a:rPr lang="cs-CZ" dirty="0"/>
              <a:t>Pavla Roučková</a:t>
            </a:r>
            <a:endParaRPr lang="ru-RU" dirty="0"/>
          </a:p>
        </p:txBody>
      </p:sp>
      <p:sp>
        <p:nvSpPr>
          <p:cNvPr id="8" name="Text Placeholder 7">
            <a:extLst>
              <a:ext uri="{FF2B5EF4-FFF2-40B4-BE49-F238E27FC236}">
                <a16:creationId xmlns:a16="http://schemas.microsoft.com/office/drawing/2014/main" id="{8D2C39EE-B4D3-4E49-BF2C-871A33509C56}"/>
              </a:ext>
            </a:extLst>
          </p:cNvPr>
          <p:cNvSpPr>
            <a:spLocks noGrp="1"/>
          </p:cNvSpPr>
          <p:nvPr>
            <p:ph type="body" sz="quarter" idx="16"/>
          </p:nvPr>
        </p:nvSpPr>
        <p:spPr/>
        <p:txBody>
          <a:bodyPr/>
          <a:lstStyle/>
          <a:p>
            <a:r>
              <a:rPr lang="en-US" dirty="0"/>
              <a:t>Media and Communications Studies (MSP)</a:t>
            </a:r>
            <a:endParaRPr lang="ru-RU" dirty="0"/>
          </a:p>
        </p:txBody>
      </p:sp>
      <p:pic>
        <p:nvPicPr>
          <p:cNvPr id="27" name="Picture Placeholder 26" descr="A person wearing a virtual reality headset&#10;&#10;Description automatically generated with low confidence">
            <a:extLst>
              <a:ext uri="{FF2B5EF4-FFF2-40B4-BE49-F238E27FC236}">
                <a16:creationId xmlns:a16="http://schemas.microsoft.com/office/drawing/2014/main" id="{DA90DCF4-8685-4365-9D9A-0DAF71582A56}"/>
              </a:ext>
            </a:extLst>
          </p:cNvPr>
          <p:cNvPicPr>
            <a:picLocks noGrp="1" noChangeAspect="1"/>
          </p:cNvPicPr>
          <p:nvPr>
            <p:ph type="pic" sz="quarter" idx="22"/>
          </p:nvPr>
        </p:nvPicPr>
        <p:blipFill>
          <a:blip r:embed="rId2"/>
          <a:srcRect l="20412" r="20412"/>
          <a:stretch>
            <a:fillRect/>
          </a:stretch>
        </p:blipFill>
        <p:spPr/>
      </p:pic>
    </p:spTree>
    <p:extLst>
      <p:ext uri="{BB962C8B-B14F-4D97-AF65-F5344CB8AC3E}">
        <p14:creationId xmlns:p14="http://schemas.microsoft.com/office/powerpoint/2010/main" val="269567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7241-C2B7-4F61-A69C-236E16A5F62F}"/>
              </a:ext>
            </a:extLst>
          </p:cNvPr>
          <p:cNvSpPr>
            <a:spLocks noGrp="1"/>
          </p:cNvSpPr>
          <p:nvPr>
            <p:ph type="title"/>
          </p:nvPr>
        </p:nvSpPr>
        <p:spPr/>
        <p:txBody>
          <a:bodyPr/>
          <a:lstStyle/>
          <a:p>
            <a:r>
              <a:rPr lang="en-US" dirty="0"/>
              <a:t>What</a:t>
            </a:r>
            <a:r>
              <a:rPr lang="cs-CZ" dirty="0"/>
              <a:t> </a:t>
            </a:r>
            <a:r>
              <a:rPr lang="cs-CZ" dirty="0" err="1"/>
              <a:t>is</a:t>
            </a:r>
            <a:r>
              <a:rPr lang="cs-CZ" dirty="0"/>
              <a:t> </a:t>
            </a:r>
            <a:r>
              <a:rPr lang="en-US" dirty="0"/>
              <a:t>Virtual</a:t>
            </a:r>
            <a:r>
              <a:rPr lang="cs-CZ" dirty="0"/>
              <a:t> Reality?</a:t>
            </a:r>
            <a:endParaRPr lang="ru-RU" dirty="0"/>
          </a:p>
        </p:txBody>
      </p:sp>
      <p:sp>
        <p:nvSpPr>
          <p:cNvPr id="3" name="Subtitle 2">
            <a:extLst>
              <a:ext uri="{FF2B5EF4-FFF2-40B4-BE49-F238E27FC236}">
                <a16:creationId xmlns:a16="http://schemas.microsoft.com/office/drawing/2014/main" id="{FDFD3B61-D7B5-4C7A-80FB-02A3436F88E1}"/>
              </a:ext>
            </a:extLst>
          </p:cNvPr>
          <p:cNvSpPr>
            <a:spLocks noGrp="1"/>
          </p:cNvSpPr>
          <p:nvPr>
            <p:ph type="subTitle" idx="1"/>
          </p:nvPr>
        </p:nvSpPr>
        <p:spPr/>
        <p:txBody>
          <a:bodyPr/>
          <a:lstStyle/>
          <a:p>
            <a:r>
              <a:rPr lang="cs-CZ" dirty="0" err="1"/>
              <a:t>Definition</a:t>
            </a:r>
            <a:r>
              <a:rPr lang="cs-CZ" dirty="0"/>
              <a:t>, </a:t>
            </a:r>
            <a:r>
              <a:rPr lang="cs-CZ" dirty="0" err="1"/>
              <a:t>key</a:t>
            </a:r>
            <a:r>
              <a:rPr lang="cs-CZ" dirty="0"/>
              <a:t> </a:t>
            </a:r>
            <a:r>
              <a:rPr lang="cs-CZ" dirty="0" err="1"/>
              <a:t>points</a:t>
            </a:r>
            <a:r>
              <a:rPr lang="cs-CZ" dirty="0"/>
              <a:t>, </a:t>
            </a:r>
            <a:r>
              <a:rPr lang="cs-CZ" dirty="0" err="1"/>
              <a:t>timeline</a:t>
            </a:r>
            <a:endParaRPr lang="ru-RU" dirty="0"/>
          </a:p>
        </p:txBody>
      </p:sp>
      <p:pic>
        <p:nvPicPr>
          <p:cNvPr id="11" name="Picture Placeholder 10" descr="A picture containing light&#10;&#10;Description automatically generated">
            <a:extLst>
              <a:ext uri="{FF2B5EF4-FFF2-40B4-BE49-F238E27FC236}">
                <a16:creationId xmlns:a16="http://schemas.microsoft.com/office/drawing/2014/main" id="{27160FFD-DA78-4165-87AB-A3B8E08A4FA5}"/>
              </a:ext>
            </a:extLst>
          </p:cNvPr>
          <p:cNvPicPr>
            <a:picLocks noGrp="1" noChangeAspect="1"/>
          </p:cNvPicPr>
          <p:nvPr>
            <p:ph type="pic" sz="quarter" idx="14"/>
          </p:nvPr>
        </p:nvPicPr>
        <p:blipFill>
          <a:blip r:embed="rId2"/>
          <a:srcRect l="16736" r="16736"/>
          <a:stretch>
            <a:fillRect/>
          </a:stretch>
        </p:blipFill>
        <p:spPr>
          <a:xfrm>
            <a:off x="12700" y="0"/>
            <a:ext cx="6083300" cy="6858000"/>
          </a:xfrm>
        </p:spPr>
      </p:pic>
    </p:spTree>
    <p:extLst>
      <p:ext uri="{BB962C8B-B14F-4D97-AF65-F5344CB8AC3E}">
        <p14:creationId xmlns:p14="http://schemas.microsoft.com/office/powerpoint/2010/main" val="298223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26A0-76B0-4D92-8A3B-F4FB7FCBBD52}"/>
              </a:ext>
            </a:extLst>
          </p:cNvPr>
          <p:cNvSpPr>
            <a:spLocks noGrp="1"/>
          </p:cNvSpPr>
          <p:nvPr>
            <p:ph type="title"/>
          </p:nvPr>
        </p:nvSpPr>
        <p:spPr>
          <a:xfrm>
            <a:off x="803276" y="2091023"/>
            <a:ext cx="4464049" cy="804338"/>
          </a:xfrm>
        </p:spPr>
        <p:txBody>
          <a:bodyPr anchor="b">
            <a:normAutofit/>
          </a:bodyPr>
          <a:lstStyle/>
          <a:p>
            <a:r>
              <a:rPr lang="cs-CZ" dirty="0" err="1"/>
              <a:t>Definition</a:t>
            </a:r>
            <a:endParaRPr lang="en-US" dirty="0"/>
          </a:p>
        </p:txBody>
      </p:sp>
      <p:sp>
        <p:nvSpPr>
          <p:cNvPr id="5" name="Text Placeholder 4">
            <a:extLst>
              <a:ext uri="{FF2B5EF4-FFF2-40B4-BE49-F238E27FC236}">
                <a16:creationId xmlns:a16="http://schemas.microsoft.com/office/drawing/2014/main" id="{C7BC30F8-1890-4494-869A-DCD11E9F5FF4}"/>
              </a:ext>
            </a:extLst>
          </p:cNvPr>
          <p:cNvSpPr>
            <a:spLocks noGrp="1"/>
          </p:cNvSpPr>
          <p:nvPr>
            <p:ph type="body" idx="1"/>
          </p:nvPr>
        </p:nvSpPr>
        <p:spPr>
          <a:xfrm>
            <a:off x="778643" y="3244645"/>
            <a:ext cx="4853962" cy="1503074"/>
          </a:xfrm>
        </p:spPr>
        <p:txBody>
          <a:bodyPr>
            <a:normAutofit fontScale="92500" lnSpcReduction="10000"/>
          </a:bodyPr>
          <a:lstStyle/>
          <a:p>
            <a:pPr>
              <a:lnSpc>
                <a:spcPct val="110000"/>
              </a:lnSpc>
            </a:pPr>
            <a:r>
              <a:rPr lang="en-US" sz="1600" dirty="0"/>
              <a:t>Virtual reality (VR) refers to a computer-generated simulation in which a person can interact within an artificial three-dimensional environment using electronic devices, such as special goggles with a screen or gloves fitted with sensors. In this simulated artificial environment, the user is able to have a realistic-feeling experience.</a:t>
            </a:r>
            <a:endParaRPr lang="cs-CZ" sz="1600" dirty="0"/>
          </a:p>
          <a:p>
            <a:pPr>
              <a:lnSpc>
                <a:spcPct val="90000"/>
              </a:lnSpc>
            </a:pPr>
            <a:endParaRPr lang="en-US" sz="1300" dirty="0"/>
          </a:p>
        </p:txBody>
      </p:sp>
      <p:sp>
        <p:nvSpPr>
          <p:cNvPr id="6" name="Date Placeholder 5">
            <a:extLst>
              <a:ext uri="{FF2B5EF4-FFF2-40B4-BE49-F238E27FC236}">
                <a16:creationId xmlns:a16="http://schemas.microsoft.com/office/drawing/2014/main" id="{5EC88EDC-DE1B-4E22-AB2A-B461D5C81354}"/>
              </a:ext>
            </a:extLst>
          </p:cNvPr>
          <p:cNvSpPr>
            <a:spLocks noGrp="1"/>
          </p:cNvSpPr>
          <p:nvPr>
            <p:ph type="dt" sz="half" idx="10"/>
          </p:nvPr>
        </p:nvSpPr>
        <p:spPr>
          <a:xfrm>
            <a:off x="10016836" y="5878720"/>
            <a:ext cx="1336964" cy="298800"/>
          </a:xfrm>
        </p:spPr>
        <p:txBody>
          <a:bodyPr anchor="ctr">
            <a:normAutofit/>
          </a:bodyPr>
          <a:lstStyle/>
          <a:p>
            <a:pPr>
              <a:spcAft>
                <a:spcPts val="600"/>
              </a:spcAft>
            </a:pPr>
            <a:r>
              <a:rPr lang="cs-CZ" dirty="0"/>
              <a:t>28.2.2021</a:t>
            </a:r>
          </a:p>
        </p:txBody>
      </p:sp>
      <p:sp>
        <p:nvSpPr>
          <p:cNvPr id="7" name="Footer Placeholder 6">
            <a:extLst>
              <a:ext uri="{FF2B5EF4-FFF2-40B4-BE49-F238E27FC236}">
                <a16:creationId xmlns:a16="http://schemas.microsoft.com/office/drawing/2014/main" id="{80B83D80-B29B-48B9-9B34-76AD9399E64D}"/>
              </a:ext>
            </a:extLst>
          </p:cNvPr>
          <p:cNvSpPr>
            <a:spLocks noGrp="1"/>
          </p:cNvSpPr>
          <p:nvPr>
            <p:ph type="ftr" sz="quarter" idx="11"/>
          </p:nvPr>
        </p:nvSpPr>
        <p:spPr>
          <a:xfrm>
            <a:off x="1169960" y="5878720"/>
            <a:ext cx="2915733" cy="298800"/>
          </a:xfrm>
        </p:spPr>
        <p:txBody>
          <a:bodyPr anchor="ctr">
            <a:normAutofit/>
          </a:bodyPr>
          <a:lstStyle/>
          <a:p>
            <a:pPr>
              <a:spcAft>
                <a:spcPts val="600"/>
              </a:spcAft>
            </a:pPr>
            <a:r>
              <a:rPr lang="cs-CZ" dirty="0" err="1"/>
              <a:t>What</a:t>
            </a:r>
            <a:r>
              <a:rPr lang="cs-CZ" dirty="0"/>
              <a:t> </a:t>
            </a:r>
            <a:r>
              <a:rPr lang="cs-CZ" dirty="0" err="1"/>
              <a:t>is</a:t>
            </a:r>
            <a:r>
              <a:rPr lang="cs-CZ" dirty="0"/>
              <a:t> VR?</a:t>
            </a:r>
          </a:p>
        </p:txBody>
      </p:sp>
      <p:sp>
        <p:nvSpPr>
          <p:cNvPr id="8" name="Slide Number Placeholder 7">
            <a:extLst>
              <a:ext uri="{FF2B5EF4-FFF2-40B4-BE49-F238E27FC236}">
                <a16:creationId xmlns:a16="http://schemas.microsoft.com/office/drawing/2014/main" id="{FE91C663-2D66-4255-91B4-906F720EB8BA}"/>
              </a:ext>
            </a:extLst>
          </p:cNvPr>
          <p:cNvSpPr>
            <a:spLocks noGrp="1"/>
          </p:cNvSpPr>
          <p:nvPr>
            <p:ph type="sldNum" sz="quarter" idx="12"/>
          </p:nvPr>
        </p:nvSpPr>
        <p:spPr>
          <a:xfrm>
            <a:off x="778643" y="5879656"/>
            <a:ext cx="354492" cy="297307"/>
          </a:xfrm>
        </p:spPr>
        <p:txBody>
          <a:bodyPr anchor="ctr">
            <a:normAutofit/>
          </a:bodyPr>
          <a:lstStyle/>
          <a:p>
            <a:pPr>
              <a:spcAft>
                <a:spcPts val="600"/>
              </a:spcAft>
            </a:pPr>
            <a:fld id="{8D581BC7-E183-40DB-AC97-C19EA4EB8894}" type="slidenum">
              <a:rPr lang="en-US" smtClean="0"/>
              <a:pPr>
                <a:spcAft>
                  <a:spcPts val="600"/>
                </a:spcAft>
              </a:pPr>
              <a:t>3</a:t>
            </a:fld>
            <a:endParaRPr lang="en-US"/>
          </a:p>
        </p:txBody>
      </p:sp>
      <p:sp>
        <p:nvSpPr>
          <p:cNvPr id="3" name="Text Placeholder 2">
            <a:extLst>
              <a:ext uri="{FF2B5EF4-FFF2-40B4-BE49-F238E27FC236}">
                <a16:creationId xmlns:a16="http://schemas.microsoft.com/office/drawing/2014/main" id="{A50184F8-7D3E-4F39-85DA-53F65AF618F6}"/>
              </a:ext>
            </a:extLst>
          </p:cNvPr>
          <p:cNvSpPr>
            <a:spLocks noGrp="1"/>
          </p:cNvSpPr>
          <p:nvPr>
            <p:ph type="body" idx="14"/>
          </p:nvPr>
        </p:nvSpPr>
        <p:spPr>
          <a:xfrm>
            <a:off x="778643" y="4942612"/>
            <a:ext cx="4853962" cy="742073"/>
          </a:xfrm>
        </p:spPr>
        <p:txBody>
          <a:bodyPr>
            <a:normAutofit fontScale="92500" lnSpcReduction="10000"/>
          </a:bodyPr>
          <a:lstStyle/>
          <a:p>
            <a:pPr marL="0" indent="0">
              <a:buNone/>
            </a:pPr>
            <a:r>
              <a:rPr lang="en-US" dirty="0"/>
              <a:t>Augmented reality (AR) is different from VR, in that AR enhances the real world as it exists with graphical overlays and does not create a fully immersive experience.</a:t>
            </a:r>
            <a:endParaRPr lang="cs-CZ" dirty="0"/>
          </a:p>
          <a:p>
            <a:pPr marL="0" indent="0" algn="r">
              <a:buNone/>
            </a:pPr>
            <a:r>
              <a:rPr lang="cs-CZ" sz="1000" i="1" dirty="0"/>
              <a:t>Investopedia.com</a:t>
            </a:r>
            <a:endParaRPr lang="en-US" sz="1000" i="1" dirty="0"/>
          </a:p>
        </p:txBody>
      </p:sp>
      <p:pic>
        <p:nvPicPr>
          <p:cNvPr id="19" name="Picture Placeholder 18" descr="A picture containing text, water sport&#10;&#10;Description automatically generated">
            <a:extLst>
              <a:ext uri="{FF2B5EF4-FFF2-40B4-BE49-F238E27FC236}">
                <a16:creationId xmlns:a16="http://schemas.microsoft.com/office/drawing/2014/main" id="{B4DBA1CF-0A24-4FD5-947F-DCAC76C07C4C}"/>
              </a:ext>
            </a:extLst>
          </p:cNvPr>
          <p:cNvPicPr>
            <a:picLocks noGrp="1" noChangeAspect="1"/>
          </p:cNvPicPr>
          <p:nvPr>
            <p:ph type="pic" sz="quarter" idx="15"/>
          </p:nvPr>
        </p:nvPicPr>
        <p:blipFill>
          <a:blip r:embed="rId2"/>
          <a:srcRect l="6554" r="6554"/>
          <a:stretch>
            <a:fillRect/>
          </a:stretch>
        </p:blipFill>
        <p:spPr/>
      </p:pic>
    </p:spTree>
    <p:extLst>
      <p:ext uri="{BB962C8B-B14F-4D97-AF65-F5344CB8AC3E}">
        <p14:creationId xmlns:p14="http://schemas.microsoft.com/office/powerpoint/2010/main" val="290511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A9230-37E2-4CEB-A3E5-B704CE27367E}"/>
              </a:ext>
            </a:extLst>
          </p:cNvPr>
          <p:cNvSpPr>
            <a:spLocks noGrp="1"/>
          </p:cNvSpPr>
          <p:nvPr>
            <p:ph type="title"/>
          </p:nvPr>
        </p:nvSpPr>
        <p:spPr/>
        <p:txBody>
          <a:bodyPr/>
          <a:lstStyle/>
          <a:p>
            <a:r>
              <a:rPr lang="cs-CZ" dirty="0" err="1"/>
              <a:t>Key</a:t>
            </a:r>
            <a:r>
              <a:rPr lang="cs-CZ" dirty="0"/>
              <a:t> </a:t>
            </a:r>
            <a:r>
              <a:rPr lang="cs-CZ" dirty="0" err="1"/>
              <a:t>feautres</a:t>
            </a:r>
            <a:endParaRPr lang="en-US" dirty="0"/>
          </a:p>
        </p:txBody>
      </p:sp>
      <p:sp>
        <p:nvSpPr>
          <p:cNvPr id="10" name="Text Placeholder 9">
            <a:extLst>
              <a:ext uri="{FF2B5EF4-FFF2-40B4-BE49-F238E27FC236}">
                <a16:creationId xmlns:a16="http://schemas.microsoft.com/office/drawing/2014/main" id="{89BE0DA3-3A03-418B-B7CF-0D4107499B9C}"/>
              </a:ext>
            </a:extLst>
          </p:cNvPr>
          <p:cNvSpPr>
            <a:spLocks noGrp="1"/>
          </p:cNvSpPr>
          <p:nvPr>
            <p:ph type="body" sz="quarter" idx="26"/>
          </p:nvPr>
        </p:nvSpPr>
        <p:spPr/>
        <p:txBody>
          <a:bodyPr/>
          <a:lstStyle/>
          <a:p>
            <a:r>
              <a:rPr lang="en-US" dirty="0"/>
              <a:t>1</a:t>
            </a:r>
          </a:p>
        </p:txBody>
      </p:sp>
      <p:sp>
        <p:nvSpPr>
          <p:cNvPr id="8" name="Text Placeholder 7">
            <a:extLst>
              <a:ext uri="{FF2B5EF4-FFF2-40B4-BE49-F238E27FC236}">
                <a16:creationId xmlns:a16="http://schemas.microsoft.com/office/drawing/2014/main" id="{D5450AF9-6A8E-4054-A832-F7BF5DA0E16C}"/>
              </a:ext>
            </a:extLst>
          </p:cNvPr>
          <p:cNvSpPr>
            <a:spLocks noGrp="1"/>
          </p:cNvSpPr>
          <p:nvPr>
            <p:ph type="body" idx="14"/>
          </p:nvPr>
        </p:nvSpPr>
        <p:spPr>
          <a:xfrm>
            <a:off x="1226926" y="4031598"/>
            <a:ext cx="2944368" cy="1570211"/>
          </a:xfrm>
        </p:spPr>
        <p:txBody>
          <a:bodyPr>
            <a:normAutofit/>
          </a:bodyPr>
          <a:lstStyle/>
          <a:p>
            <a:r>
              <a:rPr lang="en-US" sz="2000" dirty="0">
                <a:solidFill>
                  <a:schemeClr val="bg2"/>
                </a:solidFill>
              </a:rPr>
              <a:t>VR creates an immersive artificial world that can seem quite real, via the use of technology.</a:t>
            </a:r>
          </a:p>
        </p:txBody>
      </p:sp>
      <p:sp>
        <p:nvSpPr>
          <p:cNvPr id="12" name="Text Placeholder 11">
            <a:extLst>
              <a:ext uri="{FF2B5EF4-FFF2-40B4-BE49-F238E27FC236}">
                <a16:creationId xmlns:a16="http://schemas.microsoft.com/office/drawing/2014/main" id="{CC46A248-3DD2-4083-A410-269D3C38BC7D}"/>
              </a:ext>
            </a:extLst>
          </p:cNvPr>
          <p:cNvSpPr>
            <a:spLocks noGrp="1"/>
          </p:cNvSpPr>
          <p:nvPr>
            <p:ph type="body" sz="quarter" idx="28"/>
          </p:nvPr>
        </p:nvSpPr>
        <p:spPr/>
        <p:txBody>
          <a:bodyPr/>
          <a:lstStyle/>
          <a:p>
            <a:r>
              <a:rPr lang="en-US" dirty="0"/>
              <a:t>2</a:t>
            </a:r>
          </a:p>
        </p:txBody>
      </p:sp>
      <p:sp>
        <p:nvSpPr>
          <p:cNvPr id="11" name="Text Placeholder 10">
            <a:extLst>
              <a:ext uri="{FF2B5EF4-FFF2-40B4-BE49-F238E27FC236}">
                <a16:creationId xmlns:a16="http://schemas.microsoft.com/office/drawing/2014/main" id="{D02433E8-0DB5-41D8-8B35-D76C17922FE5}"/>
              </a:ext>
            </a:extLst>
          </p:cNvPr>
          <p:cNvSpPr>
            <a:spLocks noGrp="1"/>
          </p:cNvSpPr>
          <p:nvPr>
            <p:ph type="body" idx="27"/>
          </p:nvPr>
        </p:nvSpPr>
        <p:spPr>
          <a:xfrm>
            <a:off x="4871314" y="4031599"/>
            <a:ext cx="2944368" cy="1419822"/>
          </a:xfrm>
        </p:spPr>
        <p:txBody>
          <a:bodyPr>
            <a:normAutofit/>
          </a:bodyPr>
          <a:lstStyle/>
          <a:p>
            <a:r>
              <a:rPr lang="en-US" sz="2000" dirty="0">
                <a:solidFill>
                  <a:schemeClr val="bg2"/>
                </a:solidFill>
              </a:rPr>
              <a:t>Through a virtual reality viewer, users can look up, down, or any which way, as if they were actually there.</a:t>
            </a:r>
          </a:p>
        </p:txBody>
      </p:sp>
      <p:sp>
        <p:nvSpPr>
          <p:cNvPr id="15" name="Text Placeholder 14">
            <a:extLst>
              <a:ext uri="{FF2B5EF4-FFF2-40B4-BE49-F238E27FC236}">
                <a16:creationId xmlns:a16="http://schemas.microsoft.com/office/drawing/2014/main" id="{A0DE6855-935C-4D9C-A6CA-A30ED4BC73A2}"/>
              </a:ext>
            </a:extLst>
          </p:cNvPr>
          <p:cNvSpPr>
            <a:spLocks noGrp="1"/>
          </p:cNvSpPr>
          <p:nvPr>
            <p:ph type="body" sz="quarter" idx="31"/>
          </p:nvPr>
        </p:nvSpPr>
        <p:spPr/>
        <p:txBody>
          <a:bodyPr/>
          <a:lstStyle/>
          <a:p>
            <a:r>
              <a:rPr lang="en-US" dirty="0"/>
              <a:t>3</a:t>
            </a:r>
          </a:p>
        </p:txBody>
      </p:sp>
      <p:sp>
        <p:nvSpPr>
          <p:cNvPr id="14" name="Text Placeholder 13">
            <a:extLst>
              <a:ext uri="{FF2B5EF4-FFF2-40B4-BE49-F238E27FC236}">
                <a16:creationId xmlns:a16="http://schemas.microsoft.com/office/drawing/2014/main" id="{1A32FF73-A652-43C6-96BD-425851F591BC}"/>
              </a:ext>
            </a:extLst>
          </p:cNvPr>
          <p:cNvSpPr>
            <a:spLocks noGrp="1"/>
          </p:cNvSpPr>
          <p:nvPr>
            <p:ph type="body" idx="30"/>
          </p:nvPr>
        </p:nvSpPr>
        <p:spPr>
          <a:xfrm>
            <a:off x="8515702" y="4031598"/>
            <a:ext cx="2944368" cy="1890939"/>
          </a:xfrm>
        </p:spPr>
        <p:txBody>
          <a:bodyPr>
            <a:noAutofit/>
          </a:bodyPr>
          <a:lstStyle/>
          <a:p>
            <a:r>
              <a:rPr lang="en-US" sz="2000" dirty="0">
                <a:solidFill>
                  <a:schemeClr val="bg2"/>
                </a:solidFill>
              </a:rPr>
              <a:t>Virtual reality has many use-cases, including entertainment and gaming, or acting as a sales, educational, or training tool.</a:t>
            </a:r>
          </a:p>
        </p:txBody>
      </p:sp>
      <p:sp>
        <p:nvSpPr>
          <p:cNvPr id="4" name="Slide Number Placeholder 3">
            <a:extLst>
              <a:ext uri="{FF2B5EF4-FFF2-40B4-BE49-F238E27FC236}">
                <a16:creationId xmlns:a16="http://schemas.microsoft.com/office/drawing/2014/main" id="{30CD95F8-281D-4A11-99F2-9795C5264F76}"/>
              </a:ext>
            </a:extLst>
          </p:cNvPr>
          <p:cNvSpPr>
            <a:spLocks noGrp="1"/>
          </p:cNvSpPr>
          <p:nvPr>
            <p:ph type="sldNum" sz="quarter" idx="12"/>
          </p:nvPr>
        </p:nvSpPr>
        <p:spPr/>
        <p:txBody>
          <a:bodyPr/>
          <a:lstStyle/>
          <a:p>
            <a:fld id="{8D581BC7-E183-40DB-AC97-C19EA4EB8894}" type="slidenum">
              <a:rPr lang="en-US" smtClean="0"/>
              <a:pPr/>
              <a:t>4</a:t>
            </a:fld>
            <a:endParaRPr lang="en-US" dirty="0"/>
          </a:p>
        </p:txBody>
      </p:sp>
      <p:sp>
        <p:nvSpPr>
          <p:cNvPr id="3" name="Footer Placeholder 2">
            <a:extLst>
              <a:ext uri="{FF2B5EF4-FFF2-40B4-BE49-F238E27FC236}">
                <a16:creationId xmlns:a16="http://schemas.microsoft.com/office/drawing/2014/main" id="{6EF07EF2-7D34-4156-A053-F39C573604F8}"/>
              </a:ext>
            </a:extLst>
          </p:cNvPr>
          <p:cNvSpPr>
            <a:spLocks noGrp="1"/>
          </p:cNvSpPr>
          <p:nvPr>
            <p:ph type="ftr" sz="quarter" idx="11"/>
          </p:nvPr>
        </p:nvSpPr>
        <p:spPr/>
        <p:txBody>
          <a:bodyPr/>
          <a:lstStyle/>
          <a:p>
            <a:pPr>
              <a:spcAft>
                <a:spcPts val="600"/>
              </a:spcAft>
            </a:pPr>
            <a:r>
              <a:rPr lang="cs-CZ" dirty="0" err="1"/>
              <a:t>What</a:t>
            </a:r>
            <a:r>
              <a:rPr lang="cs-CZ" dirty="0"/>
              <a:t> </a:t>
            </a:r>
            <a:r>
              <a:rPr lang="cs-CZ" dirty="0" err="1"/>
              <a:t>is</a:t>
            </a:r>
            <a:r>
              <a:rPr lang="cs-CZ" dirty="0"/>
              <a:t> VR?</a:t>
            </a:r>
          </a:p>
        </p:txBody>
      </p:sp>
      <p:sp>
        <p:nvSpPr>
          <p:cNvPr id="2" name="Date Placeholder 1">
            <a:extLst>
              <a:ext uri="{FF2B5EF4-FFF2-40B4-BE49-F238E27FC236}">
                <a16:creationId xmlns:a16="http://schemas.microsoft.com/office/drawing/2014/main" id="{AC3AE2A4-3957-4B28-BF08-92D47AFB3D61}"/>
              </a:ext>
            </a:extLst>
          </p:cNvPr>
          <p:cNvSpPr>
            <a:spLocks noGrp="1"/>
          </p:cNvSpPr>
          <p:nvPr>
            <p:ph type="dt" sz="half" idx="10"/>
          </p:nvPr>
        </p:nvSpPr>
        <p:spPr/>
        <p:txBody>
          <a:bodyPr/>
          <a:lstStyle/>
          <a:p>
            <a:r>
              <a:rPr lang="cs-CZ" dirty="0"/>
              <a:t>28.2.2021</a:t>
            </a:r>
            <a:endParaRPr lang="en-US" dirty="0"/>
          </a:p>
        </p:txBody>
      </p:sp>
      <p:sp>
        <p:nvSpPr>
          <p:cNvPr id="6" name="TextBox 5">
            <a:extLst>
              <a:ext uri="{FF2B5EF4-FFF2-40B4-BE49-F238E27FC236}">
                <a16:creationId xmlns:a16="http://schemas.microsoft.com/office/drawing/2014/main" id="{4B4BA8D3-5D6C-487D-A5F0-2B7B7657BABD}"/>
              </a:ext>
            </a:extLst>
          </p:cNvPr>
          <p:cNvSpPr txBox="1"/>
          <p:nvPr/>
        </p:nvSpPr>
        <p:spPr>
          <a:xfrm>
            <a:off x="9744908" y="5600578"/>
            <a:ext cx="1336964" cy="246221"/>
          </a:xfrm>
          <a:prstGeom prst="rect">
            <a:avLst/>
          </a:prstGeom>
          <a:noFill/>
        </p:spPr>
        <p:txBody>
          <a:bodyPr wrap="square" rtlCol="0">
            <a:spAutoFit/>
          </a:bodyPr>
          <a:lstStyle/>
          <a:p>
            <a:pPr algn="r"/>
            <a:r>
              <a:rPr lang="cs-CZ" sz="1000" i="1" dirty="0">
                <a:solidFill>
                  <a:schemeClr val="tx2"/>
                </a:solidFill>
              </a:rPr>
              <a:t>Investopedia.com</a:t>
            </a:r>
            <a:endParaRPr lang="en-US" sz="1000" i="1" dirty="0">
              <a:solidFill>
                <a:schemeClr val="tx2"/>
              </a:solidFill>
            </a:endParaRPr>
          </a:p>
        </p:txBody>
      </p:sp>
    </p:spTree>
    <p:extLst>
      <p:ext uri="{BB962C8B-B14F-4D97-AF65-F5344CB8AC3E}">
        <p14:creationId xmlns:p14="http://schemas.microsoft.com/office/powerpoint/2010/main" val="331017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AC56A32D-C8BF-4477-BA62-2022E57EF222}"/>
              </a:ext>
            </a:extLst>
          </p:cNvPr>
          <p:cNvSpPr>
            <a:spLocks noGrp="1"/>
          </p:cNvSpPr>
          <p:nvPr>
            <p:ph type="body" sz="quarter" idx="26"/>
          </p:nvPr>
        </p:nvSpPr>
        <p:spPr/>
        <p:txBody>
          <a:bodyPr/>
          <a:lstStyle/>
          <a:p>
            <a:r>
              <a:rPr lang="cs-CZ" dirty="0"/>
              <a:t>1950s</a:t>
            </a:r>
            <a:endParaRPr lang="en-US" dirty="0"/>
          </a:p>
        </p:txBody>
      </p:sp>
      <p:sp>
        <p:nvSpPr>
          <p:cNvPr id="10" name="Text Placeholder 9">
            <a:extLst>
              <a:ext uri="{FF2B5EF4-FFF2-40B4-BE49-F238E27FC236}">
                <a16:creationId xmlns:a16="http://schemas.microsoft.com/office/drawing/2014/main" id="{85197C78-259E-4657-A444-966F58562A59}"/>
              </a:ext>
            </a:extLst>
          </p:cNvPr>
          <p:cNvSpPr>
            <a:spLocks noGrp="1"/>
          </p:cNvSpPr>
          <p:nvPr>
            <p:ph type="body" idx="29"/>
          </p:nvPr>
        </p:nvSpPr>
        <p:spPr/>
        <p:txBody>
          <a:bodyPr>
            <a:normAutofit/>
          </a:bodyPr>
          <a:lstStyle/>
          <a:p>
            <a:r>
              <a:rPr lang="en-US" dirty="0" err="1"/>
              <a:t>Sensorama</a:t>
            </a:r>
            <a:endParaRPr lang="en-US" dirty="0"/>
          </a:p>
        </p:txBody>
      </p:sp>
      <p:sp>
        <p:nvSpPr>
          <p:cNvPr id="9" name="Text Placeholder 8">
            <a:extLst>
              <a:ext uri="{FF2B5EF4-FFF2-40B4-BE49-F238E27FC236}">
                <a16:creationId xmlns:a16="http://schemas.microsoft.com/office/drawing/2014/main" id="{D773AD42-4E4E-45A2-AF46-3450008935A5}"/>
              </a:ext>
            </a:extLst>
          </p:cNvPr>
          <p:cNvSpPr>
            <a:spLocks noGrp="1"/>
          </p:cNvSpPr>
          <p:nvPr>
            <p:ph type="body" idx="27"/>
          </p:nvPr>
        </p:nvSpPr>
        <p:spPr>
          <a:xfrm>
            <a:off x="5930241" y="1079309"/>
            <a:ext cx="2810591" cy="963160"/>
          </a:xfrm>
        </p:spPr>
        <p:txBody>
          <a:bodyPr>
            <a:normAutofit fontScale="77500" lnSpcReduction="20000"/>
          </a:bodyPr>
          <a:lstStyle/>
          <a:p>
            <a:pPr marL="285750" indent="-285750">
              <a:buFontTx/>
              <a:buChar char="-"/>
            </a:pPr>
            <a:r>
              <a:rPr lang="en-US" dirty="0"/>
              <a:t>large booth that could fit up to four people at a time</a:t>
            </a:r>
            <a:endParaRPr lang="cs-CZ" dirty="0"/>
          </a:p>
          <a:p>
            <a:pPr marL="285750" indent="-285750">
              <a:buFontTx/>
              <a:buChar char="-"/>
            </a:pPr>
            <a:r>
              <a:rPr lang="en-US" dirty="0"/>
              <a:t>stimulate all of the senses</a:t>
            </a:r>
            <a:endParaRPr lang="cs-CZ" dirty="0"/>
          </a:p>
          <a:p>
            <a:pPr marL="285750" indent="-285750">
              <a:buFontTx/>
              <a:buChar char="-"/>
            </a:pPr>
            <a:r>
              <a:rPr lang="en-US" dirty="0"/>
              <a:t>full </a:t>
            </a:r>
            <a:r>
              <a:rPr lang="en-US" dirty="0" err="1"/>
              <a:t>colour</a:t>
            </a:r>
            <a:r>
              <a:rPr lang="en-US" dirty="0"/>
              <a:t> 3D video, audio, vibrations, smell and atmospheric effects, such as wind.</a:t>
            </a:r>
          </a:p>
        </p:txBody>
      </p:sp>
      <p:sp>
        <p:nvSpPr>
          <p:cNvPr id="33" name="Text Placeholder 32">
            <a:extLst>
              <a:ext uri="{FF2B5EF4-FFF2-40B4-BE49-F238E27FC236}">
                <a16:creationId xmlns:a16="http://schemas.microsoft.com/office/drawing/2014/main" id="{F07C18CC-1A8F-4E9F-9484-DF4AB33E5598}"/>
              </a:ext>
            </a:extLst>
          </p:cNvPr>
          <p:cNvSpPr>
            <a:spLocks noGrp="1"/>
          </p:cNvSpPr>
          <p:nvPr>
            <p:ph type="body" sz="quarter" idx="37"/>
          </p:nvPr>
        </p:nvSpPr>
        <p:spPr/>
        <p:txBody>
          <a:bodyPr/>
          <a:lstStyle/>
          <a:p>
            <a:r>
              <a:rPr lang="cs-CZ" dirty="0"/>
              <a:t>1968</a:t>
            </a:r>
            <a:endParaRPr lang="en-US" dirty="0"/>
          </a:p>
        </p:txBody>
      </p:sp>
      <p:sp>
        <p:nvSpPr>
          <p:cNvPr id="13" name="Text Placeholder 12">
            <a:extLst>
              <a:ext uri="{FF2B5EF4-FFF2-40B4-BE49-F238E27FC236}">
                <a16:creationId xmlns:a16="http://schemas.microsoft.com/office/drawing/2014/main" id="{A26FF1D7-38F0-4FAF-8052-B8AEE66978E8}"/>
              </a:ext>
            </a:extLst>
          </p:cNvPr>
          <p:cNvSpPr>
            <a:spLocks noGrp="1"/>
          </p:cNvSpPr>
          <p:nvPr>
            <p:ph type="body" idx="32"/>
          </p:nvPr>
        </p:nvSpPr>
        <p:spPr/>
        <p:txBody>
          <a:bodyPr>
            <a:normAutofit fontScale="92500"/>
          </a:bodyPr>
          <a:lstStyle/>
          <a:p>
            <a:r>
              <a:rPr lang="en-US" dirty="0"/>
              <a:t>The Sword of Damocles</a:t>
            </a:r>
          </a:p>
        </p:txBody>
      </p:sp>
      <p:sp>
        <p:nvSpPr>
          <p:cNvPr id="12" name="Text Placeholder 11">
            <a:extLst>
              <a:ext uri="{FF2B5EF4-FFF2-40B4-BE49-F238E27FC236}">
                <a16:creationId xmlns:a16="http://schemas.microsoft.com/office/drawing/2014/main" id="{DA461661-5A36-4E79-80B5-116D2AAFA27C}"/>
              </a:ext>
            </a:extLst>
          </p:cNvPr>
          <p:cNvSpPr>
            <a:spLocks noGrp="1"/>
          </p:cNvSpPr>
          <p:nvPr>
            <p:ph type="body" idx="31"/>
          </p:nvPr>
        </p:nvSpPr>
        <p:spPr/>
        <p:txBody>
          <a:bodyPr>
            <a:normAutofit/>
          </a:bodyPr>
          <a:lstStyle/>
          <a:p>
            <a:r>
              <a:rPr lang="en-US" dirty="0"/>
              <a:t>first virtual reality HMD (head</a:t>
            </a:r>
            <a:r>
              <a:rPr lang="cs-CZ" dirty="0"/>
              <a:t> </a:t>
            </a:r>
            <a:r>
              <a:rPr lang="en-US" dirty="0"/>
              <a:t>mounted display)</a:t>
            </a:r>
          </a:p>
        </p:txBody>
      </p:sp>
      <p:sp>
        <p:nvSpPr>
          <p:cNvPr id="34" name="Text Placeholder 33">
            <a:extLst>
              <a:ext uri="{FF2B5EF4-FFF2-40B4-BE49-F238E27FC236}">
                <a16:creationId xmlns:a16="http://schemas.microsoft.com/office/drawing/2014/main" id="{743B3E0E-6E1F-4AD2-A122-C5828866A33B}"/>
              </a:ext>
            </a:extLst>
          </p:cNvPr>
          <p:cNvSpPr>
            <a:spLocks noGrp="1"/>
          </p:cNvSpPr>
          <p:nvPr>
            <p:ph type="body" sz="quarter" idx="38"/>
          </p:nvPr>
        </p:nvSpPr>
        <p:spPr/>
        <p:txBody>
          <a:bodyPr/>
          <a:lstStyle/>
          <a:p>
            <a:r>
              <a:rPr lang="en-US" dirty="0"/>
              <a:t>1989</a:t>
            </a:r>
          </a:p>
        </p:txBody>
      </p:sp>
      <p:sp>
        <p:nvSpPr>
          <p:cNvPr id="15" name="Text Placeholder 14">
            <a:extLst>
              <a:ext uri="{FF2B5EF4-FFF2-40B4-BE49-F238E27FC236}">
                <a16:creationId xmlns:a16="http://schemas.microsoft.com/office/drawing/2014/main" id="{4957D0D1-5961-4504-9B04-2E7192A7384F}"/>
              </a:ext>
            </a:extLst>
          </p:cNvPr>
          <p:cNvSpPr>
            <a:spLocks noGrp="1"/>
          </p:cNvSpPr>
          <p:nvPr>
            <p:ph type="body" idx="34"/>
          </p:nvPr>
        </p:nvSpPr>
        <p:spPr/>
        <p:txBody>
          <a:bodyPr/>
          <a:lstStyle/>
          <a:p>
            <a:r>
              <a:rPr lang="cs-CZ" dirty="0"/>
              <a:t>NASA </a:t>
            </a:r>
            <a:r>
              <a:rPr lang="cs-CZ" dirty="0" err="1"/>
              <a:t>contract</a:t>
            </a:r>
            <a:endParaRPr lang="en-US" dirty="0"/>
          </a:p>
        </p:txBody>
      </p:sp>
      <p:sp>
        <p:nvSpPr>
          <p:cNvPr id="14" name="Text Placeholder 13">
            <a:extLst>
              <a:ext uri="{FF2B5EF4-FFF2-40B4-BE49-F238E27FC236}">
                <a16:creationId xmlns:a16="http://schemas.microsoft.com/office/drawing/2014/main" id="{0C4CB2D7-C18E-4293-9F27-83794A03541C}"/>
              </a:ext>
            </a:extLst>
          </p:cNvPr>
          <p:cNvSpPr>
            <a:spLocks noGrp="1"/>
          </p:cNvSpPr>
          <p:nvPr>
            <p:ph type="body" idx="33"/>
          </p:nvPr>
        </p:nvSpPr>
        <p:spPr/>
        <p:txBody>
          <a:bodyPr>
            <a:normAutofit fontScale="92500" lnSpcReduction="10000"/>
          </a:bodyPr>
          <a:lstStyle/>
          <a:p>
            <a:r>
              <a:rPr lang="en-US" dirty="0"/>
              <a:t>to develop a VR training simulator for astronauts. Through this real-time binaural 3D audio processing was developed.</a:t>
            </a:r>
          </a:p>
        </p:txBody>
      </p:sp>
      <p:sp>
        <p:nvSpPr>
          <p:cNvPr id="35" name="Text Placeholder 34">
            <a:extLst>
              <a:ext uri="{FF2B5EF4-FFF2-40B4-BE49-F238E27FC236}">
                <a16:creationId xmlns:a16="http://schemas.microsoft.com/office/drawing/2014/main" id="{C4D92659-35B8-4DF0-B3F1-B256D0D6A34D}"/>
              </a:ext>
            </a:extLst>
          </p:cNvPr>
          <p:cNvSpPr>
            <a:spLocks noGrp="1"/>
          </p:cNvSpPr>
          <p:nvPr>
            <p:ph type="body" sz="quarter" idx="39"/>
          </p:nvPr>
        </p:nvSpPr>
        <p:spPr>
          <a:xfrm>
            <a:off x="363984" y="5089363"/>
            <a:ext cx="4870512" cy="978408"/>
          </a:xfrm>
        </p:spPr>
        <p:txBody>
          <a:bodyPr/>
          <a:lstStyle/>
          <a:p>
            <a:r>
              <a:rPr lang="en-US" dirty="0"/>
              <a:t>201</a:t>
            </a:r>
            <a:r>
              <a:rPr lang="cs-CZ" dirty="0"/>
              <a:t>0 - 2014</a:t>
            </a:r>
            <a:endParaRPr lang="en-US" dirty="0"/>
          </a:p>
        </p:txBody>
      </p:sp>
      <p:sp>
        <p:nvSpPr>
          <p:cNvPr id="17" name="Text Placeholder 16">
            <a:extLst>
              <a:ext uri="{FF2B5EF4-FFF2-40B4-BE49-F238E27FC236}">
                <a16:creationId xmlns:a16="http://schemas.microsoft.com/office/drawing/2014/main" id="{6B2559C2-1BA3-4140-AE36-D940D09218E5}"/>
              </a:ext>
            </a:extLst>
          </p:cNvPr>
          <p:cNvSpPr>
            <a:spLocks noGrp="1"/>
          </p:cNvSpPr>
          <p:nvPr>
            <p:ph type="body" idx="36"/>
          </p:nvPr>
        </p:nvSpPr>
        <p:spPr/>
        <p:txBody>
          <a:bodyPr/>
          <a:lstStyle/>
          <a:p>
            <a:r>
              <a:rPr lang="cs-CZ" dirty="0" err="1"/>
              <a:t>Oculus</a:t>
            </a:r>
            <a:r>
              <a:rPr lang="cs-CZ" dirty="0"/>
              <a:t> </a:t>
            </a:r>
            <a:r>
              <a:rPr lang="cs-CZ" dirty="0" err="1"/>
              <a:t>Launch</a:t>
            </a:r>
            <a:endParaRPr lang="en-US" dirty="0"/>
          </a:p>
        </p:txBody>
      </p:sp>
      <p:sp>
        <p:nvSpPr>
          <p:cNvPr id="16" name="Text Placeholder 15">
            <a:extLst>
              <a:ext uri="{FF2B5EF4-FFF2-40B4-BE49-F238E27FC236}">
                <a16:creationId xmlns:a16="http://schemas.microsoft.com/office/drawing/2014/main" id="{F8F4F51F-1AB9-4B4F-91F2-124F7319BC89}"/>
              </a:ext>
            </a:extLst>
          </p:cNvPr>
          <p:cNvSpPr>
            <a:spLocks noGrp="1"/>
          </p:cNvSpPr>
          <p:nvPr>
            <p:ph type="body" idx="35"/>
          </p:nvPr>
        </p:nvSpPr>
        <p:spPr/>
        <p:txBody>
          <a:bodyPr>
            <a:normAutofit/>
          </a:bodyPr>
          <a:lstStyle/>
          <a:p>
            <a:r>
              <a:rPr lang="cs-CZ" dirty="0" err="1"/>
              <a:t>Break</a:t>
            </a:r>
            <a:r>
              <a:rPr lang="cs-CZ" dirty="0"/>
              <a:t> </a:t>
            </a:r>
            <a:r>
              <a:rPr lang="cs-CZ" dirty="0" err="1"/>
              <a:t>through</a:t>
            </a:r>
            <a:r>
              <a:rPr lang="cs-CZ" dirty="0"/>
              <a:t> on </a:t>
            </a:r>
            <a:r>
              <a:rPr lang="cs-CZ" dirty="0" err="1"/>
              <a:t>the</a:t>
            </a:r>
            <a:r>
              <a:rPr lang="cs-CZ" dirty="0"/>
              <a:t> market </a:t>
            </a:r>
            <a:r>
              <a:rPr lang="cs-CZ" dirty="0" err="1"/>
              <a:t>after</a:t>
            </a:r>
            <a:r>
              <a:rPr lang="cs-CZ" dirty="0"/>
              <a:t> FB </a:t>
            </a:r>
            <a:r>
              <a:rPr lang="cs-CZ" dirty="0" err="1"/>
              <a:t>bought</a:t>
            </a:r>
            <a:r>
              <a:rPr lang="cs-CZ" dirty="0"/>
              <a:t> </a:t>
            </a:r>
            <a:r>
              <a:rPr lang="cs-CZ" dirty="0" err="1"/>
              <a:t>Oculus</a:t>
            </a:r>
            <a:r>
              <a:rPr lang="cs-CZ" dirty="0"/>
              <a:t>.</a:t>
            </a:r>
          </a:p>
          <a:p>
            <a:r>
              <a:rPr lang="cs-CZ" dirty="0"/>
              <a:t>Sony, Samsung, Google and more </a:t>
            </a:r>
          </a:p>
        </p:txBody>
      </p:sp>
      <p:sp>
        <p:nvSpPr>
          <p:cNvPr id="5" name="Title 4">
            <a:extLst>
              <a:ext uri="{FF2B5EF4-FFF2-40B4-BE49-F238E27FC236}">
                <a16:creationId xmlns:a16="http://schemas.microsoft.com/office/drawing/2014/main" id="{CBA8DB52-EFD1-490F-9D30-DA1BE125697B}"/>
              </a:ext>
            </a:extLst>
          </p:cNvPr>
          <p:cNvSpPr>
            <a:spLocks noGrp="1"/>
          </p:cNvSpPr>
          <p:nvPr>
            <p:ph type="title"/>
          </p:nvPr>
        </p:nvSpPr>
        <p:spPr/>
        <p:txBody>
          <a:bodyPr/>
          <a:lstStyle/>
          <a:p>
            <a:r>
              <a:rPr lang="cs-CZ" dirty="0" err="1"/>
              <a:t>Timeline</a:t>
            </a:r>
            <a:endParaRPr lang="en-US" dirty="0"/>
          </a:p>
        </p:txBody>
      </p:sp>
      <p:sp>
        <p:nvSpPr>
          <p:cNvPr id="6" name="Text Placeholder 5">
            <a:extLst>
              <a:ext uri="{FF2B5EF4-FFF2-40B4-BE49-F238E27FC236}">
                <a16:creationId xmlns:a16="http://schemas.microsoft.com/office/drawing/2014/main" id="{9404D123-3B64-40AC-8E19-13ACA846E6FA}"/>
              </a:ext>
            </a:extLst>
          </p:cNvPr>
          <p:cNvSpPr>
            <a:spLocks noGrp="1"/>
          </p:cNvSpPr>
          <p:nvPr>
            <p:ph type="body" idx="1"/>
          </p:nvPr>
        </p:nvSpPr>
        <p:spPr>
          <a:xfrm>
            <a:off x="9147805" y="1755131"/>
            <a:ext cx="2262267" cy="298800"/>
          </a:xfrm>
        </p:spPr>
        <p:txBody>
          <a:bodyPr/>
          <a:lstStyle/>
          <a:p>
            <a:r>
              <a:rPr lang="cs-CZ" dirty="0" err="1"/>
              <a:t>History</a:t>
            </a:r>
            <a:r>
              <a:rPr lang="cs-CZ" dirty="0"/>
              <a:t> </a:t>
            </a:r>
            <a:r>
              <a:rPr lang="cs-CZ" dirty="0" err="1"/>
              <a:t>of</a:t>
            </a:r>
            <a:r>
              <a:rPr lang="cs-CZ" dirty="0"/>
              <a:t> VR</a:t>
            </a:r>
            <a:endParaRPr lang="en-US" dirty="0"/>
          </a:p>
          <a:p>
            <a:endParaRPr lang="en-US" dirty="0"/>
          </a:p>
        </p:txBody>
      </p:sp>
      <p:sp>
        <p:nvSpPr>
          <p:cNvPr id="4" name="Slide Number Placeholder 3">
            <a:extLst>
              <a:ext uri="{FF2B5EF4-FFF2-40B4-BE49-F238E27FC236}">
                <a16:creationId xmlns:a16="http://schemas.microsoft.com/office/drawing/2014/main" id="{DFA37053-6323-4E13-BED7-2CAB467A1274}"/>
              </a:ext>
            </a:extLst>
          </p:cNvPr>
          <p:cNvSpPr>
            <a:spLocks noGrp="1"/>
          </p:cNvSpPr>
          <p:nvPr>
            <p:ph type="sldNum" sz="quarter" idx="12"/>
          </p:nvPr>
        </p:nvSpPr>
        <p:spPr/>
        <p:txBody>
          <a:bodyPr/>
          <a:lstStyle/>
          <a:p>
            <a:fld id="{8D581BC7-E183-40DB-AC97-C19EA4EB8894}" type="slidenum">
              <a:rPr lang="en-US" smtClean="0"/>
              <a:pPr/>
              <a:t>5</a:t>
            </a:fld>
            <a:endParaRPr lang="en-US" dirty="0"/>
          </a:p>
        </p:txBody>
      </p:sp>
      <p:sp>
        <p:nvSpPr>
          <p:cNvPr id="3" name="Footer Placeholder 2">
            <a:extLst>
              <a:ext uri="{FF2B5EF4-FFF2-40B4-BE49-F238E27FC236}">
                <a16:creationId xmlns:a16="http://schemas.microsoft.com/office/drawing/2014/main" id="{45D4A3CE-7423-4FF3-8738-B7BF3FF87227}"/>
              </a:ext>
            </a:extLst>
          </p:cNvPr>
          <p:cNvSpPr>
            <a:spLocks noGrp="1"/>
          </p:cNvSpPr>
          <p:nvPr>
            <p:ph type="ftr" sz="quarter" idx="11"/>
          </p:nvPr>
        </p:nvSpPr>
        <p:spPr/>
        <p:txBody>
          <a:bodyPr/>
          <a:lstStyle/>
          <a:p>
            <a:pPr>
              <a:spcAft>
                <a:spcPts val="600"/>
              </a:spcAft>
            </a:pPr>
            <a:r>
              <a:rPr lang="cs-CZ" dirty="0" err="1"/>
              <a:t>What</a:t>
            </a:r>
            <a:r>
              <a:rPr lang="cs-CZ" dirty="0"/>
              <a:t> </a:t>
            </a:r>
            <a:r>
              <a:rPr lang="cs-CZ" dirty="0" err="1"/>
              <a:t>is</a:t>
            </a:r>
            <a:r>
              <a:rPr lang="cs-CZ" dirty="0"/>
              <a:t> VR?</a:t>
            </a:r>
          </a:p>
        </p:txBody>
      </p:sp>
      <p:sp>
        <p:nvSpPr>
          <p:cNvPr id="2" name="Date Placeholder 1">
            <a:extLst>
              <a:ext uri="{FF2B5EF4-FFF2-40B4-BE49-F238E27FC236}">
                <a16:creationId xmlns:a16="http://schemas.microsoft.com/office/drawing/2014/main" id="{2673D475-C5F4-4E45-B91A-0747964BFFCD}"/>
              </a:ext>
            </a:extLst>
          </p:cNvPr>
          <p:cNvSpPr>
            <a:spLocks noGrp="1"/>
          </p:cNvSpPr>
          <p:nvPr>
            <p:ph type="dt" sz="half" idx="10"/>
          </p:nvPr>
        </p:nvSpPr>
        <p:spPr/>
        <p:txBody>
          <a:bodyPr/>
          <a:lstStyle/>
          <a:p>
            <a:r>
              <a:rPr lang="cs-CZ" dirty="0"/>
              <a:t>28.2.2021</a:t>
            </a:r>
            <a:endParaRPr lang="en-US" dirty="0"/>
          </a:p>
        </p:txBody>
      </p:sp>
      <p:sp>
        <p:nvSpPr>
          <p:cNvPr id="19" name="Text Placeholder 5">
            <a:extLst>
              <a:ext uri="{FF2B5EF4-FFF2-40B4-BE49-F238E27FC236}">
                <a16:creationId xmlns:a16="http://schemas.microsoft.com/office/drawing/2014/main" id="{37995169-2F32-4551-92EC-848F202BB767}"/>
              </a:ext>
            </a:extLst>
          </p:cNvPr>
          <p:cNvSpPr txBox="1">
            <a:spLocks/>
          </p:cNvSpPr>
          <p:nvPr/>
        </p:nvSpPr>
        <p:spPr>
          <a:xfrm>
            <a:off x="9804750" y="1456331"/>
            <a:ext cx="2262267" cy="298800"/>
          </a:xfrm>
          <a:prstGeom prst="rect">
            <a:avLst/>
          </a:prstGeom>
        </p:spPr>
        <p:txBody>
          <a:bodyPr vert="horz" lIns="0" tIns="0" rIns="0" bIns="0" rtlCol="0">
            <a:normAutofit/>
          </a:bodyPr>
          <a:lstStyle>
            <a:lvl1pPr marL="0" indent="0" algn="r" defTabSz="914400" rtl="0" eaLnBrk="1" latinLnBrk="0" hangingPunct="1">
              <a:lnSpc>
                <a:spcPct val="100000"/>
              </a:lnSpc>
              <a:spcBef>
                <a:spcPts val="1000"/>
              </a:spcBef>
              <a:buFont typeface="Arial" panose="020B0604020202020204" pitchFamily="34" charset="0"/>
              <a:buNone/>
              <a:defRPr sz="1800" b="1" kern="1200">
                <a:solidFill>
                  <a:schemeClr val="tx1"/>
                </a:solidFill>
                <a:latin typeface="+mn-lt"/>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cs-CZ" sz="1000" b="0" i="1" dirty="0">
                <a:solidFill>
                  <a:schemeClr val="tx2"/>
                </a:solidFill>
              </a:rPr>
              <a:t>Source: </a:t>
            </a:r>
            <a:r>
              <a:rPr lang="en-US" sz="1000" b="0" i="1" dirty="0">
                <a:solidFill>
                  <a:schemeClr val="tx2"/>
                </a:solidFill>
              </a:rPr>
              <a:t>History of virtual reality: Timeline</a:t>
            </a:r>
            <a:endParaRPr lang="en-US" b="0" i="1" dirty="0"/>
          </a:p>
        </p:txBody>
      </p:sp>
    </p:spTree>
    <p:extLst>
      <p:ext uri="{BB962C8B-B14F-4D97-AF65-F5344CB8AC3E}">
        <p14:creationId xmlns:p14="http://schemas.microsoft.com/office/powerpoint/2010/main" val="13774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0A015-8C47-4701-B858-CCD093693F02}"/>
              </a:ext>
            </a:extLst>
          </p:cNvPr>
          <p:cNvSpPr>
            <a:spLocks noGrp="1"/>
          </p:cNvSpPr>
          <p:nvPr>
            <p:ph type="dt" sz="half" idx="10"/>
          </p:nvPr>
        </p:nvSpPr>
        <p:spPr/>
        <p:txBody>
          <a:bodyPr/>
          <a:lstStyle/>
          <a:p>
            <a:r>
              <a:rPr lang="cs-CZ" noProof="0" dirty="0"/>
              <a:t>28.2.2021</a:t>
            </a:r>
            <a:endParaRPr lang="en-US" noProof="0" dirty="0"/>
          </a:p>
        </p:txBody>
      </p:sp>
      <p:sp>
        <p:nvSpPr>
          <p:cNvPr id="3" name="Footer Placeholder 2">
            <a:extLst>
              <a:ext uri="{FF2B5EF4-FFF2-40B4-BE49-F238E27FC236}">
                <a16:creationId xmlns:a16="http://schemas.microsoft.com/office/drawing/2014/main" id="{3B35481B-2642-4890-896A-4040C009E360}"/>
              </a:ext>
            </a:extLst>
          </p:cNvPr>
          <p:cNvSpPr>
            <a:spLocks noGrp="1"/>
          </p:cNvSpPr>
          <p:nvPr>
            <p:ph type="ftr" sz="quarter" idx="11"/>
          </p:nvPr>
        </p:nvSpPr>
        <p:spPr/>
        <p:txBody>
          <a:bodyPr/>
          <a:lstStyle/>
          <a:p>
            <a:pPr>
              <a:spcAft>
                <a:spcPts val="600"/>
              </a:spcAft>
            </a:pPr>
            <a:r>
              <a:rPr lang="cs-CZ" dirty="0" err="1"/>
              <a:t>What</a:t>
            </a:r>
            <a:r>
              <a:rPr lang="cs-CZ" dirty="0"/>
              <a:t> </a:t>
            </a:r>
            <a:r>
              <a:rPr lang="cs-CZ" dirty="0" err="1"/>
              <a:t>is</a:t>
            </a:r>
            <a:r>
              <a:rPr lang="cs-CZ" dirty="0"/>
              <a:t> VR?</a:t>
            </a:r>
          </a:p>
        </p:txBody>
      </p:sp>
      <p:sp>
        <p:nvSpPr>
          <p:cNvPr id="4" name="Slide Number Placeholder 3">
            <a:extLst>
              <a:ext uri="{FF2B5EF4-FFF2-40B4-BE49-F238E27FC236}">
                <a16:creationId xmlns:a16="http://schemas.microsoft.com/office/drawing/2014/main" id="{FCCD4A6F-7C76-498D-AFF8-D34A90A6F26F}"/>
              </a:ext>
            </a:extLst>
          </p:cNvPr>
          <p:cNvSpPr>
            <a:spLocks noGrp="1"/>
          </p:cNvSpPr>
          <p:nvPr>
            <p:ph type="sldNum" sz="quarter" idx="12"/>
          </p:nvPr>
        </p:nvSpPr>
        <p:spPr/>
        <p:txBody>
          <a:bodyPr/>
          <a:lstStyle/>
          <a:p>
            <a:fld id="{8D581BC7-E183-40DB-AC97-C19EA4EB8894}" type="slidenum">
              <a:rPr lang="en-US" noProof="0" smtClean="0"/>
              <a:t>6</a:t>
            </a:fld>
            <a:endParaRPr lang="en-US" noProof="0" dirty="0"/>
          </a:p>
        </p:txBody>
      </p:sp>
      <p:pic>
        <p:nvPicPr>
          <p:cNvPr id="26" name="Content Placeholder 25" descr="A picture containing text, kitchen appliance&#10;&#10;Description automatically generated">
            <a:extLst>
              <a:ext uri="{FF2B5EF4-FFF2-40B4-BE49-F238E27FC236}">
                <a16:creationId xmlns:a16="http://schemas.microsoft.com/office/drawing/2014/main" id="{F9935DE8-5493-4597-9BB8-601102BCBD30}"/>
              </a:ext>
            </a:extLst>
          </p:cNvPr>
          <p:cNvPicPr>
            <a:picLocks noGrp="1" noChangeAspect="1"/>
          </p:cNvPicPr>
          <p:nvPr>
            <p:ph sz="half" idx="2"/>
          </p:nvPr>
        </p:nvPicPr>
        <p:blipFill>
          <a:blip r:embed="rId2"/>
          <a:stretch>
            <a:fillRect/>
          </a:stretch>
        </p:blipFill>
        <p:spPr>
          <a:xfrm>
            <a:off x="250991" y="514906"/>
            <a:ext cx="4425784" cy="5086140"/>
          </a:xfrm>
        </p:spPr>
      </p:pic>
      <p:pic>
        <p:nvPicPr>
          <p:cNvPr id="1026" name="Picture 2" descr="Chapter 3 – An exploration of augmented reality in higher education space  science – ESLTECH 6223 Issues and Practices in Learning Technologies 2019">
            <a:extLst>
              <a:ext uri="{FF2B5EF4-FFF2-40B4-BE49-F238E27FC236}">
                <a16:creationId xmlns:a16="http://schemas.microsoft.com/office/drawing/2014/main" id="{6204ADB8-99CF-44B3-A14C-A260A47F800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26031" y="514906"/>
            <a:ext cx="7012496" cy="512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8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7241-C2B7-4F61-A69C-236E16A5F62F}"/>
              </a:ext>
            </a:extLst>
          </p:cNvPr>
          <p:cNvSpPr>
            <a:spLocks noGrp="1"/>
          </p:cNvSpPr>
          <p:nvPr>
            <p:ph type="title"/>
          </p:nvPr>
        </p:nvSpPr>
        <p:spPr>
          <a:xfrm>
            <a:off x="6769767" y="2611857"/>
            <a:ext cx="4618957" cy="1634285"/>
          </a:xfrm>
        </p:spPr>
        <p:txBody>
          <a:bodyPr/>
          <a:lstStyle/>
          <a:p>
            <a:r>
              <a:rPr lang="cs-CZ" dirty="0"/>
              <a:t>VR and </a:t>
            </a:r>
            <a:r>
              <a:rPr lang="cs-CZ" dirty="0" err="1"/>
              <a:t>journalism</a:t>
            </a:r>
            <a:endParaRPr lang="ru-RU" dirty="0"/>
          </a:p>
        </p:txBody>
      </p:sp>
      <p:pic>
        <p:nvPicPr>
          <p:cNvPr id="12" name="Picture Placeholder 11" descr="A picture containing text, water sport, swimming&#10;&#10;Description automatically generated">
            <a:extLst>
              <a:ext uri="{FF2B5EF4-FFF2-40B4-BE49-F238E27FC236}">
                <a16:creationId xmlns:a16="http://schemas.microsoft.com/office/drawing/2014/main" id="{E8DA0D1C-A8E8-4AAC-B76A-825FAD456562}"/>
              </a:ext>
            </a:extLst>
          </p:cNvPr>
          <p:cNvPicPr>
            <a:picLocks noGrp="1" noChangeAspect="1"/>
          </p:cNvPicPr>
          <p:nvPr>
            <p:ph type="pic" sz="quarter" idx="14"/>
          </p:nvPr>
        </p:nvPicPr>
        <p:blipFill>
          <a:blip r:embed="rId2"/>
          <a:srcRect l="16962" r="16962"/>
          <a:stretch>
            <a:fillRect/>
          </a:stretch>
        </p:blipFill>
        <p:spPr/>
      </p:pic>
    </p:spTree>
    <p:extLst>
      <p:ext uri="{BB962C8B-B14F-4D97-AF65-F5344CB8AC3E}">
        <p14:creationId xmlns:p14="http://schemas.microsoft.com/office/powerpoint/2010/main" val="392705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93F71D-1663-42FA-A91E-FA23F03F0287}"/>
              </a:ext>
            </a:extLst>
          </p:cNvPr>
          <p:cNvSpPr>
            <a:spLocks noGrp="1"/>
          </p:cNvSpPr>
          <p:nvPr>
            <p:ph type="title"/>
          </p:nvPr>
        </p:nvSpPr>
        <p:spPr/>
        <p:txBody>
          <a:bodyPr>
            <a:normAutofit fontScale="90000"/>
          </a:bodyPr>
          <a:lstStyle/>
          <a:p>
            <a:r>
              <a:rPr lang="cs-CZ" dirty="0" err="1"/>
              <a:t>Changes</a:t>
            </a:r>
            <a:r>
              <a:rPr lang="cs-CZ" dirty="0"/>
              <a:t> in </a:t>
            </a:r>
            <a:r>
              <a:rPr lang="cs-CZ" dirty="0" err="1"/>
              <a:t>journalism</a:t>
            </a:r>
            <a:endParaRPr lang="en-US" dirty="0"/>
          </a:p>
        </p:txBody>
      </p:sp>
      <p:sp>
        <p:nvSpPr>
          <p:cNvPr id="6" name="Text Placeholder 5">
            <a:extLst>
              <a:ext uri="{FF2B5EF4-FFF2-40B4-BE49-F238E27FC236}">
                <a16:creationId xmlns:a16="http://schemas.microsoft.com/office/drawing/2014/main" id="{F62CA978-7F10-45ED-A5E7-73BCC796D219}"/>
              </a:ext>
            </a:extLst>
          </p:cNvPr>
          <p:cNvSpPr>
            <a:spLocks noGrp="1"/>
          </p:cNvSpPr>
          <p:nvPr>
            <p:ph type="body" idx="1"/>
          </p:nvPr>
        </p:nvSpPr>
        <p:spPr>
          <a:xfrm>
            <a:off x="6894591" y="2243663"/>
            <a:ext cx="1521440" cy="286474"/>
          </a:xfrm>
        </p:spPr>
        <p:txBody>
          <a:bodyPr/>
          <a:lstStyle/>
          <a:p>
            <a:r>
              <a:rPr lang="cs-CZ" dirty="0"/>
              <a:t>INFORMATIVE </a:t>
            </a:r>
            <a:endParaRPr lang="en-US" dirty="0"/>
          </a:p>
        </p:txBody>
      </p:sp>
      <p:sp>
        <p:nvSpPr>
          <p:cNvPr id="8" name="Text Placeholder 7">
            <a:extLst>
              <a:ext uri="{FF2B5EF4-FFF2-40B4-BE49-F238E27FC236}">
                <a16:creationId xmlns:a16="http://schemas.microsoft.com/office/drawing/2014/main" id="{1C19D996-1EAD-4EC5-92CC-5A60F9A9E91F}"/>
              </a:ext>
            </a:extLst>
          </p:cNvPr>
          <p:cNvSpPr>
            <a:spLocks noGrp="1"/>
          </p:cNvSpPr>
          <p:nvPr>
            <p:ph type="body" idx="14"/>
          </p:nvPr>
        </p:nvSpPr>
        <p:spPr/>
        <p:txBody>
          <a:bodyPr/>
          <a:lstStyle/>
          <a:p>
            <a:r>
              <a:rPr lang="cs-CZ" dirty="0"/>
              <a:t>S</a:t>
            </a:r>
            <a:r>
              <a:rPr lang="en-US" dirty="0" err="1"/>
              <a:t>hift</a:t>
            </a:r>
            <a:r>
              <a:rPr lang="en-US" dirty="0"/>
              <a:t> from an informative to a narrative practice</a:t>
            </a:r>
            <a:endParaRPr lang="cs-CZ" dirty="0"/>
          </a:p>
          <a:p>
            <a:r>
              <a:rPr lang="cs-CZ" dirty="0"/>
              <a:t>T</a:t>
            </a:r>
            <a:r>
              <a:rPr lang="en-US" dirty="0"/>
              <a:t>he audience actually enters a virtually recreated or recorded scenario representing the news story.</a:t>
            </a:r>
            <a:endParaRPr lang="cs-CZ" dirty="0"/>
          </a:p>
          <a:p>
            <a:r>
              <a:rPr lang="cs-CZ" dirty="0"/>
              <a:t>O</a:t>
            </a:r>
            <a:r>
              <a:rPr lang="en-US" dirty="0" err="1"/>
              <a:t>ffering</a:t>
            </a:r>
            <a:r>
              <a:rPr lang="en-US" dirty="0"/>
              <a:t> experiences and environments to news users that are unique, and thus lead to more engaged users.</a:t>
            </a:r>
            <a:endParaRPr lang="cs-CZ" dirty="0"/>
          </a:p>
          <a:p>
            <a:r>
              <a:rPr lang="cs-CZ" dirty="0" err="1"/>
              <a:t>Active</a:t>
            </a:r>
            <a:r>
              <a:rPr lang="cs-CZ" dirty="0"/>
              <a:t> audience</a:t>
            </a:r>
          </a:p>
          <a:p>
            <a:r>
              <a:rPr lang="cs-CZ" dirty="0" err="1"/>
              <a:t>Interactive</a:t>
            </a:r>
            <a:endParaRPr lang="cs-CZ" dirty="0"/>
          </a:p>
          <a:p>
            <a:r>
              <a:rPr lang="cs-CZ" dirty="0" err="1"/>
              <a:t>Emotional</a:t>
            </a:r>
            <a:r>
              <a:rPr lang="cs-CZ" dirty="0"/>
              <a:t> </a:t>
            </a:r>
            <a:r>
              <a:rPr lang="cs-CZ" dirty="0" err="1"/>
              <a:t>connection</a:t>
            </a:r>
            <a:r>
              <a:rPr lang="cs-CZ" dirty="0"/>
              <a:t> </a:t>
            </a:r>
            <a:r>
              <a:rPr lang="cs-CZ" dirty="0" err="1"/>
              <a:t>with</a:t>
            </a:r>
            <a:r>
              <a:rPr lang="cs-CZ" dirty="0"/>
              <a:t> </a:t>
            </a:r>
            <a:r>
              <a:rPr lang="cs-CZ" dirty="0" err="1"/>
              <a:t>the</a:t>
            </a:r>
            <a:r>
              <a:rPr lang="cs-CZ" dirty="0"/>
              <a:t> </a:t>
            </a:r>
            <a:r>
              <a:rPr lang="cs-CZ" dirty="0" err="1"/>
              <a:t>news</a:t>
            </a:r>
            <a:endParaRPr lang="en-US" dirty="0"/>
          </a:p>
        </p:txBody>
      </p:sp>
      <p:sp>
        <p:nvSpPr>
          <p:cNvPr id="4" name="Slide Number Placeholder 3">
            <a:extLst>
              <a:ext uri="{FF2B5EF4-FFF2-40B4-BE49-F238E27FC236}">
                <a16:creationId xmlns:a16="http://schemas.microsoft.com/office/drawing/2014/main" id="{494C7D40-6709-40D4-B0FB-9D6311AF439F}"/>
              </a:ext>
            </a:extLst>
          </p:cNvPr>
          <p:cNvSpPr>
            <a:spLocks noGrp="1"/>
          </p:cNvSpPr>
          <p:nvPr>
            <p:ph type="sldNum" sz="quarter" idx="12"/>
          </p:nvPr>
        </p:nvSpPr>
        <p:spPr/>
        <p:txBody>
          <a:bodyPr/>
          <a:lstStyle/>
          <a:p>
            <a:fld id="{8D581BC7-E183-40DB-AC97-C19EA4EB8894}" type="slidenum">
              <a:rPr lang="en-US" smtClean="0"/>
              <a:pPr/>
              <a:t>8</a:t>
            </a:fld>
            <a:endParaRPr lang="en-US" dirty="0"/>
          </a:p>
        </p:txBody>
      </p:sp>
      <p:sp>
        <p:nvSpPr>
          <p:cNvPr id="3" name="Footer Placeholder 2">
            <a:extLst>
              <a:ext uri="{FF2B5EF4-FFF2-40B4-BE49-F238E27FC236}">
                <a16:creationId xmlns:a16="http://schemas.microsoft.com/office/drawing/2014/main" id="{101DB817-586B-493A-922D-54010C888E74}"/>
              </a:ext>
            </a:extLst>
          </p:cNvPr>
          <p:cNvSpPr>
            <a:spLocks noGrp="1"/>
          </p:cNvSpPr>
          <p:nvPr>
            <p:ph type="ftr" sz="quarter" idx="11"/>
          </p:nvPr>
        </p:nvSpPr>
        <p:spPr/>
        <p:txBody>
          <a:bodyPr/>
          <a:lstStyle/>
          <a:p>
            <a:pPr>
              <a:spcAft>
                <a:spcPts val="600"/>
              </a:spcAft>
            </a:pPr>
            <a:r>
              <a:rPr lang="cs-CZ" dirty="0"/>
              <a:t>VR and </a:t>
            </a:r>
            <a:r>
              <a:rPr lang="cs-CZ" dirty="0" err="1"/>
              <a:t>journalism</a:t>
            </a:r>
            <a:endParaRPr lang="cs-CZ" dirty="0"/>
          </a:p>
        </p:txBody>
      </p:sp>
      <p:sp>
        <p:nvSpPr>
          <p:cNvPr id="2" name="Date Placeholder 1">
            <a:extLst>
              <a:ext uri="{FF2B5EF4-FFF2-40B4-BE49-F238E27FC236}">
                <a16:creationId xmlns:a16="http://schemas.microsoft.com/office/drawing/2014/main" id="{A96AB769-C08B-4A71-BEE7-D771D274389A}"/>
              </a:ext>
            </a:extLst>
          </p:cNvPr>
          <p:cNvSpPr>
            <a:spLocks noGrp="1"/>
          </p:cNvSpPr>
          <p:nvPr>
            <p:ph type="dt" sz="half" idx="10"/>
          </p:nvPr>
        </p:nvSpPr>
        <p:spPr/>
        <p:txBody>
          <a:bodyPr/>
          <a:lstStyle/>
          <a:p>
            <a:pPr>
              <a:spcAft>
                <a:spcPts val="600"/>
              </a:spcAft>
            </a:pPr>
            <a:r>
              <a:rPr lang="cs-CZ" dirty="0"/>
              <a:t>28.2.2021</a:t>
            </a:r>
          </a:p>
        </p:txBody>
      </p:sp>
      <p:cxnSp>
        <p:nvCxnSpPr>
          <p:cNvPr id="12" name="Straight Arrow Connector 11">
            <a:extLst>
              <a:ext uri="{FF2B5EF4-FFF2-40B4-BE49-F238E27FC236}">
                <a16:creationId xmlns:a16="http://schemas.microsoft.com/office/drawing/2014/main" id="{C6628685-2F98-46B2-AC61-2CB8F38CD33C}"/>
              </a:ext>
            </a:extLst>
          </p:cNvPr>
          <p:cNvCxnSpPr/>
          <p:nvPr/>
        </p:nvCxnSpPr>
        <p:spPr>
          <a:xfrm>
            <a:off x="8416031" y="2379216"/>
            <a:ext cx="1376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 Placeholder 5">
            <a:extLst>
              <a:ext uri="{FF2B5EF4-FFF2-40B4-BE49-F238E27FC236}">
                <a16:creationId xmlns:a16="http://schemas.microsoft.com/office/drawing/2014/main" id="{9BB54CA3-DFF8-499B-A5A4-C276CBAA41C7}"/>
              </a:ext>
            </a:extLst>
          </p:cNvPr>
          <p:cNvSpPr txBox="1">
            <a:spLocks/>
          </p:cNvSpPr>
          <p:nvPr/>
        </p:nvSpPr>
        <p:spPr>
          <a:xfrm>
            <a:off x="10016836" y="2232762"/>
            <a:ext cx="1521440" cy="28647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tx1"/>
                </a:solidFill>
                <a:latin typeface="+mn-lt"/>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cs-CZ" dirty="0"/>
              <a:t>NARRATIVE </a:t>
            </a:r>
            <a:endParaRPr lang="en-US" dirty="0"/>
          </a:p>
        </p:txBody>
      </p:sp>
      <p:pic>
        <p:nvPicPr>
          <p:cNvPr id="17" name="Picture Placeholder 16" descr="A person wearing headphones&#10;&#10;Description automatically generated with medium confidence">
            <a:extLst>
              <a:ext uri="{FF2B5EF4-FFF2-40B4-BE49-F238E27FC236}">
                <a16:creationId xmlns:a16="http://schemas.microsoft.com/office/drawing/2014/main" id="{F39E404D-17F8-40AD-AC8C-694CAC778055}"/>
              </a:ext>
            </a:extLst>
          </p:cNvPr>
          <p:cNvPicPr>
            <a:picLocks noGrp="1" noChangeAspect="1"/>
          </p:cNvPicPr>
          <p:nvPr>
            <p:ph type="pic" sz="quarter" idx="15"/>
          </p:nvPr>
        </p:nvPicPr>
        <p:blipFill>
          <a:blip r:embed="rId2"/>
          <a:srcRect l="29900" r="29900"/>
          <a:stretch>
            <a:fillRect/>
          </a:stretch>
        </p:blipFill>
        <p:spPr/>
      </p:pic>
    </p:spTree>
    <p:extLst>
      <p:ext uri="{BB962C8B-B14F-4D97-AF65-F5344CB8AC3E}">
        <p14:creationId xmlns:p14="http://schemas.microsoft.com/office/powerpoint/2010/main" val="76429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098301-1531-4D1F-B3B5-AA2E1383189F}"/>
              </a:ext>
            </a:extLst>
          </p:cNvPr>
          <p:cNvSpPr>
            <a:spLocks noGrp="1"/>
          </p:cNvSpPr>
          <p:nvPr>
            <p:ph type="title"/>
          </p:nvPr>
        </p:nvSpPr>
        <p:spPr/>
        <p:txBody>
          <a:bodyPr/>
          <a:lstStyle/>
          <a:p>
            <a:r>
              <a:rPr lang="cs-CZ" dirty="0" err="1"/>
              <a:t>News</a:t>
            </a:r>
            <a:r>
              <a:rPr lang="cs-CZ" dirty="0"/>
              <a:t> </a:t>
            </a:r>
            <a:r>
              <a:rPr lang="cs-CZ" dirty="0" err="1"/>
              <a:t>using</a:t>
            </a:r>
            <a:r>
              <a:rPr lang="cs-CZ" dirty="0"/>
              <a:t> VR</a:t>
            </a:r>
            <a:endParaRPr lang="en-US" dirty="0"/>
          </a:p>
        </p:txBody>
      </p:sp>
      <p:sp>
        <p:nvSpPr>
          <p:cNvPr id="10" name="Text Placeholder 9">
            <a:extLst>
              <a:ext uri="{FF2B5EF4-FFF2-40B4-BE49-F238E27FC236}">
                <a16:creationId xmlns:a16="http://schemas.microsoft.com/office/drawing/2014/main" id="{21D41190-7F39-488F-9E5D-4AE05DDC58E3}"/>
              </a:ext>
            </a:extLst>
          </p:cNvPr>
          <p:cNvSpPr>
            <a:spLocks noGrp="1"/>
          </p:cNvSpPr>
          <p:nvPr>
            <p:ph type="body" sz="quarter" idx="49"/>
          </p:nvPr>
        </p:nvSpPr>
        <p:spPr/>
        <p:txBody>
          <a:bodyPr>
            <a:normAutofit fontScale="92500" lnSpcReduction="10000"/>
          </a:bodyPr>
          <a:lstStyle/>
          <a:p>
            <a:r>
              <a:rPr lang="en-US" dirty="0"/>
              <a:t>The first journalistic VR piece in the New York Times was 11-minute long mini-documentary </a:t>
            </a:r>
            <a:r>
              <a:rPr lang="en-US" b="1" dirty="0"/>
              <a:t>“The Displaced”. </a:t>
            </a:r>
            <a:r>
              <a:rPr lang="en-US" dirty="0"/>
              <a:t>It was focusing on the stories of three children</a:t>
            </a:r>
            <a:r>
              <a:rPr lang="cs-CZ" dirty="0"/>
              <a:t> </a:t>
            </a:r>
            <a:r>
              <a:rPr lang="en-US" dirty="0"/>
              <a:t>forced to leave their homes, because of crisis in Lebanon, South Sudan and Ukraine.</a:t>
            </a:r>
          </a:p>
          <a:p>
            <a:r>
              <a:rPr lang="en-US" dirty="0"/>
              <a:t>The VR story was part of New York Times Magazine’s cover story about the global</a:t>
            </a:r>
            <a:r>
              <a:rPr lang="cs-CZ" dirty="0"/>
              <a:t> </a:t>
            </a:r>
            <a:r>
              <a:rPr lang="en-US" dirty="0"/>
              <a:t>refugee crisis</a:t>
            </a:r>
            <a:r>
              <a:rPr lang="cs-CZ" dirty="0"/>
              <a:t>.</a:t>
            </a:r>
            <a:endParaRPr lang="en-US" dirty="0"/>
          </a:p>
        </p:txBody>
      </p:sp>
      <p:sp>
        <p:nvSpPr>
          <p:cNvPr id="8" name="Text Placeholder 7">
            <a:extLst>
              <a:ext uri="{FF2B5EF4-FFF2-40B4-BE49-F238E27FC236}">
                <a16:creationId xmlns:a16="http://schemas.microsoft.com/office/drawing/2014/main" id="{6794967E-8F70-4233-99EA-5336D5F27F17}"/>
              </a:ext>
            </a:extLst>
          </p:cNvPr>
          <p:cNvSpPr>
            <a:spLocks noGrp="1"/>
          </p:cNvSpPr>
          <p:nvPr>
            <p:ph type="body" idx="35"/>
          </p:nvPr>
        </p:nvSpPr>
        <p:spPr/>
        <p:txBody>
          <a:bodyPr/>
          <a:lstStyle/>
          <a:p>
            <a:r>
              <a:rPr lang="en-US" dirty="0"/>
              <a:t>The New York Times</a:t>
            </a:r>
          </a:p>
        </p:txBody>
      </p:sp>
      <p:sp>
        <p:nvSpPr>
          <p:cNvPr id="7" name="Text Placeholder 6">
            <a:extLst>
              <a:ext uri="{FF2B5EF4-FFF2-40B4-BE49-F238E27FC236}">
                <a16:creationId xmlns:a16="http://schemas.microsoft.com/office/drawing/2014/main" id="{BA0576E1-AFC7-43F6-8EF6-A945CD9BFC4B}"/>
              </a:ext>
            </a:extLst>
          </p:cNvPr>
          <p:cNvSpPr>
            <a:spLocks noGrp="1"/>
          </p:cNvSpPr>
          <p:nvPr>
            <p:ph type="body" idx="34"/>
          </p:nvPr>
        </p:nvSpPr>
        <p:spPr/>
        <p:txBody>
          <a:bodyPr/>
          <a:lstStyle/>
          <a:p>
            <a:r>
              <a:rPr lang="en-US" dirty="0"/>
              <a:t>November 2015</a:t>
            </a:r>
          </a:p>
        </p:txBody>
      </p:sp>
      <p:sp>
        <p:nvSpPr>
          <p:cNvPr id="14" name="Text Placeholder 13">
            <a:extLst>
              <a:ext uri="{FF2B5EF4-FFF2-40B4-BE49-F238E27FC236}">
                <a16:creationId xmlns:a16="http://schemas.microsoft.com/office/drawing/2014/main" id="{59AFD75A-51EE-4D37-BEC2-840C26DF40CB}"/>
              </a:ext>
            </a:extLst>
          </p:cNvPr>
          <p:cNvSpPr>
            <a:spLocks noGrp="1"/>
          </p:cNvSpPr>
          <p:nvPr>
            <p:ph type="body" sz="quarter" idx="53"/>
          </p:nvPr>
        </p:nvSpPr>
        <p:spPr/>
        <p:txBody>
          <a:bodyPr>
            <a:normAutofit fontScale="55000" lnSpcReduction="20000"/>
          </a:bodyPr>
          <a:lstStyle/>
          <a:p>
            <a:r>
              <a:rPr lang="cs-CZ" sz="2200" dirty="0"/>
              <a:t>„</a:t>
            </a:r>
            <a:r>
              <a:rPr lang="en-US" sz="2200" dirty="0"/>
              <a:t>True to The Huffington Post’s mission to inform, inspire, entertain and empower its audience, the platform aims to deliver the best and most immersive storytelling experience to readers by transporting them to the center of the action. The HuffPost RYOT team will be on the ground at the 2016 Republican and Democratic National Conventions beginning next week broadcasting immersive 360° videos, updates, and breaking news.</a:t>
            </a:r>
            <a:r>
              <a:rPr lang="cs-CZ" sz="2200" dirty="0"/>
              <a:t>“</a:t>
            </a:r>
          </a:p>
          <a:p>
            <a:pPr algn="r"/>
            <a:r>
              <a:rPr lang="en-US" sz="1200" i="1" dirty="0"/>
              <a:t>https://www.businesswire.com/</a:t>
            </a:r>
          </a:p>
        </p:txBody>
      </p:sp>
      <p:sp>
        <p:nvSpPr>
          <p:cNvPr id="12" name="Text Placeholder 11">
            <a:extLst>
              <a:ext uri="{FF2B5EF4-FFF2-40B4-BE49-F238E27FC236}">
                <a16:creationId xmlns:a16="http://schemas.microsoft.com/office/drawing/2014/main" id="{251DECD4-A8B1-4A96-A9C8-05065862365F}"/>
              </a:ext>
            </a:extLst>
          </p:cNvPr>
          <p:cNvSpPr>
            <a:spLocks noGrp="1"/>
          </p:cNvSpPr>
          <p:nvPr>
            <p:ph type="body" idx="51"/>
          </p:nvPr>
        </p:nvSpPr>
        <p:spPr>
          <a:xfrm>
            <a:off x="4323425" y="4191894"/>
            <a:ext cx="1888537" cy="720726"/>
          </a:xfrm>
        </p:spPr>
        <p:txBody>
          <a:bodyPr>
            <a:normAutofit/>
          </a:bodyPr>
          <a:lstStyle/>
          <a:p>
            <a:r>
              <a:rPr lang="en-US" dirty="0"/>
              <a:t>The Huffington Post</a:t>
            </a:r>
          </a:p>
        </p:txBody>
      </p:sp>
      <p:sp>
        <p:nvSpPr>
          <p:cNvPr id="11" name="Text Placeholder 10">
            <a:extLst>
              <a:ext uri="{FF2B5EF4-FFF2-40B4-BE49-F238E27FC236}">
                <a16:creationId xmlns:a16="http://schemas.microsoft.com/office/drawing/2014/main" id="{D025FF9A-0032-4520-B1C4-7AB210C8D49D}"/>
              </a:ext>
            </a:extLst>
          </p:cNvPr>
          <p:cNvSpPr>
            <a:spLocks noGrp="1"/>
          </p:cNvSpPr>
          <p:nvPr>
            <p:ph type="body" idx="50"/>
          </p:nvPr>
        </p:nvSpPr>
        <p:spPr>
          <a:xfrm>
            <a:off x="4323425" y="4996962"/>
            <a:ext cx="1888537" cy="328343"/>
          </a:xfrm>
        </p:spPr>
        <p:txBody>
          <a:bodyPr/>
          <a:lstStyle/>
          <a:p>
            <a:r>
              <a:rPr lang="cs-CZ" dirty="0"/>
              <a:t>July 2016</a:t>
            </a:r>
            <a:endParaRPr lang="en-US" dirty="0"/>
          </a:p>
        </p:txBody>
      </p:sp>
      <p:sp>
        <p:nvSpPr>
          <p:cNvPr id="18" name="Text Placeholder 17">
            <a:extLst>
              <a:ext uri="{FF2B5EF4-FFF2-40B4-BE49-F238E27FC236}">
                <a16:creationId xmlns:a16="http://schemas.microsoft.com/office/drawing/2014/main" id="{60D0B87D-CB88-40FC-B9B2-76F6F933EACC}"/>
              </a:ext>
            </a:extLst>
          </p:cNvPr>
          <p:cNvSpPr>
            <a:spLocks noGrp="1"/>
          </p:cNvSpPr>
          <p:nvPr>
            <p:ph type="body" sz="quarter" idx="57"/>
          </p:nvPr>
        </p:nvSpPr>
        <p:spPr/>
        <p:txBody>
          <a:bodyPr>
            <a:normAutofit fontScale="92500"/>
          </a:bodyPr>
          <a:lstStyle/>
          <a:p>
            <a:r>
              <a:rPr lang="cs-CZ" dirty="0"/>
              <a:t>„</a:t>
            </a:r>
            <a:r>
              <a:rPr lang="en-US" dirty="0"/>
              <a:t>When new platforms emerge we work ahead of the curve, considering how these technologies will work for our journalism and readers and experimenting with them to bring Guardian journalism to life. In whatever we do, it’s our mission to create impactful and meaningful journalism that provokes action and thought.</a:t>
            </a:r>
            <a:r>
              <a:rPr lang="cs-CZ" dirty="0"/>
              <a:t>“</a:t>
            </a:r>
            <a:endParaRPr lang="en-US" dirty="0"/>
          </a:p>
        </p:txBody>
      </p:sp>
      <p:sp>
        <p:nvSpPr>
          <p:cNvPr id="16" name="Text Placeholder 15">
            <a:extLst>
              <a:ext uri="{FF2B5EF4-FFF2-40B4-BE49-F238E27FC236}">
                <a16:creationId xmlns:a16="http://schemas.microsoft.com/office/drawing/2014/main" id="{145029F8-F63F-48BD-8D26-E0FB1877D54A}"/>
              </a:ext>
            </a:extLst>
          </p:cNvPr>
          <p:cNvSpPr>
            <a:spLocks noGrp="1"/>
          </p:cNvSpPr>
          <p:nvPr>
            <p:ph type="body" idx="55"/>
          </p:nvPr>
        </p:nvSpPr>
        <p:spPr>
          <a:xfrm>
            <a:off x="8167503" y="4187128"/>
            <a:ext cx="1808639" cy="720726"/>
          </a:xfrm>
        </p:spPr>
        <p:txBody>
          <a:bodyPr/>
          <a:lstStyle/>
          <a:p>
            <a:r>
              <a:rPr lang="en-US" dirty="0"/>
              <a:t>The Guardian</a:t>
            </a:r>
          </a:p>
        </p:txBody>
      </p:sp>
      <p:sp>
        <p:nvSpPr>
          <p:cNvPr id="15" name="Text Placeholder 14">
            <a:extLst>
              <a:ext uri="{FF2B5EF4-FFF2-40B4-BE49-F238E27FC236}">
                <a16:creationId xmlns:a16="http://schemas.microsoft.com/office/drawing/2014/main" id="{7C674253-BB9C-4BB6-BEC6-066264345C61}"/>
              </a:ext>
            </a:extLst>
          </p:cNvPr>
          <p:cNvSpPr>
            <a:spLocks noGrp="1"/>
          </p:cNvSpPr>
          <p:nvPr>
            <p:ph type="body" idx="54"/>
          </p:nvPr>
        </p:nvSpPr>
        <p:spPr/>
        <p:txBody>
          <a:bodyPr/>
          <a:lstStyle/>
          <a:p>
            <a:r>
              <a:rPr lang="cs-CZ" dirty="0" err="1"/>
              <a:t>October</a:t>
            </a:r>
            <a:r>
              <a:rPr lang="cs-CZ" dirty="0"/>
              <a:t> 2016</a:t>
            </a:r>
          </a:p>
        </p:txBody>
      </p:sp>
      <p:sp>
        <p:nvSpPr>
          <p:cNvPr id="4" name="Slide Number Placeholder 3">
            <a:extLst>
              <a:ext uri="{FF2B5EF4-FFF2-40B4-BE49-F238E27FC236}">
                <a16:creationId xmlns:a16="http://schemas.microsoft.com/office/drawing/2014/main" id="{C7702740-202F-4187-9EDA-814B3E4A28F0}"/>
              </a:ext>
            </a:extLst>
          </p:cNvPr>
          <p:cNvSpPr>
            <a:spLocks noGrp="1"/>
          </p:cNvSpPr>
          <p:nvPr>
            <p:ph type="sldNum" sz="quarter" idx="12"/>
          </p:nvPr>
        </p:nvSpPr>
        <p:spPr/>
        <p:txBody>
          <a:bodyPr/>
          <a:lstStyle/>
          <a:p>
            <a:fld id="{8D581BC7-E183-40DB-AC97-C19EA4EB8894}" type="slidenum">
              <a:rPr lang="en-US" smtClean="0"/>
              <a:t>9</a:t>
            </a:fld>
            <a:endParaRPr lang="en-US" dirty="0"/>
          </a:p>
        </p:txBody>
      </p:sp>
      <p:sp>
        <p:nvSpPr>
          <p:cNvPr id="3" name="Footer Placeholder 2">
            <a:extLst>
              <a:ext uri="{FF2B5EF4-FFF2-40B4-BE49-F238E27FC236}">
                <a16:creationId xmlns:a16="http://schemas.microsoft.com/office/drawing/2014/main" id="{A108C01E-B7AF-4AE4-ACD2-39AE40EE9168}"/>
              </a:ext>
            </a:extLst>
          </p:cNvPr>
          <p:cNvSpPr>
            <a:spLocks noGrp="1"/>
          </p:cNvSpPr>
          <p:nvPr>
            <p:ph type="ftr" sz="quarter" idx="11"/>
          </p:nvPr>
        </p:nvSpPr>
        <p:spPr/>
        <p:txBody>
          <a:bodyPr/>
          <a:lstStyle/>
          <a:p>
            <a:r>
              <a:rPr lang="en-US" dirty="0"/>
              <a:t>VR and journalism</a:t>
            </a:r>
          </a:p>
        </p:txBody>
      </p:sp>
      <p:sp>
        <p:nvSpPr>
          <p:cNvPr id="2" name="Date Placeholder 1">
            <a:extLst>
              <a:ext uri="{FF2B5EF4-FFF2-40B4-BE49-F238E27FC236}">
                <a16:creationId xmlns:a16="http://schemas.microsoft.com/office/drawing/2014/main" id="{CE66A137-D154-4724-B8FF-4F012A45C35D}"/>
              </a:ext>
            </a:extLst>
          </p:cNvPr>
          <p:cNvSpPr>
            <a:spLocks noGrp="1"/>
          </p:cNvSpPr>
          <p:nvPr>
            <p:ph type="dt" sz="half" idx="10"/>
          </p:nvPr>
        </p:nvSpPr>
        <p:spPr/>
        <p:txBody>
          <a:bodyPr/>
          <a:lstStyle/>
          <a:p>
            <a:r>
              <a:rPr lang="cs-CZ" dirty="0"/>
              <a:t>28.2.2021</a:t>
            </a:r>
          </a:p>
        </p:txBody>
      </p:sp>
      <p:pic>
        <p:nvPicPr>
          <p:cNvPr id="21" name="Picture Placeholder 20" descr="Text&#10;&#10;Description automatically generated">
            <a:extLst>
              <a:ext uri="{FF2B5EF4-FFF2-40B4-BE49-F238E27FC236}">
                <a16:creationId xmlns:a16="http://schemas.microsoft.com/office/drawing/2014/main" id="{32CDBBE2-FCF3-49E0-AEB3-26D348BED719}"/>
              </a:ext>
            </a:extLst>
          </p:cNvPr>
          <p:cNvPicPr>
            <a:picLocks noGrp="1" noChangeAspect="1"/>
          </p:cNvPicPr>
          <p:nvPr>
            <p:ph type="pic" sz="quarter" idx="36"/>
          </p:nvPr>
        </p:nvPicPr>
        <p:blipFill>
          <a:blip r:embed="rId2"/>
          <a:srcRect/>
          <a:stretch>
            <a:fillRect/>
          </a:stretch>
        </p:blipFill>
        <p:spPr/>
      </p:pic>
      <p:pic>
        <p:nvPicPr>
          <p:cNvPr id="28" name="Picture Placeholder 27" descr="A picture containing logo&#10;&#10;Description automatically generated">
            <a:extLst>
              <a:ext uri="{FF2B5EF4-FFF2-40B4-BE49-F238E27FC236}">
                <a16:creationId xmlns:a16="http://schemas.microsoft.com/office/drawing/2014/main" id="{C26949A9-0623-4029-B572-FA7EB4D39829}"/>
              </a:ext>
            </a:extLst>
          </p:cNvPr>
          <p:cNvPicPr>
            <a:picLocks noGrp="1" noChangeAspect="1"/>
          </p:cNvPicPr>
          <p:nvPr>
            <p:ph type="pic" sz="quarter" idx="52"/>
          </p:nvPr>
        </p:nvPicPr>
        <p:blipFill>
          <a:blip r:embed="rId3"/>
          <a:srcRect/>
          <a:stretch>
            <a:fillRect/>
          </a:stretch>
        </p:blipFill>
        <p:spPr/>
      </p:pic>
      <p:pic>
        <p:nvPicPr>
          <p:cNvPr id="32" name="Picture Placeholder 31" descr="Logo, company name&#10;&#10;Description automatically generated">
            <a:extLst>
              <a:ext uri="{FF2B5EF4-FFF2-40B4-BE49-F238E27FC236}">
                <a16:creationId xmlns:a16="http://schemas.microsoft.com/office/drawing/2014/main" id="{CFDE8368-F889-4D92-8E6D-A0B632F2F280}"/>
              </a:ext>
            </a:extLst>
          </p:cNvPr>
          <p:cNvPicPr>
            <a:picLocks noGrp="1" noChangeAspect="1"/>
          </p:cNvPicPr>
          <p:nvPr>
            <p:ph type="pic" sz="quarter" idx="56"/>
          </p:nvPr>
        </p:nvPicPr>
        <p:blipFill>
          <a:blip r:embed="rId4"/>
          <a:srcRect l="27103" r="27103"/>
          <a:stretch>
            <a:fillRect/>
          </a:stretch>
        </p:blipFill>
        <p:spPr/>
      </p:pic>
    </p:spTree>
    <p:extLst>
      <p:ext uri="{BB962C8B-B14F-4D97-AF65-F5344CB8AC3E}">
        <p14:creationId xmlns:p14="http://schemas.microsoft.com/office/powerpoint/2010/main" val="3343489085"/>
      </p:ext>
    </p:extLst>
  </p:cSld>
  <p:clrMapOvr>
    <a:masterClrMapping/>
  </p:clrMapOvr>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56488565_Futuristic pitch deck_AAS_v4" id="{81C854B4-8588-4171-B50E-9B042741D072}" vid="{97BC3161-E59E-4E12-8009-433621174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BE2FB6F3E78C44DAED33617742A09D3" ma:contentTypeVersion="0" ma:contentTypeDescription="Vytvoří nový dokument" ma:contentTypeScope="" ma:versionID="1873212eb7839c56b4ff40dedfa3548b">
  <xsd:schema xmlns:xsd="http://www.w3.org/2001/XMLSchema" xmlns:xs="http://www.w3.org/2001/XMLSchema" xmlns:p="http://schemas.microsoft.com/office/2006/metadata/properties" targetNamespace="http://schemas.microsoft.com/office/2006/metadata/properties" ma:root="true" ma:fieldsID="27a62ebb544f9aa7dd6403aef4859f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26A944-A9F4-4295-9B5E-C397EB1318B9}">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2E6ABC-FFDE-4DB0-ADBD-A21F83110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1743C61-8CA7-48FF-B2A3-6055DA854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Futuristic pitch deck</Template>
  <TotalTime>362</TotalTime>
  <Words>1119</Words>
  <Application>Microsoft Office PowerPoint</Application>
  <PresentationFormat>Widescreen</PresentationFormat>
  <Paragraphs>119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Gill Sans MT</vt:lpstr>
      <vt:lpstr>Segoe UI Light</vt:lpstr>
      <vt:lpstr>Office Theme</vt:lpstr>
      <vt:lpstr>Virtual Reality Journalism</vt:lpstr>
      <vt:lpstr>What is Virtual Reality?</vt:lpstr>
      <vt:lpstr>Definition</vt:lpstr>
      <vt:lpstr>Key feautres</vt:lpstr>
      <vt:lpstr>Timeline</vt:lpstr>
      <vt:lpstr>PowerPoint Presentation</vt:lpstr>
      <vt:lpstr>VR and journalism</vt:lpstr>
      <vt:lpstr>Changes in journalism</vt:lpstr>
      <vt:lpstr>News using VR</vt:lpstr>
      <vt:lpstr>Benefits</vt:lpstr>
      <vt:lpstr>Drawbacks</vt:lpstr>
      <vt:lpstr>TRY IT OUT</vt:lpstr>
      <vt:lpstr>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Journalism</dc:title>
  <dc:creator>Pavla Roučková</dc:creator>
  <cp:lastModifiedBy>Pavla Roučková</cp:lastModifiedBy>
  <cp:revision>19</cp:revision>
  <dcterms:created xsi:type="dcterms:W3CDTF">2021-02-28T08:56:32Z</dcterms:created>
  <dcterms:modified xsi:type="dcterms:W3CDTF">2021-03-01T09:55:24Z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0x0101001BE2FB6F3E78C44DAED33617742A09D3</vt:lpwstr>
  </property>
</Properties>
</file>