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6" r:id="rId1"/>
  </p:sldMasterIdLst>
  <p:sldIdLst>
    <p:sldId id="256" r:id="rId2"/>
    <p:sldId id="257" r:id="rId3"/>
    <p:sldId id="263" r:id="rId4"/>
    <p:sldId id="264" r:id="rId5"/>
    <p:sldId id="265" r:id="rId6"/>
    <p:sldId id="258" r:id="rId7"/>
    <p:sldId id="259" r:id="rId8"/>
    <p:sldId id="266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3650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0059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209676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7347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3512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21185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7116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99507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689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8843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7445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44483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2661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61594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4800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4987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1158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EFF526B-0336-FD40-9684-395CB60C0255}" type="datetimeFigureOut">
              <a:rPr lang="en-CZ" smtClean="0"/>
              <a:t>01.03.2021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254E042-2F43-4643-81B6-8D15F42E15B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37293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8B3EC-A117-8B47-BEC3-497AF602A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/>
          <a:lstStyle/>
          <a:p>
            <a:r>
              <a:rPr lang="en-GB" dirty="0"/>
              <a:t>Smartphones and m-commerce</a:t>
            </a:r>
            <a:endParaRPr lang="en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72383-67A0-DB4E-B1B6-A47A019071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Z" dirty="0"/>
              <a:t>Vojtěch Masařík</a:t>
            </a:r>
          </a:p>
        </p:txBody>
      </p:sp>
    </p:spTree>
    <p:extLst>
      <p:ext uri="{BB962C8B-B14F-4D97-AF65-F5344CB8AC3E}">
        <p14:creationId xmlns:p14="http://schemas.microsoft.com/office/powerpoint/2010/main" val="2479646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78D2-4FCD-8D46-B573-1976B4FE2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Thank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3DB7DA-93EB-F847-9213-87EEA8DA8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811370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9408-BDFE-5048-8C15-9F485CC47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Smartphones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E7AA2-2971-6642-99E2-A16D85365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IBM Simon – introduced in 1994</a:t>
            </a:r>
          </a:p>
          <a:p>
            <a:pPr lvl="1"/>
            <a:r>
              <a:rPr lang="en-GB" dirty="0"/>
              <a:t>T</a:t>
            </a:r>
            <a:r>
              <a:rPr lang="en-CZ" dirty="0"/>
              <a:t>ouchscreen</a:t>
            </a:r>
          </a:p>
          <a:p>
            <a:pPr lvl="1"/>
            <a:r>
              <a:rPr lang="en-GB" dirty="0"/>
              <a:t>B</a:t>
            </a:r>
            <a:r>
              <a:rPr lang="en-CZ" dirty="0"/>
              <a:t>asic apps – calculator, calendar, notepad</a:t>
            </a:r>
          </a:p>
          <a:p>
            <a:pPr lvl="1"/>
            <a:r>
              <a:rPr lang="en-GB" dirty="0"/>
              <a:t>O</a:t>
            </a:r>
            <a:r>
              <a:rPr lang="en-CZ" dirty="0"/>
              <a:t>n the market for 6 months – 50k units sold</a:t>
            </a:r>
          </a:p>
          <a:p>
            <a:endParaRPr lang="en-CZ" dirty="0"/>
          </a:p>
          <a:p>
            <a:endParaRPr lang="en-CZ" dirty="0"/>
          </a:p>
          <a:p>
            <a:endParaRPr lang="en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6555F1-C43D-4C49-BC8E-540C9A1D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16" y="1397031"/>
            <a:ext cx="4746679" cy="51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59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9408-BDFE-5048-8C15-9F485CC47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Smartphones – Late 90’s, Early 00’s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E7AA2-2971-6642-99E2-A16D85365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Z" dirty="0"/>
          </a:p>
          <a:p>
            <a:endParaRPr lang="en-CZ" dirty="0"/>
          </a:p>
          <a:p>
            <a:endParaRPr lang="en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1A2F7B-D093-E149-B70D-6B9ADF929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31" y="1857244"/>
            <a:ext cx="4039566" cy="24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CC08DB8-A69D-E044-B03F-AEC91840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205" y="1857244"/>
            <a:ext cx="4415284" cy="24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C94EFED-67BA-5540-AAA2-6A3563682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25" y="3286127"/>
            <a:ext cx="4499742" cy="33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7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9408-BDFE-5048-8C15-9F485CC47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Smartphones – 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E7AA2-2971-6642-99E2-A16D85365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Z" dirty="0"/>
          </a:p>
          <a:p>
            <a:endParaRPr lang="en-CZ" dirty="0"/>
          </a:p>
          <a:p>
            <a:endParaRPr lang="en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6DCDFAE-123A-E84F-B5E3-F27EE394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026688"/>
            <a:ext cx="4600829" cy="44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FFB388A-2AFA-7647-9D89-95CCF67B4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9736"/>
            <a:ext cx="5292646" cy="44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7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9408-BDFE-5048-8C15-9F485CC47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Smartphones – Today and tomorrow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E7AA2-2971-6642-99E2-A16D85365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Technical</a:t>
            </a:r>
            <a:r>
              <a:rPr lang="cs-CZ" dirty="0"/>
              <a:t> </a:t>
            </a:r>
            <a:r>
              <a:rPr lang="cs-CZ" dirty="0" err="1"/>
              <a:t>specifications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smartphones</a:t>
            </a:r>
            <a:r>
              <a:rPr lang="cs-CZ" dirty="0"/>
              <a:t> </a:t>
            </a:r>
            <a:r>
              <a:rPr lang="cs-CZ" dirty="0" err="1"/>
              <a:t>continue</a:t>
            </a:r>
            <a:r>
              <a:rPr lang="cs-CZ" dirty="0"/>
              <a:t> to </a:t>
            </a:r>
            <a:r>
              <a:rPr lang="cs-CZ" dirty="0" err="1"/>
              <a:t>improve</a:t>
            </a:r>
            <a:endParaRPr lang="cs-CZ" dirty="0"/>
          </a:p>
          <a:p>
            <a:r>
              <a:rPr lang="cs-CZ" dirty="0"/>
              <a:t>Apple iPhone 12, 12 Pro, 12 Pro Max</a:t>
            </a:r>
          </a:p>
          <a:p>
            <a:r>
              <a:rPr lang="cs-CZ" dirty="0"/>
              <a:t>Samsung </a:t>
            </a:r>
            <a:r>
              <a:rPr lang="cs-CZ" dirty="0" err="1"/>
              <a:t>Galaxy</a:t>
            </a:r>
            <a:r>
              <a:rPr lang="cs-CZ" dirty="0"/>
              <a:t> S21, S21+, S21 Ultra</a:t>
            </a:r>
          </a:p>
          <a:p>
            <a:r>
              <a:rPr lang="cs-CZ" dirty="0" err="1"/>
              <a:t>Xiaomi</a:t>
            </a:r>
            <a:r>
              <a:rPr lang="cs-CZ" dirty="0"/>
              <a:t> Mi 11, Mi 11 Ultra</a:t>
            </a:r>
          </a:p>
          <a:p>
            <a:endParaRPr lang="cs-CZ" dirty="0"/>
          </a:p>
          <a:p>
            <a:r>
              <a:rPr lang="cs-CZ" dirty="0" err="1"/>
              <a:t>Foldable</a:t>
            </a:r>
            <a:r>
              <a:rPr lang="cs-CZ" dirty="0"/>
              <a:t> </a:t>
            </a:r>
            <a:r>
              <a:rPr lang="cs-CZ" dirty="0" err="1"/>
              <a:t>phones</a:t>
            </a:r>
            <a:r>
              <a:rPr lang="cs-CZ" dirty="0"/>
              <a:t>, </a:t>
            </a:r>
            <a:r>
              <a:rPr lang="cs-CZ" dirty="0" err="1"/>
              <a:t>bendable</a:t>
            </a:r>
            <a:r>
              <a:rPr lang="cs-CZ" dirty="0"/>
              <a:t> </a:t>
            </a:r>
            <a:r>
              <a:rPr lang="cs-CZ" dirty="0" err="1"/>
              <a:t>screens</a:t>
            </a:r>
            <a:r>
              <a:rPr lang="cs-CZ" dirty="0"/>
              <a:t>, </a:t>
            </a:r>
            <a:r>
              <a:rPr lang="cs-CZ" dirty="0" err="1"/>
              <a:t>wearable</a:t>
            </a:r>
            <a:r>
              <a:rPr lang="cs-CZ" dirty="0"/>
              <a:t> </a:t>
            </a:r>
            <a:r>
              <a:rPr lang="cs-CZ" dirty="0" err="1"/>
              <a:t>phones</a:t>
            </a:r>
            <a:endParaRPr lang="cs-CZ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801615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F7D7-4D94-2146-A57D-4E978746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M-commerce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CCEE9-8779-0843-9D2C-405C1C754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CZ" dirty="0"/>
              <a:t>obile commerce</a:t>
            </a:r>
          </a:p>
          <a:p>
            <a:r>
              <a:rPr lang="en-CZ" dirty="0"/>
              <a:t>Shopping online via a mobile device</a:t>
            </a:r>
          </a:p>
          <a:p>
            <a:r>
              <a:rPr lang="en-GB" dirty="0"/>
              <a:t>S</a:t>
            </a:r>
            <a:r>
              <a:rPr lang="en-CZ" dirty="0"/>
              <a:t>martphones are the most spread mobile devices – play a key role in m-commerce</a:t>
            </a:r>
          </a:p>
          <a:p>
            <a:endParaRPr lang="en-CZ" dirty="0"/>
          </a:p>
          <a:p>
            <a:r>
              <a:rPr lang="en-GB" dirty="0"/>
              <a:t>F</a:t>
            </a:r>
            <a:r>
              <a:rPr lang="en-CZ" dirty="0"/>
              <a:t>irst coined in 1997 by Kevin Duffey (CEO of </a:t>
            </a:r>
            <a:r>
              <a:rPr lang="en-GB" dirty="0"/>
              <a:t>the Global Mobile Commerce Forum)</a:t>
            </a:r>
          </a:p>
          <a:p>
            <a:r>
              <a:rPr lang="en-GB" dirty="0"/>
              <a:t>1998 – ringtones sold</a:t>
            </a:r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74046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78D2-4FCD-8D46-B573-1976B4FE2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/>
              <a:t>What makes m-commerce so popular?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CC142-6BE5-3249-B773-A4B4A9212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Mobile apps – Brands and stores develop their own apps</a:t>
            </a:r>
          </a:p>
          <a:p>
            <a:r>
              <a:rPr lang="en-CZ" dirty="0"/>
              <a:t>Social media – buying items via Facebook and Instagram</a:t>
            </a:r>
          </a:p>
          <a:p>
            <a:r>
              <a:rPr lang="en-GB" dirty="0"/>
              <a:t>Simple shopping process</a:t>
            </a:r>
            <a:endParaRPr lang="en-CZ" dirty="0"/>
          </a:p>
          <a:p>
            <a:r>
              <a:rPr lang="en-CZ" dirty="0"/>
              <a:t>Easy checkouts</a:t>
            </a:r>
          </a:p>
          <a:p>
            <a:r>
              <a:rPr lang="en-CZ" dirty="0"/>
              <a:t>Mobile walllets and contactless cards</a:t>
            </a:r>
          </a:p>
          <a:p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7254A-B444-BD4E-97B5-EE7D89D63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852" y="1901953"/>
            <a:ext cx="3191613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9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E4C4F-5D91-2E46-874D-561B8F577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30" y="402336"/>
            <a:ext cx="3147483" cy="6053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91B9F-A7D6-3E4B-B16A-6B1B1D833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927" y="402336"/>
            <a:ext cx="3007981" cy="6053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C1DCF-632E-4940-BE77-AFEC17866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4" y="2562814"/>
            <a:ext cx="4544561" cy="17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3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78D2-4FCD-8D46-B573-1976B4FE2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Downsides of m-commerce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CC142-6BE5-3249-B773-A4B4A9212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dirty="0"/>
              <a:t>Privacy – personalized marketing comes at a price</a:t>
            </a:r>
          </a:p>
          <a:p>
            <a:r>
              <a:rPr lang="en-CZ" dirty="0"/>
              <a:t>”Phones read our mind, listen to us”</a:t>
            </a:r>
          </a:p>
          <a:p>
            <a:r>
              <a:rPr lang="en-GB" dirty="0"/>
              <a:t>S</a:t>
            </a:r>
            <a:r>
              <a:rPr lang="en-CZ" dirty="0"/>
              <a:t>martphone addiction</a:t>
            </a:r>
          </a:p>
          <a:p>
            <a:r>
              <a:rPr lang="en-GB" dirty="0"/>
              <a:t>D</a:t>
            </a:r>
            <a:r>
              <a:rPr lang="en-CZ" dirty="0"/>
              <a:t>ecline in B&amp;M (instore) sales</a:t>
            </a:r>
          </a:p>
          <a:p>
            <a:pPr marL="0" indent="0">
              <a:buNone/>
            </a:pPr>
            <a:endParaRPr lang="en-CZ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1308423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{DD6EBFC7-7F87-C24D-A059-63748EBA5FAF}tf10001063</Template>
  <TotalTime>777</TotalTime>
  <Words>207</Words>
  <Application>Microsoft Macintosh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Mesh</vt:lpstr>
      <vt:lpstr>Smartphones and m-commerce</vt:lpstr>
      <vt:lpstr>Smartphones</vt:lpstr>
      <vt:lpstr>Smartphones – Late 90’s, Early 00’s</vt:lpstr>
      <vt:lpstr>Smartphones – 2007</vt:lpstr>
      <vt:lpstr>Smartphones – Today and tomorrow</vt:lpstr>
      <vt:lpstr>M-commerce</vt:lpstr>
      <vt:lpstr>What makes m-commerce so popular?</vt:lpstr>
      <vt:lpstr>PowerPoint Presentation</vt:lpstr>
      <vt:lpstr>Downsides of m-commerce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Smartphones and m-commerce</dc:title>
  <dc:creator>Vojta Masarik</dc:creator>
  <cp:lastModifiedBy>Vojta Masarik</cp:lastModifiedBy>
  <cp:revision>14</cp:revision>
  <dcterms:created xsi:type="dcterms:W3CDTF">2021-02-28T20:54:34Z</dcterms:created>
  <dcterms:modified xsi:type="dcterms:W3CDTF">2021-03-01T09:57:52Z</dcterms:modified>
</cp:coreProperties>
</file>