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E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226" autoAdjust="0"/>
  </p:normalViewPr>
  <p:slideViewPr>
    <p:cSldViewPr snapToGrid="0">
      <p:cViewPr>
        <p:scale>
          <a:sx n="47" d="100"/>
          <a:sy n="47" d="100"/>
        </p:scale>
        <p:origin x="53" y="8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B4E84-6BDF-445E-BE76-6F01E8FE88D0}" type="datetimeFigureOut">
              <a:rPr lang="cs-CZ" smtClean="0"/>
              <a:t>28.02.2021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82A1A-D825-4976-ABB6-C5512D249A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9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82A1A-D825-4976-ABB6-C5512D249AE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5667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82A1A-D825-4976-ABB6-C5512D249AE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349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79-6AE1-47FB-8229-C5424B4DA2A2}" type="datetimeFigureOut">
              <a:rPr lang="cs-CZ" smtClean="0"/>
              <a:t>28.02.2021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8C12-F629-4351-8B82-332C8819F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17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79-6AE1-47FB-8229-C5424B4DA2A2}" type="datetimeFigureOut">
              <a:rPr lang="cs-CZ" smtClean="0"/>
              <a:t>28.02.2021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8C12-F629-4351-8B82-332C8819F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6226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79-6AE1-47FB-8229-C5424B4DA2A2}" type="datetimeFigureOut">
              <a:rPr lang="cs-CZ" smtClean="0"/>
              <a:t>28.02.2021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8C12-F629-4351-8B82-332C8819F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8137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79-6AE1-47FB-8229-C5424B4DA2A2}" type="datetimeFigureOut">
              <a:rPr lang="cs-CZ" smtClean="0"/>
              <a:t>28.02.2021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8C12-F629-4351-8B82-332C8819F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174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79-6AE1-47FB-8229-C5424B4DA2A2}" type="datetimeFigureOut">
              <a:rPr lang="cs-CZ" smtClean="0"/>
              <a:t>28.02.2021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8C12-F629-4351-8B82-332C8819F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02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79-6AE1-47FB-8229-C5424B4DA2A2}" type="datetimeFigureOut">
              <a:rPr lang="cs-CZ" smtClean="0"/>
              <a:t>28.02.2021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8C12-F629-4351-8B82-332C8819F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58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79-6AE1-47FB-8229-C5424B4DA2A2}" type="datetimeFigureOut">
              <a:rPr lang="cs-CZ" smtClean="0"/>
              <a:t>28.02.2021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8C12-F629-4351-8B82-332C8819F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416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79-6AE1-47FB-8229-C5424B4DA2A2}" type="datetimeFigureOut">
              <a:rPr lang="cs-CZ" smtClean="0"/>
              <a:t>28.02.2021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8C12-F629-4351-8B82-332C8819F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07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79-6AE1-47FB-8229-C5424B4DA2A2}" type="datetimeFigureOut">
              <a:rPr lang="cs-CZ" smtClean="0"/>
              <a:t>28.02.2021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8C12-F629-4351-8B82-332C8819F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03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79-6AE1-47FB-8229-C5424B4DA2A2}" type="datetimeFigureOut">
              <a:rPr lang="cs-CZ" smtClean="0"/>
              <a:t>28.02.2021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8C12-F629-4351-8B82-332C8819F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70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79-6AE1-47FB-8229-C5424B4DA2A2}" type="datetimeFigureOut">
              <a:rPr lang="cs-CZ" smtClean="0"/>
              <a:t>28.02.2021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8C12-F629-4351-8B82-332C8819F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596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55679-6AE1-47FB-8229-C5424B4DA2A2}" type="datetimeFigureOut">
              <a:rPr lang="cs-CZ" smtClean="0"/>
              <a:t>28.02.2021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A8C12-F629-4351-8B82-332C8819F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2773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althysimulation.com/18769/vr-healthcare-training/" TargetMode="External"/><Relationship Id="rId3" Type="http://schemas.openxmlformats.org/officeDocument/2006/relationships/hyperlink" Target="https://elarasystems.com/medical-training-advances-to-vr/#:~:text=With%20VR%20training%2C%20medical%20students,from%20a%20very%20early%20stage" TargetMode="External"/><Relationship Id="rId7" Type="http://schemas.openxmlformats.org/officeDocument/2006/relationships/hyperlink" Target="https://www.ncbi.nlm.nih.gov/pmc/articles/PMC6039818/" TargetMode="External"/><Relationship Id="rId2" Type="http://schemas.openxmlformats.org/officeDocument/2006/relationships/hyperlink" Target="https://pro.sony/en_CZ/insight/healthcare-imaging-innovations/vr-surgical-training-educa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alist.info/en/2018/01/26/vr-healthcare-virtual-reality-in-medicine/" TargetMode="External"/><Relationship Id="rId5" Type="http://schemas.openxmlformats.org/officeDocument/2006/relationships/hyperlink" Target="https://onix-systems.medium.com/implementing-virtual-reality-in-medicine-and-medical-training-848934194bba" TargetMode="External"/><Relationship Id="rId4" Type="http://schemas.openxmlformats.org/officeDocument/2006/relationships/hyperlink" Target="https://www.scnsoft.com/virtual-reality/healthcare/medical-train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bsah obrázku osoba, sport, plavání, vodní sporty&#10;&#10;Popis byl vytvořen automaticky">
            <a:extLst>
              <a:ext uri="{FF2B5EF4-FFF2-40B4-BE49-F238E27FC236}">
                <a16:creationId xmlns:a16="http://schemas.microsoft.com/office/drawing/2014/main" id="{D53E3B50-1A5C-4E2A-8D5C-27D341E23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B568B0F-3865-41E5-8E23-C3DF871D0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0" y="3101626"/>
            <a:ext cx="9144000" cy="2900518"/>
          </a:xfrm>
        </p:spPr>
        <p:txBody>
          <a:bodyPr>
            <a:normAutofit/>
          </a:bodyPr>
          <a:lstStyle/>
          <a:p>
            <a:r>
              <a:rPr lang="cs-CZ" b="1" noProof="0" dirty="0">
                <a:solidFill>
                  <a:srgbClr val="FFFFFF"/>
                </a:solidFill>
                <a:latin typeface="Agency FB" panose="020B0503020202020204" pitchFamily="34" charset="0"/>
                <a:cs typeface="Aharoni" panose="020B0604020202020204" pitchFamily="2" charset="-79"/>
              </a:rPr>
              <a:t>VR in </a:t>
            </a:r>
            <a:r>
              <a:rPr lang="cs-CZ" b="1" noProof="0" dirty="0" err="1">
                <a:solidFill>
                  <a:srgbClr val="FFFFFF"/>
                </a:solidFill>
                <a:latin typeface="Agency FB" panose="020B0503020202020204" pitchFamily="34" charset="0"/>
                <a:cs typeface="Aharoni" panose="020B0604020202020204" pitchFamily="2" charset="-79"/>
              </a:rPr>
              <a:t>medical</a:t>
            </a:r>
            <a:r>
              <a:rPr lang="cs-CZ" b="1" noProof="0" dirty="0">
                <a:solidFill>
                  <a:srgbClr val="FFFFFF"/>
                </a:solidFill>
                <a:latin typeface="Agency FB" panose="020B0503020202020204" pitchFamily="34" charset="0"/>
                <a:cs typeface="Aharoni" panose="020B0604020202020204" pitchFamily="2" charset="-79"/>
              </a:rPr>
              <a:t> </a:t>
            </a:r>
            <a:r>
              <a:rPr lang="cs-CZ" b="1" noProof="0" dirty="0" err="1">
                <a:solidFill>
                  <a:srgbClr val="FFFFFF"/>
                </a:solidFill>
                <a:latin typeface="Agency FB" panose="020B0503020202020204" pitchFamily="34" charset="0"/>
                <a:cs typeface="Aharoni" panose="020B0604020202020204" pitchFamily="2" charset="-79"/>
              </a:rPr>
              <a:t>training</a:t>
            </a:r>
            <a:endParaRPr lang="en-GB" b="1" noProof="0" dirty="0">
              <a:solidFill>
                <a:srgbClr val="FFFFFF"/>
              </a:solidFill>
              <a:latin typeface="Agency FB" panose="020B0503020202020204" pitchFamily="34" charset="0"/>
              <a:cs typeface="Aharoni" panose="020B0604020202020204" pitchFamily="2" charset="-79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02913D-4FED-469A-BB9D-B13A238FC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176057"/>
            <a:ext cx="9144000" cy="52085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  <a:latin typeface="Agency FB" panose="020B0503020202020204" pitchFamily="34" charset="0"/>
              </a:rPr>
              <a:t>Sylvie Rosová</a:t>
            </a: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C76AB45-D4A0-4F1D-8D84-229E4133EE50}"/>
              </a:ext>
            </a:extLst>
          </p:cNvPr>
          <p:cNvCxnSpPr>
            <a:cxnSpLocks/>
          </p:cNvCxnSpPr>
          <p:nvPr/>
        </p:nvCxnSpPr>
        <p:spPr>
          <a:xfrm>
            <a:off x="3662819" y="6052635"/>
            <a:ext cx="4885151" cy="0"/>
          </a:xfrm>
          <a:prstGeom prst="line">
            <a:avLst/>
          </a:prstGeom>
          <a:ln w="44450" cmpd="sng">
            <a:solidFill>
              <a:schemeClr val="tx1"/>
            </a:solidFill>
            <a:tail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488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E1F982-7300-4E94-BB62-C3A00F0A8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3675"/>
            <a:ext cx="10515600" cy="1325563"/>
          </a:xfrm>
        </p:spPr>
        <p:txBody>
          <a:bodyPr/>
          <a:lstStyle/>
          <a:p>
            <a:r>
              <a:rPr lang="cs-CZ" b="1" noProof="0" dirty="0" err="1">
                <a:latin typeface="Agency FB" panose="020B0503020202020204" pitchFamily="34" charset="0"/>
              </a:rPr>
              <a:t>About</a:t>
            </a:r>
            <a:r>
              <a:rPr lang="cs-CZ" b="1" noProof="0" dirty="0">
                <a:latin typeface="Agency FB" panose="020B0503020202020204" pitchFamily="34" charset="0"/>
              </a:rPr>
              <a:t> VR</a:t>
            </a:r>
            <a:endParaRPr lang="en-GB" b="1" noProof="0" dirty="0">
              <a:latin typeface="Agency FB" panose="020B0503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ACC05F-90CF-452D-B181-1CAD2CB71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5282"/>
            <a:ext cx="10515600" cy="4351338"/>
          </a:xfrm>
        </p:spPr>
        <p:txBody>
          <a:bodyPr/>
          <a:lstStyle/>
          <a:p>
            <a:r>
              <a:rPr lang="cs-CZ" dirty="0" err="1"/>
              <a:t>Computer</a:t>
            </a:r>
            <a:r>
              <a:rPr lang="cs-CZ" dirty="0"/>
              <a:t> technology </a:t>
            </a:r>
            <a:r>
              <a:rPr lang="cs-CZ" dirty="0" err="1"/>
              <a:t>creating</a:t>
            </a:r>
            <a:r>
              <a:rPr lang="cs-CZ" dirty="0"/>
              <a:t> a </a:t>
            </a:r>
            <a:r>
              <a:rPr lang="cs-CZ" dirty="0" err="1"/>
              <a:t>simulated</a:t>
            </a:r>
            <a:r>
              <a:rPr lang="cs-CZ" dirty="0"/>
              <a:t> environment</a:t>
            </a:r>
          </a:p>
          <a:p>
            <a:r>
              <a:rPr lang="cs-CZ" dirty="0" err="1"/>
              <a:t>Usually</a:t>
            </a:r>
            <a:r>
              <a:rPr lang="cs-CZ" dirty="0"/>
              <a:t> </a:t>
            </a:r>
            <a:r>
              <a:rPr lang="cs-CZ" dirty="0" err="1"/>
              <a:t>through</a:t>
            </a:r>
            <a:r>
              <a:rPr lang="cs-CZ" dirty="0"/>
              <a:t> </a:t>
            </a:r>
            <a:r>
              <a:rPr lang="cs-CZ" dirty="0" err="1"/>
              <a:t>head-mouted</a:t>
            </a:r>
            <a:r>
              <a:rPr lang="cs-CZ" dirty="0"/>
              <a:t> display</a:t>
            </a:r>
          </a:p>
          <a:p>
            <a:r>
              <a:rPr lang="en-US" dirty="0"/>
              <a:t>VR places the user inside an experience</a:t>
            </a:r>
            <a:endParaRPr lang="cs-CZ" dirty="0"/>
          </a:p>
          <a:p>
            <a:r>
              <a:rPr lang="cs-CZ" dirty="0" err="1"/>
              <a:t>Ability</a:t>
            </a:r>
            <a:r>
              <a:rPr lang="cs-CZ" dirty="0"/>
              <a:t> to </a:t>
            </a:r>
            <a:r>
              <a:rPr lang="cs-CZ" dirty="0" err="1"/>
              <a:t>interact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3D </a:t>
            </a:r>
            <a:r>
              <a:rPr lang="cs-CZ" dirty="0" err="1"/>
              <a:t>worlds</a:t>
            </a:r>
            <a:endParaRPr lang="cs-CZ" dirty="0"/>
          </a:p>
          <a:p>
            <a:r>
              <a:rPr lang="cs-CZ" dirty="0" err="1"/>
              <a:t>Stimulates</a:t>
            </a:r>
            <a:r>
              <a:rPr lang="cs-CZ" dirty="0"/>
              <a:t> as many </a:t>
            </a:r>
            <a:r>
              <a:rPr lang="cs-CZ" dirty="0" err="1"/>
              <a:t>senses</a:t>
            </a:r>
            <a:r>
              <a:rPr lang="cs-CZ" dirty="0"/>
              <a:t> as </a:t>
            </a:r>
            <a:r>
              <a:rPr lang="cs-CZ" dirty="0" err="1"/>
              <a:t>possible</a:t>
            </a:r>
            <a:r>
              <a:rPr lang="cs-CZ" dirty="0"/>
              <a:t> (</a:t>
            </a:r>
            <a:r>
              <a:rPr lang="cs-CZ" dirty="0" err="1"/>
              <a:t>even</a:t>
            </a:r>
            <a:r>
              <a:rPr lang="cs-CZ" dirty="0"/>
              <a:t> </a:t>
            </a:r>
            <a:r>
              <a:rPr lang="cs-CZ" dirty="0" err="1"/>
              <a:t>smell</a:t>
            </a:r>
            <a:r>
              <a:rPr lang="cs-CZ" dirty="0"/>
              <a:t>)</a:t>
            </a:r>
          </a:p>
          <a:p>
            <a:endParaRPr lang="en-GB" dirty="0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5A275BD8-00C2-4ABC-9EC8-ED1BC5F4674D}"/>
              </a:ext>
            </a:extLst>
          </p:cNvPr>
          <p:cNvCxnSpPr>
            <a:cxnSpLocks/>
          </p:cNvCxnSpPr>
          <p:nvPr/>
        </p:nvCxnSpPr>
        <p:spPr>
          <a:xfrm>
            <a:off x="1114816" y="1074560"/>
            <a:ext cx="13743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46DE36D6-7E9E-46CF-807E-645C43D2C6BF}"/>
              </a:ext>
            </a:extLst>
          </p:cNvPr>
          <p:cNvSpPr txBox="1"/>
          <p:nvPr/>
        </p:nvSpPr>
        <p:spPr>
          <a:xfrm flipH="1">
            <a:off x="1060778" y="4026513"/>
            <a:ext cx="1499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Virtuality,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first</a:t>
            </a:r>
            <a:r>
              <a:rPr lang="cs-CZ" sz="1400" dirty="0"/>
              <a:t> </a:t>
            </a:r>
            <a:r>
              <a:rPr lang="cs-CZ" sz="1400" dirty="0" err="1"/>
              <a:t>mass-produced</a:t>
            </a:r>
            <a:r>
              <a:rPr lang="cs-CZ" sz="1400" dirty="0"/>
              <a:t> VR </a:t>
            </a:r>
            <a:r>
              <a:rPr lang="cs-CZ" sz="1400" dirty="0" err="1"/>
              <a:t>arcade</a:t>
            </a:r>
            <a:endParaRPr lang="cs-CZ" sz="1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75C88CB-7DE4-49F5-AE4D-2D49BD67F219}"/>
              </a:ext>
            </a:extLst>
          </p:cNvPr>
          <p:cNvSpPr txBox="1"/>
          <p:nvPr/>
        </p:nvSpPr>
        <p:spPr>
          <a:xfrm>
            <a:off x="2007924" y="6028172"/>
            <a:ext cx="17004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Sword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Damocles</a:t>
            </a:r>
            <a:r>
              <a:rPr lang="cs-CZ" sz="1400" dirty="0"/>
              <a:t>,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first</a:t>
            </a:r>
            <a:r>
              <a:rPr lang="cs-CZ" sz="1400" dirty="0"/>
              <a:t> VR &amp; AR HMD </a:t>
            </a:r>
            <a:r>
              <a:rPr lang="cs-CZ" sz="1400" dirty="0" err="1"/>
              <a:t>system</a:t>
            </a:r>
            <a:r>
              <a:rPr lang="cs-CZ" sz="1400" dirty="0"/>
              <a:t>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606D9CF-1312-4872-8552-04D247E9DEF9}"/>
              </a:ext>
            </a:extLst>
          </p:cNvPr>
          <p:cNvSpPr txBox="1"/>
          <p:nvPr/>
        </p:nvSpPr>
        <p:spPr>
          <a:xfrm>
            <a:off x="4900649" y="4026513"/>
            <a:ext cx="8999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Nintento</a:t>
            </a:r>
            <a:r>
              <a:rPr lang="cs-CZ" sz="1400" dirty="0"/>
              <a:t> </a:t>
            </a:r>
            <a:r>
              <a:rPr lang="cs-CZ" sz="1400" dirty="0" err="1"/>
              <a:t>Virtual</a:t>
            </a:r>
            <a:r>
              <a:rPr lang="cs-CZ" sz="1400" dirty="0"/>
              <a:t> Boy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7FC1F52-6F20-4792-AB50-00A112A554B4}"/>
              </a:ext>
            </a:extLst>
          </p:cNvPr>
          <p:cNvSpPr txBox="1"/>
          <p:nvPr/>
        </p:nvSpPr>
        <p:spPr>
          <a:xfrm>
            <a:off x="7225178" y="4026513"/>
            <a:ext cx="10871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First</a:t>
            </a:r>
            <a:r>
              <a:rPr lang="cs-CZ" sz="1400" dirty="0"/>
              <a:t> </a:t>
            </a:r>
            <a:r>
              <a:rPr lang="cs-CZ" sz="1400" dirty="0" err="1"/>
              <a:t>Oculus</a:t>
            </a:r>
            <a:r>
              <a:rPr lang="cs-CZ" sz="1400" dirty="0"/>
              <a:t> Rift prototype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B7A980B-5F4E-414F-BC55-4F7989F2C555}"/>
              </a:ext>
            </a:extLst>
          </p:cNvPr>
          <p:cNvSpPr txBox="1"/>
          <p:nvPr/>
        </p:nvSpPr>
        <p:spPr>
          <a:xfrm>
            <a:off x="5250281" y="6028172"/>
            <a:ext cx="22597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Google </a:t>
            </a:r>
            <a:r>
              <a:rPr lang="cs-CZ" sz="1400" dirty="0" err="1"/>
              <a:t>Cardboard</a:t>
            </a:r>
            <a:r>
              <a:rPr lang="cs-CZ" sz="1400" dirty="0"/>
              <a:t> </a:t>
            </a:r>
            <a:r>
              <a:rPr lang="cs-CZ" sz="1400" dirty="0" err="1"/>
              <a:t>released</a:t>
            </a:r>
            <a:r>
              <a:rPr lang="cs-CZ" sz="1400" dirty="0"/>
              <a:t>, </a:t>
            </a:r>
            <a:br>
              <a:rPr lang="cs-CZ" sz="1400" dirty="0"/>
            </a:br>
            <a:r>
              <a:rPr lang="cs-CZ" sz="1400" dirty="0"/>
              <a:t>Facebook </a:t>
            </a:r>
            <a:r>
              <a:rPr lang="cs-CZ" sz="1400" dirty="0" err="1"/>
              <a:t>buys</a:t>
            </a:r>
            <a:r>
              <a:rPr lang="cs-CZ" sz="1400" dirty="0"/>
              <a:t> </a:t>
            </a:r>
            <a:r>
              <a:rPr lang="cs-CZ" sz="1400" dirty="0" err="1"/>
              <a:t>Oculus</a:t>
            </a:r>
            <a:r>
              <a:rPr lang="cs-CZ" sz="1400" dirty="0"/>
              <a:t> VR, </a:t>
            </a:r>
            <a:br>
              <a:rPr lang="cs-CZ" sz="1400" dirty="0"/>
            </a:br>
            <a:r>
              <a:rPr lang="cs-CZ" sz="1400" dirty="0"/>
              <a:t>Sony </a:t>
            </a:r>
            <a:r>
              <a:rPr lang="cs-CZ" sz="1400" dirty="0" err="1"/>
              <a:t>announces</a:t>
            </a:r>
            <a:r>
              <a:rPr lang="cs-CZ" sz="1400" dirty="0"/>
              <a:t> </a:t>
            </a:r>
            <a:r>
              <a:rPr lang="cs-CZ" sz="1400" dirty="0" err="1"/>
              <a:t>Gear</a:t>
            </a:r>
            <a:r>
              <a:rPr lang="cs-CZ" sz="1400" dirty="0"/>
              <a:t> VR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260B111-1011-44E4-85A1-8137A2A7CB42}"/>
              </a:ext>
            </a:extLst>
          </p:cNvPr>
          <p:cNvSpPr txBox="1"/>
          <p:nvPr/>
        </p:nvSpPr>
        <p:spPr>
          <a:xfrm>
            <a:off x="9474333" y="4026513"/>
            <a:ext cx="21926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Samsung </a:t>
            </a:r>
            <a:r>
              <a:rPr lang="cs-CZ" sz="1400" dirty="0" err="1"/>
              <a:t>Gear</a:t>
            </a:r>
            <a:r>
              <a:rPr lang="cs-CZ" sz="1400" dirty="0"/>
              <a:t> VR </a:t>
            </a:r>
            <a:r>
              <a:rPr lang="cs-CZ" sz="1400" dirty="0" err="1"/>
              <a:t>released</a:t>
            </a:r>
            <a:r>
              <a:rPr lang="cs-CZ" sz="1400" dirty="0"/>
              <a:t>, YouTube &amp; Facebook support 360° video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AE04C2E-1154-46E2-AF06-8DE571559248}"/>
              </a:ext>
            </a:extLst>
          </p:cNvPr>
          <p:cNvSpPr txBox="1"/>
          <p:nvPr/>
        </p:nvSpPr>
        <p:spPr>
          <a:xfrm>
            <a:off x="10184076" y="6028172"/>
            <a:ext cx="14045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Oculus</a:t>
            </a:r>
            <a:r>
              <a:rPr lang="cs-CZ" sz="1400" dirty="0"/>
              <a:t> Rift &amp; HTC Vice </a:t>
            </a:r>
            <a:r>
              <a:rPr lang="cs-CZ" sz="1400" dirty="0" err="1"/>
              <a:t>released</a:t>
            </a:r>
            <a:endParaRPr lang="cs-CZ" sz="1400" dirty="0"/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C20885A5-CD26-4A14-8DBA-CA3A2BDA25D9}"/>
              </a:ext>
            </a:extLst>
          </p:cNvPr>
          <p:cNvGrpSpPr/>
          <p:nvPr/>
        </p:nvGrpSpPr>
        <p:grpSpPr>
          <a:xfrm>
            <a:off x="1060779" y="3869556"/>
            <a:ext cx="10070443" cy="2998058"/>
            <a:chOff x="2592561" y="4478344"/>
            <a:chExt cx="9572625" cy="3771900"/>
          </a:xfrm>
        </p:grpSpPr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396FC36F-580F-4A5E-8A93-16C69EBE7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96" b="89899" l="1294" r="97910">
                          <a14:foregroundMark x1="1493" y1="52273" x2="12239" y2="55051"/>
                          <a14:foregroundMark x1="5373" y1="55808" x2="5373" y2="70202"/>
                          <a14:foregroundMark x1="7761" y1="73485" x2="3284" y2="80808"/>
                          <a14:foregroundMark x1="3284" y1="80808" x2="6866" y2="74747"/>
                          <a14:foregroundMark x1="3980" y1="70455" x2="1393" y2="81566"/>
                          <a14:foregroundMark x1="1393" y1="81566" x2="5572" y2="89141"/>
                          <a14:foregroundMark x1="9055" y1="82828" x2="9751" y2="81566"/>
                          <a14:foregroundMark x1="5572" y1="89141" x2="9055" y2="82828"/>
                          <a14:foregroundMark x1="9335" y1="79453" x2="7662" y2="70960"/>
                          <a14:foregroundMark x1="9849" y1="82065" x2="9554" y2="80564"/>
                          <a14:foregroundMark x1="18706" y1="23737" x2="22289" y2="14141"/>
                          <a14:foregroundMark x1="22289" y1="14141" x2="26070" y2="23232"/>
                          <a14:foregroundMark x1="26070" y1="23232" x2="25771" y2="26515"/>
                          <a14:foregroundMark x1="19701" y1="18687" x2="21095" y2="14141"/>
                          <a14:foregroundMark x1="21493" y1="14141" x2="21791" y2="13889"/>
                          <a14:foregroundMark x1="19900" y1="16414" x2="20299" y2="15909"/>
                          <a14:foregroundMark x1="20398" y1="15909" x2="20398" y2="15909"/>
                          <a14:foregroundMark x1="33831" y1="25758" x2="33333" y2="19949"/>
                          <a14:foregroundMark x1="33747" y1="41134" x2="33777" y2="39184"/>
                          <a14:foregroundMark x1="33632" y1="48737" x2="33635" y2="48537"/>
                          <a14:foregroundMark x1="33831" y1="35606" x2="33731" y2="33838"/>
                          <a14:foregroundMark x1="33632" y1="47475" x2="33831" y2="34343"/>
                          <a14:foregroundMark x1="33532" y1="36364" x2="33930" y2="33838"/>
                          <a14:foregroundMark x1="56020" y1="48737" x2="55821" y2="33838"/>
                          <a14:foregroundMark x1="53777" y1="18687" x2="52338" y2="20960"/>
                          <a14:foregroundMark x1="56816" y1="13889" x2="53938" y2="18434"/>
                          <a14:foregroundMark x1="52338" y1="20960" x2="54527" y2="32323"/>
                          <a14:foregroundMark x1="54527" y1="32323" x2="59303" y2="28535"/>
                          <a14:foregroundMark x1="59303" y1="28535" x2="58010" y2="15404"/>
                          <a14:foregroundMark x1="58010" y1="15404" x2="57413" y2="14394"/>
                          <a14:foregroundMark x1="57413" y1="14394" x2="57413" y2="14141"/>
                          <a14:foregroundMark x1="53930" y1="31566" x2="54030" y2="32576"/>
                          <a14:foregroundMark x1="54328" y1="33081" x2="59303" y2="29040"/>
                          <a14:foregroundMark x1="59303" y1="29040" x2="59602" y2="27778"/>
                          <a14:foregroundMark x1="58905" y1="29293" x2="55224" y2="33333"/>
                          <a14:foregroundMark x1="58308" y1="31061" x2="58706" y2="30556"/>
                          <a14:foregroundMark x1="58905" y1="30303" x2="56517" y2="34091"/>
                          <a14:foregroundMark x1="54328" y1="33333" x2="55522" y2="33838"/>
                          <a14:foregroundMark x1="52537" y1="18687" x2="52040" y2="18939"/>
                          <a14:foregroundMark x1="65871" y1="77273" x2="69055" y2="75000"/>
                          <a14:foregroundMark x1="79204" y1="25758" x2="82488" y2="26263"/>
                          <a14:foregroundMark x1="85572" y1="85354" x2="85684" y2="84038"/>
                          <a14:foregroundMark x1="9552" y1="81313" x2="9552" y2="80051"/>
                          <a14:foregroundMark x1="94229" y1="52525" x2="94129" y2="51515"/>
                          <a14:foregroundMark x1="97910" y1="51010" x2="97711" y2="51263"/>
                          <a14:foregroundMark x1="68159" y1="55808" x2="68159" y2="56588"/>
                          <a14:foregroundMark x1="80597" y1="35101" x2="80498" y2="49242"/>
                          <a14:foregroundMark x1="88685" y1="66462" x2="88657" y2="68182"/>
                          <a14:foregroundMark x1="88856" y1="55808" x2="88844" y2="56525"/>
                          <a14:foregroundMark x1="80000" y1="25758" x2="76716" y2="25253"/>
                          <a14:foregroundMark x1="91443" y1="52020" x2="91144" y2="48485"/>
                          <a14:foregroundMark x1="95522" y1="53535" x2="95821" y2="49747"/>
                          <a14:foregroundMark x1="96716" y1="52778" x2="96816" y2="52020"/>
                          <a14:foregroundMark x1="96318" y1="49747" x2="96318" y2="53283"/>
                          <a14:backgroundMark x1="9652" y1="82828" x2="9652" y2="82828"/>
                          <a14:backgroundMark x1="9652" y1="81818" x2="9552" y2="80556"/>
                          <a14:backgroundMark x1="9770" y1="81788" x2="10149" y2="79545"/>
                          <a14:backgroundMark x1="9552" y1="83081" x2="9679" y2="82326"/>
                          <a14:backgroundMark x1="34030" y1="45455" x2="34229" y2="37374"/>
                          <a14:backgroundMark x1="33930" y1="35354" x2="34030" y2="39141"/>
                          <a14:backgroundMark x1="34229" y1="41919" x2="34030" y2="38384"/>
                          <a14:backgroundMark x1="51642" y1="18434" x2="51841" y2="19192"/>
                          <a14:backgroundMark x1="51940" y1="18434" x2="51940" y2="18687"/>
                          <a14:backgroundMark x1="83781" y1="82323" x2="84478" y2="80808"/>
                          <a14:backgroundMark x1="84378" y1="81313" x2="84393" y2="80917"/>
                          <a14:backgroundMark x1="84392" y1="82233" x2="84408" y2="80935"/>
                          <a14:backgroundMark x1="84493" y1="81612" x2="84502" y2="81045"/>
                          <a14:backgroundMark x1="87065" y1="78283" x2="92338" y2="68182"/>
                          <a14:backgroundMark x1="92338" y1="68182" x2="84677" y2="80808"/>
                          <a14:backgroundMark x1="84677" y1="80808" x2="91642" y2="73485"/>
                          <a14:backgroundMark x1="91642" y1="73485" x2="93831" y2="80051"/>
                          <a14:backgroundMark x1="91542" y1="83586" x2="85970" y2="85101"/>
                          <a14:backgroundMark x1="85970" y1="85101" x2="91542" y2="91414"/>
                          <a14:backgroundMark x1="91542" y1="91414" x2="96816" y2="83081"/>
                          <a14:backgroundMark x1="96816" y1="83081" x2="91144" y2="87121"/>
                          <a14:backgroundMark x1="91144" y1="87121" x2="89453" y2="83586"/>
                          <a14:backgroundMark x1="86965" y1="84848" x2="90945" y2="75758"/>
                          <a14:backgroundMark x1="90945" y1="75758" x2="91542" y2="83081"/>
                          <a14:backgroundMark x1="67761" y1="56566" x2="67662" y2="67929"/>
                          <a14:backgroundMark x1="89353" y1="56566" x2="89254" y2="64646"/>
                          <a14:backgroundMark x1="89254" y1="64394" x2="89055" y2="66667"/>
                          <a14:backgroundMark x1="57512" y1="60606" x2="58109" y2="58081"/>
                          <a14:backgroundMark x1="57711" y1="59091" x2="58109" y2="58081"/>
                          <a14:backgroundMark x1="57612" y1="59848" x2="58308" y2="57828"/>
                          <a14:backgroundMark x1="92040" y1="54545" x2="92736" y2="52273"/>
                          <a14:backgroundMark x1="89652" y1="55051" x2="90249" y2="52273"/>
                          <a14:backgroundMark x1="90149" y1="50758" x2="89652" y2="49242"/>
                          <a14:backgroundMark x1="94527" y1="54040" x2="94740" y2="53283"/>
                          <a14:backgroundMark x1="94726" y1="50000" x2="94428" y2="48485"/>
                          <a14:backgroundMark x1="96915" y1="53788" x2="97026" y2="53283"/>
                          <a14:backgroundMark x1="96795" y1="49747" x2="96716" y2="494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92561" y="4478344"/>
              <a:ext cx="9572625" cy="3771900"/>
            </a:xfrm>
            <a:prstGeom prst="rect">
              <a:avLst/>
            </a:prstGeom>
          </p:spPr>
        </p:pic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3D53A0F3-07C9-4FE0-AD48-2B4138014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436" t="1404" r="9306" b="10373"/>
            <a:stretch/>
          </p:blipFill>
          <p:spPr>
            <a:xfrm>
              <a:off x="10500403" y="7152883"/>
              <a:ext cx="861412" cy="83184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D32FAE55-59BE-45CC-AD5A-79D1D048D727}"/>
              </a:ext>
            </a:extLst>
          </p:cNvPr>
          <p:cNvSpPr txBox="1"/>
          <p:nvPr/>
        </p:nvSpPr>
        <p:spPr>
          <a:xfrm>
            <a:off x="1249680" y="489916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1968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A187C7DD-1CD0-4235-BFE9-59A64AD96C07}"/>
              </a:ext>
            </a:extLst>
          </p:cNvPr>
          <p:cNvSpPr txBox="1"/>
          <p:nvPr/>
        </p:nvSpPr>
        <p:spPr>
          <a:xfrm>
            <a:off x="3055657" y="555806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1991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8E7EA016-AA42-493E-A2ED-2EB43314D942}"/>
              </a:ext>
            </a:extLst>
          </p:cNvPr>
          <p:cNvSpPr txBox="1"/>
          <p:nvPr/>
        </p:nvSpPr>
        <p:spPr>
          <a:xfrm>
            <a:off x="4122457" y="555806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1995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13A28851-BD84-41E6-879B-B74ADDA2D9DD}"/>
              </a:ext>
            </a:extLst>
          </p:cNvPr>
          <p:cNvSpPr txBox="1"/>
          <p:nvPr/>
        </p:nvSpPr>
        <p:spPr>
          <a:xfrm>
            <a:off x="6380142" y="555806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2010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716C49F0-A884-4370-9C40-685AA984B794}"/>
              </a:ext>
            </a:extLst>
          </p:cNvPr>
          <p:cNvSpPr txBox="1"/>
          <p:nvPr/>
        </p:nvSpPr>
        <p:spPr>
          <a:xfrm>
            <a:off x="7633042" y="49221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2014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30698311-592A-42B9-BABC-AD1508C4F4AE}"/>
              </a:ext>
            </a:extLst>
          </p:cNvPr>
          <p:cNvSpPr txBox="1"/>
          <p:nvPr/>
        </p:nvSpPr>
        <p:spPr>
          <a:xfrm>
            <a:off x="8821590" y="555806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2015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197E236B-84E2-48B7-8EE2-E51082681C71}"/>
              </a:ext>
            </a:extLst>
          </p:cNvPr>
          <p:cNvSpPr txBox="1"/>
          <p:nvPr/>
        </p:nvSpPr>
        <p:spPr>
          <a:xfrm>
            <a:off x="9638714" y="49029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2016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4882839C-54D1-47BA-B133-E06D290BBFE0}"/>
              </a:ext>
            </a:extLst>
          </p:cNvPr>
          <p:cNvCxnSpPr>
            <a:cxnSpLocks/>
          </p:cNvCxnSpPr>
          <p:nvPr/>
        </p:nvCxnSpPr>
        <p:spPr>
          <a:xfrm>
            <a:off x="1123357" y="4765177"/>
            <a:ext cx="13028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45C3FA9A-90F3-43CC-A675-DF9CC49A93EA}"/>
              </a:ext>
            </a:extLst>
          </p:cNvPr>
          <p:cNvCxnSpPr>
            <a:cxnSpLocks/>
          </p:cNvCxnSpPr>
          <p:nvPr/>
        </p:nvCxnSpPr>
        <p:spPr>
          <a:xfrm>
            <a:off x="2190157" y="6028172"/>
            <a:ext cx="13028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6E480733-DC99-49A8-8BB3-1F0CA9BF3AFF}"/>
              </a:ext>
            </a:extLst>
          </p:cNvPr>
          <p:cNvCxnSpPr>
            <a:cxnSpLocks/>
          </p:cNvCxnSpPr>
          <p:nvPr/>
        </p:nvCxnSpPr>
        <p:spPr>
          <a:xfrm>
            <a:off x="5018701" y="4738898"/>
            <a:ext cx="5957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3CEFFC9A-7B1D-4C77-87C5-067271CBC65D}"/>
              </a:ext>
            </a:extLst>
          </p:cNvPr>
          <p:cNvCxnSpPr>
            <a:cxnSpLocks/>
          </p:cNvCxnSpPr>
          <p:nvPr/>
        </p:nvCxnSpPr>
        <p:spPr>
          <a:xfrm>
            <a:off x="5382768" y="6031601"/>
            <a:ext cx="192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AC900AB1-435F-42D3-9CCE-5EEAB8D3FDAA}"/>
              </a:ext>
            </a:extLst>
          </p:cNvPr>
          <p:cNvCxnSpPr>
            <a:cxnSpLocks/>
          </p:cNvCxnSpPr>
          <p:nvPr/>
        </p:nvCxnSpPr>
        <p:spPr>
          <a:xfrm>
            <a:off x="7352197" y="4773930"/>
            <a:ext cx="7859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D9D9BD8A-E89D-4D62-A382-6012F97EB26B}"/>
              </a:ext>
            </a:extLst>
          </p:cNvPr>
          <p:cNvCxnSpPr>
            <a:cxnSpLocks/>
          </p:cNvCxnSpPr>
          <p:nvPr/>
        </p:nvCxnSpPr>
        <p:spPr>
          <a:xfrm>
            <a:off x="9791094" y="4774692"/>
            <a:ext cx="15627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Přímá spojnice 47">
            <a:extLst>
              <a:ext uri="{FF2B5EF4-FFF2-40B4-BE49-F238E27FC236}">
                <a16:creationId xmlns:a16="http://schemas.microsoft.com/office/drawing/2014/main" id="{BBCD1064-0B56-48FC-8DF0-27377173EE16}"/>
              </a:ext>
            </a:extLst>
          </p:cNvPr>
          <p:cNvCxnSpPr>
            <a:cxnSpLocks/>
          </p:cNvCxnSpPr>
          <p:nvPr/>
        </p:nvCxnSpPr>
        <p:spPr>
          <a:xfrm>
            <a:off x="10394101" y="6028172"/>
            <a:ext cx="102980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913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sah obrázku text, osoba, interiér, muž&#10;&#10;Popis byl vytvořen automaticky">
            <a:extLst>
              <a:ext uri="{FF2B5EF4-FFF2-40B4-BE49-F238E27FC236}">
                <a16:creationId xmlns:a16="http://schemas.microsoft.com/office/drawing/2014/main" id="{A3624C3D-87C5-4032-BD8A-1673A8216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4" r="19266" b="2386"/>
          <a:stretch/>
        </p:blipFill>
        <p:spPr bwMode="auto">
          <a:xfrm>
            <a:off x="5605388" y="1064298"/>
            <a:ext cx="6248398" cy="49427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FD46C82-73BB-46C9-9DE4-DD11AE3E3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14" y="952177"/>
            <a:ext cx="4490998" cy="1124712"/>
          </a:xfrm>
        </p:spPr>
        <p:txBody>
          <a:bodyPr anchor="b">
            <a:normAutofit/>
          </a:bodyPr>
          <a:lstStyle/>
          <a:p>
            <a:r>
              <a:rPr lang="cs-CZ" b="1" dirty="0">
                <a:latin typeface="Agency FB" panose="020B0503020202020204" pitchFamily="34" charset="0"/>
              </a:rPr>
              <a:t>VR in </a:t>
            </a:r>
            <a:r>
              <a:rPr lang="cs-CZ" b="1" dirty="0" err="1">
                <a:latin typeface="Agency FB" panose="020B0503020202020204" pitchFamily="34" charset="0"/>
              </a:rPr>
              <a:t>medical</a:t>
            </a:r>
            <a:r>
              <a:rPr lang="cs-CZ" b="1" dirty="0">
                <a:latin typeface="Agency FB" panose="020B0503020202020204" pitchFamily="34" charset="0"/>
              </a:rPr>
              <a:t> </a:t>
            </a:r>
            <a:r>
              <a:rPr lang="cs-CZ" b="1" dirty="0" err="1">
                <a:latin typeface="Agency FB" panose="020B0503020202020204" pitchFamily="34" charset="0"/>
              </a:rPr>
              <a:t>training</a:t>
            </a:r>
            <a:endParaRPr lang="cs-CZ" b="1" dirty="0">
              <a:latin typeface="Agency FB" panose="020B0503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23BC99-D7F0-40D3-BF2A-ADA27D298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214" y="2458974"/>
            <a:ext cx="4119372" cy="3207258"/>
          </a:xfrm>
        </p:spPr>
        <p:txBody>
          <a:bodyPr anchor="t">
            <a:normAutofit/>
          </a:bodyPr>
          <a:lstStyle/>
          <a:p>
            <a:r>
              <a:rPr lang="cs-CZ" dirty="0">
                <a:latin typeface="Agency FB" panose="020B0503020202020204" pitchFamily="34" charset="0"/>
              </a:rPr>
              <a:t>New </a:t>
            </a:r>
            <a:r>
              <a:rPr lang="cs-CZ" dirty="0" err="1">
                <a:latin typeface="Agency FB" panose="020B0503020202020204" pitchFamily="34" charset="0"/>
              </a:rPr>
              <a:t>skills</a:t>
            </a:r>
            <a:r>
              <a:rPr lang="cs-CZ" dirty="0">
                <a:latin typeface="Agency FB" panose="020B0503020202020204" pitchFamily="34" charset="0"/>
              </a:rPr>
              <a:t> in </a:t>
            </a:r>
            <a:r>
              <a:rPr lang="cs-CZ" dirty="0" err="1">
                <a:latin typeface="Agency FB" panose="020B0503020202020204" pitchFamily="34" charset="0"/>
              </a:rPr>
              <a:t>interactive</a:t>
            </a:r>
            <a:r>
              <a:rPr lang="cs-CZ" dirty="0">
                <a:latin typeface="Agency FB" panose="020B0503020202020204" pitchFamily="34" charset="0"/>
              </a:rPr>
              <a:t> a </a:t>
            </a:r>
            <a:r>
              <a:rPr lang="cs-CZ" dirty="0" err="1">
                <a:latin typeface="Agency FB" panose="020B0503020202020204" pitchFamily="34" charset="0"/>
              </a:rPr>
              <a:t>safe</a:t>
            </a:r>
            <a:r>
              <a:rPr lang="cs-CZ" dirty="0">
                <a:latin typeface="Agency FB" panose="020B0503020202020204" pitchFamily="34" charset="0"/>
              </a:rPr>
              <a:t> environment</a:t>
            </a:r>
          </a:p>
          <a:p>
            <a:r>
              <a:rPr lang="cs-CZ" dirty="0" err="1">
                <a:latin typeface="Agency FB" panose="020B0503020202020204" pitchFamily="34" charset="0"/>
              </a:rPr>
              <a:t>Possibility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of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multiple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repetition</a:t>
            </a:r>
            <a:endParaRPr lang="cs-CZ" dirty="0">
              <a:latin typeface="Agency FB" panose="020B0503020202020204" pitchFamily="34" charset="0"/>
            </a:endParaRPr>
          </a:p>
          <a:p>
            <a:r>
              <a:rPr lang="cs-CZ" dirty="0" err="1">
                <a:latin typeface="Agency FB" panose="020B0503020202020204" pitchFamily="34" charset="0"/>
              </a:rPr>
              <a:t>Preparation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for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complex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medical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situations</a:t>
            </a:r>
            <a:endParaRPr lang="cs-CZ" dirty="0">
              <a:latin typeface="Agency FB" panose="020B0503020202020204" pitchFamily="34" charset="0"/>
            </a:endParaRPr>
          </a:p>
          <a:p>
            <a:r>
              <a:rPr lang="cs-CZ" dirty="0">
                <a:latin typeface="Agency FB" panose="020B0503020202020204" pitchFamily="34" charset="0"/>
              </a:rPr>
              <a:t>Risk-free</a:t>
            </a: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8483E178-D23D-4DAA-8A07-FBE138E24325}"/>
              </a:ext>
            </a:extLst>
          </p:cNvPr>
          <p:cNvCxnSpPr>
            <a:cxnSpLocks/>
          </p:cNvCxnSpPr>
          <p:nvPr/>
        </p:nvCxnSpPr>
        <p:spPr>
          <a:xfrm>
            <a:off x="728736" y="2143290"/>
            <a:ext cx="3982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639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795D3-811E-4566-AAF1-3354FF7BD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428" y="686998"/>
            <a:ext cx="5056414" cy="1325563"/>
          </a:xfrm>
        </p:spPr>
        <p:txBody>
          <a:bodyPr/>
          <a:lstStyle/>
          <a:p>
            <a:r>
              <a:rPr lang="cs-CZ" b="1" dirty="0" err="1">
                <a:latin typeface="Agency FB" panose="020B0503020202020204" pitchFamily="34" charset="0"/>
              </a:rPr>
              <a:t>Psychological</a:t>
            </a:r>
            <a:r>
              <a:rPr lang="cs-CZ" b="1" dirty="0">
                <a:latin typeface="Agency FB" panose="020B0503020202020204" pitchFamily="34" charset="0"/>
              </a:rPr>
              <a:t> </a:t>
            </a:r>
            <a:r>
              <a:rPr lang="cs-CZ" b="1" dirty="0" err="1">
                <a:latin typeface="Agency FB" panose="020B0503020202020204" pitchFamily="34" charset="0"/>
              </a:rPr>
              <a:t>training</a:t>
            </a:r>
            <a:endParaRPr lang="cs-CZ" b="1" dirty="0">
              <a:latin typeface="Agency FB" panose="020B0503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23ACAB-AA55-4B59-BA83-EE6FAAEEC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4" y="2106840"/>
            <a:ext cx="4729843" cy="4351338"/>
          </a:xfrm>
        </p:spPr>
        <p:txBody>
          <a:bodyPr/>
          <a:lstStyle/>
          <a:p>
            <a:r>
              <a:rPr lang="cs-CZ" dirty="0" err="1">
                <a:latin typeface="Agency FB" panose="020B0503020202020204" pitchFamily="34" charset="0"/>
              </a:rPr>
              <a:t>Empathy</a:t>
            </a:r>
            <a:endParaRPr lang="cs-CZ" dirty="0">
              <a:latin typeface="Agency FB" panose="020B0503020202020204" pitchFamily="34" charset="0"/>
            </a:endParaRPr>
          </a:p>
          <a:p>
            <a:pPr lvl="1"/>
            <a:r>
              <a:rPr lang="cs-CZ" dirty="0" err="1">
                <a:latin typeface="Agency FB" panose="020B0503020202020204" pitchFamily="34" charset="0"/>
              </a:rPr>
              <a:t>Chance</a:t>
            </a:r>
            <a:r>
              <a:rPr lang="cs-CZ" dirty="0">
                <a:latin typeface="Agency FB" panose="020B0503020202020204" pitchFamily="34" charset="0"/>
              </a:rPr>
              <a:t> to </a:t>
            </a:r>
            <a:r>
              <a:rPr lang="cs-CZ" dirty="0" err="1">
                <a:latin typeface="Agency FB" panose="020B0503020202020204" pitchFamily="34" charset="0"/>
              </a:rPr>
              <a:t>experience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some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of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the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patient‘s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symptoms</a:t>
            </a:r>
            <a:endParaRPr lang="cs-CZ" dirty="0">
              <a:latin typeface="Agency FB" panose="020B0503020202020204" pitchFamily="34" charset="0"/>
            </a:endParaRPr>
          </a:p>
          <a:p>
            <a:pPr lvl="1"/>
            <a:r>
              <a:rPr lang="cs-CZ" dirty="0" err="1">
                <a:latin typeface="Agency FB" panose="020B0503020202020204" pitchFamily="34" charset="0"/>
              </a:rPr>
              <a:t>Loss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of</a:t>
            </a:r>
            <a:r>
              <a:rPr lang="cs-CZ" dirty="0">
                <a:latin typeface="Agency FB" panose="020B0503020202020204" pitchFamily="34" charset="0"/>
              </a:rPr>
              <a:t> vision/</a:t>
            </a:r>
            <a:r>
              <a:rPr lang="cs-CZ" dirty="0" err="1">
                <a:latin typeface="Agency FB" panose="020B0503020202020204" pitchFamily="34" charset="0"/>
              </a:rPr>
              <a:t>hearing</a:t>
            </a:r>
            <a:r>
              <a:rPr lang="cs-CZ" dirty="0">
                <a:latin typeface="Agency FB" panose="020B0503020202020204" pitchFamily="34" charset="0"/>
              </a:rPr>
              <a:t>, </a:t>
            </a:r>
            <a:r>
              <a:rPr lang="cs-CZ" dirty="0" err="1">
                <a:latin typeface="Agency FB" panose="020B0503020202020204" pitchFamily="34" charset="0"/>
              </a:rPr>
              <a:t>vertigo</a:t>
            </a:r>
            <a:endParaRPr lang="cs-CZ" dirty="0">
              <a:latin typeface="Agency FB" panose="020B0503020202020204" pitchFamily="34" charset="0"/>
            </a:endParaRPr>
          </a:p>
          <a:p>
            <a:r>
              <a:rPr lang="cs-CZ" dirty="0" err="1">
                <a:latin typeface="Agency FB" panose="020B0503020202020204" pitchFamily="34" charset="0"/>
              </a:rPr>
              <a:t>High-pressure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simulation</a:t>
            </a:r>
            <a:endParaRPr lang="cs-CZ" dirty="0">
              <a:latin typeface="Agency FB" panose="020B0503020202020204" pitchFamily="34" charset="0"/>
            </a:endParaRPr>
          </a:p>
          <a:p>
            <a:pPr lvl="1"/>
            <a:r>
              <a:rPr lang="cs-CZ" dirty="0" err="1">
                <a:latin typeface="Agency FB" panose="020B0503020202020204" pitchFamily="34" charset="0"/>
              </a:rPr>
              <a:t>Emergency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room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treating</a:t>
            </a:r>
            <a:endParaRPr lang="cs-CZ" dirty="0">
              <a:latin typeface="Agency FB" panose="020B0503020202020204" pitchFamily="34" charset="0"/>
            </a:endParaRPr>
          </a:p>
          <a:p>
            <a:pPr lvl="1"/>
            <a:r>
              <a:rPr lang="cs-CZ" dirty="0">
                <a:latin typeface="Agency FB" panose="020B0503020202020204" pitchFamily="34" charset="0"/>
              </a:rPr>
              <a:t>Focus on </a:t>
            </a:r>
            <a:r>
              <a:rPr lang="cs-CZ" dirty="0" err="1">
                <a:latin typeface="Agency FB" panose="020B0503020202020204" pitchFamily="34" charset="0"/>
              </a:rPr>
              <a:t>quick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decisions</a:t>
            </a:r>
            <a:r>
              <a:rPr lang="cs-CZ" dirty="0">
                <a:latin typeface="Agency FB" panose="020B0503020202020204" pitchFamily="34" charset="0"/>
              </a:rPr>
              <a:t>, live </a:t>
            </a:r>
            <a:r>
              <a:rPr lang="cs-CZ" dirty="0" err="1">
                <a:latin typeface="Agency FB" panose="020B0503020202020204" pitchFamily="34" charset="0"/>
              </a:rPr>
              <a:t>saving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procedures</a:t>
            </a:r>
            <a:endParaRPr lang="cs-CZ" dirty="0">
              <a:latin typeface="Agency FB" panose="020B0503020202020204" pitchFamily="34" charset="0"/>
            </a:endParaRPr>
          </a:p>
          <a:p>
            <a:pPr lvl="1"/>
            <a:endParaRPr lang="cs-CZ" dirty="0">
              <a:latin typeface="Agency FB" panose="020B050302020202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8AB6800-75AF-4EA5-8C0B-551B15B86094}"/>
              </a:ext>
            </a:extLst>
          </p:cNvPr>
          <p:cNvSpPr txBox="1">
            <a:spLocks/>
          </p:cNvSpPr>
          <p:nvPr/>
        </p:nvSpPr>
        <p:spPr>
          <a:xfrm>
            <a:off x="549728" y="686997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err="1">
                <a:latin typeface="Agency FB" panose="020B0503020202020204" pitchFamily="34" charset="0"/>
              </a:rPr>
              <a:t>Practical</a:t>
            </a:r>
            <a:r>
              <a:rPr lang="cs-CZ" b="1" dirty="0">
                <a:latin typeface="Agency FB" panose="020B0503020202020204" pitchFamily="34" charset="0"/>
              </a:rPr>
              <a:t> </a:t>
            </a:r>
            <a:r>
              <a:rPr lang="cs-CZ" b="1" dirty="0" err="1">
                <a:latin typeface="Agency FB" panose="020B0503020202020204" pitchFamily="34" charset="0"/>
              </a:rPr>
              <a:t>skill</a:t>
            </a:r>
            <a:r>
              <a:rPr lang="cs-CZ" b="1" dirty="0">
                <a:latin typeface="Agency FB" panose="020B0503020202020204" pitchFamily="34" charset="0"/>
              </a:rPr>
              <a:t> </a:t>
            </a:r>
            <a:r>
              <a:rPr lang="cs-CZ" b="1" dirty="0" err="1">
                <a:latin typeface="Agency FB" panose="020B0503020202020204" pitchFamily="34" charset="0"/>
              </a:rPr>
              <a:t>training</a:t>
            </a:r>
            <a:endParaRPr lang="cs-CZ" b="1" dirty="0">
              <a:latin typeface="Agency FB" panose="020B0503020202020204" pitchFamily="34" charset="0"/>
            </a:endParaRP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4A7F197A-361E-42D2-84D7-9B94BEA0EE24}"/>
              </a:ext>
            </a:extLst>
          </p:cNvPr>
          <p:cNvSpPr txBox="1">
            <a:spLocks/>
          </p:cNvSpPr>
          <p:nvPr/>
        </p:nvSpPr>
        <p:spPr>
          <a:xfrm>
            <a:off x="838200" y="1707017"/>
            <a:ext cx="47298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cs-CZ" dirty="0">
              <a:latin typeface="Agency FB" panose="020B0503020202020204" pitchFamily="34" charset="0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9ED36C2-8CE3-4C73-BF6B-77811E2E4154}"/>
              </a:ext>
            </a:extLst>
          </p:cNvPr>
          <p:cNvSpPr txBox="1">
            <a:spLocks/>
          </p:cNvSpPr>
          <p:nvPr/>
        </p:nvSpPr>
        <p:spPr>
          <a:xfrm>
            <a:off x="549728" y="2106840"/>
            <a:ext cx="54102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>
                <a:latin typeface="Agency FB" panose="020B0503020202020204" pitchFamily="34" charset="0"/>
              </a:rPr>
              <a:t>Understanding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of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human</a:t>
            </a:r>
            <a:r>
              <a:rPr lang="cs-CZ" dirty="0">
                <a:latin typeface="Agency FB" panose="020B0503020202020204" pitchFamily="34" charset="0"/>
              </a:rPr>
              <a:t> anatomy</a:t>
            </a:r>
          </a:p>
          <a:p>
            <a:pPr lvl="1"/>
            <a:r>
              <a:rPr lang="cs-CZ" dirty="0" err="1">
                <a:latin typeface="Agency FB" panose="020B0503020202020204" pitchFamily="34" charset="0"/>
              </a:rPr>
              <a:t>Cardiovascular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system</a:t>
            </a:r>
            <a:endParaRPr lang="cs-CZ" dirty="0">
              <a:latin typeface="Agency FB" panose="020B0503020202020204" pitchFamily="34" charset="0"/>
            </a:endParaRPr>
          </a:p>
          <a:p>
            <a:pPr lvl="1"/>
            <a:r>
              <a:rPr lang="cs-CZ" dirty="0" err="1">
                <a:latin typeface="Agency FB" panose="020B0503020202020204" pitchFamily="34" charset="0"/>
              </a:rPr>
              <a:t>Central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nervous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system</a:t>
            </a:r>
            <a:endParaRPr lang="cs-CZ" dirty="0">
              <a:latin typeface="Agency FB" panose="020B0503020202020204" pitchFamily="34" charset="0"/>
            </a:endParaRPr>
          </a:p>
          <a:p>
            <a:pPr lvl="1"/>
            <a:r>
              <a:rPr lang="cs-CZ" dirty="0" err="1">
                <a:latin typeface="Agency FB" panose="020B0503020202020204" pitchFamily="34" charset="0"/>
              </a:rPr>
              <a:t>Muscles</a:t>
            </a:r>
            <a:r>
              <a:rPr lang="cs-CZ" dirty="0">
                <a:latin typeface="Agency FB" panose="020B0503020202020204" pitchFamily="34" charset="0"/>
              </a:rPr>
              <a:t>, </a:t>
            </a:r>
            <a:r>
              <a:rPr lang="cs-CZ" dirty="0" err="1">
                <a:latin typeface="Agency FB" panose="020B0503020202020204" pitchFamily="34" charset="0"/>
              </a:rPr>
              <a:t>bones</a:t>
            </a:r>
            <a:endParaRPr lang="cs-CZ" dirty="0">
              <a:latin typeface="Agency FB" panose="020B0503020202020204" pitchFamily="34" charset="0"/>
            </a:endParaRPr>
          </a:p>
          <a:p>
            <a:r>
              <a:rPr lang="cs-CZ" dirty="0" err="1">
                <a:latin typeface="Agency FB" panose="020B0503020202020204" pitchFamily="34" charset="0"/>
              </a:rPr>
              <a:t>Routine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procedures</a:t>
            </a:r>
            <a:endParaRPr lang="cs-CZ" dirty="0">
              <a:latin typeface="Agency FB" panose="020B0503020202020204" pitchFamily="34" charset="0"/>
            </a:endParaRPr>
          </a:p>
          <a:p>
            <a:r>
              <a:rPr lang="cs-CZ" dirty="0" err="1">
                <a:latin typeface="Agency FB" panose="020B0503020202020204" pitchFamily="34" charset="0"/>
              </a:rPr>
              <a:t>Surgical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training</a:t>
            </a:r>
            <a:r>
              <a:rPr lang="cs-CZ" dirty="0">
                <a:latin typeface="Agency FB" panose="020B0503020202020204" pitchFamily="34" charset="0"/>
              </a:rPr>
              <a:t>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81CCEA0-4DB2-4186-ABD3-1DE8DB176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99844" l="12500" r="55859">
                        <a14:foregroundMark x1="23906" y1="10313" x2="27969" y2="8438"/>
                        <a14:foregroundMark x1="27969" y1="8438" x2="33516" y2="11094"/>
                        <a14:foregroundMark x1="40234" y1="12344" x2="40234" y2="12344"/>
                        <a14:foregroundMark x1="42422" y1="16875" x2="42266" y2="16875"/>
                        <a14:foregroundMark x1="39922" y1="11875" x2="39922" y2="11875"/>
                        <a14:foregroundMark x1="39922" y1="12188" x2="39922" y2="12188"/>
                        <a14:foregroundMark x1="39844" y1="12188" x2="39844" y2="12188"/>
                        <a14:foregroundMark x1="14219" y1="40625" x2="14219" y2="40625"/>
                        <a14:foregroundMark x1="15547" y1="39063" x2="15547" y2="39063"/>
                        <a14:foregroundMark x1="17031" y1="48594" x2="17031" y2="48594"/>
                        <a14:foregroundMark x1="17266" y1="49531" x2="17266" y2="49531"/>
                        <a14:foregroundMark x1="17344" y1="44531" x2="17344" y2="44531"/>
                        <a14:foregroundMark x1="17031" y1="39688" x2="17031" y2="39688"/>
                        <a14:foregroundMark x1="31719" y1="70313" x2="26484" y2="76250"/>
                        <a14:foregroundMark x1="26484" y1="76250" x2="40391" y2="81094"/>
                        <a14:foregroundMark x1="40391" y1="81094" x2="32734" y2="87344"/>
                        <a14:foregroundMark x1="32734" y1="87344" x2="33828" y2="90781"/>
                        <a14:foregroundMark x1="19844" y1="82500" x2="25000" y2="96406"/>
                        <a14:foregroundMark x1="25000" y1="96406" x2="37500" y2="98906"/>
                        <a14:foregroundMark x1="37500" y1="98906" x2="40703" y2="93750"/>
                        <a14:foregroundMark x1="40703" y1="93750" x2="42500" y2="86094"/>
                        <a14:foregroundMark x1="42500" y1="86094" x2="44609" y2="82500"/>
                        <a14:foregroundMark x1="27109" y1="97969" x2="31016" y2="98125"/>
                        <a14:foregroundMark x1="31016" y1="98125" x2="40781" y2="95156"/>
                        <a14:foregroundMark x1="18870" y1="84839" x2="18387" y2="83531"/>
                        <a14:foregroundMark x1="20313" y1="88750" x2="20096" y2="88161"/>
                        <a14:foregroundMark x1="16641" y1="82656" x2="16900" y2="84194"/>
                        <a14:foregroundMark x1="45313" y1="77500" x2="45822" y2="79381"/>
                        <a14:foregroundMark x1="47578" y1="93125" x2="46094" y2="99844"/>
                        <a14:foregroundMark x1="25000" y1="69375" x2="24453" y2="65625"/>
                        <a14:foregroundMark x1="24375" y1="65625" x2="24375" y2="65625"/>
                        <a14:foregroundMark x1="24297" y1="65156" x2="24297" y2="65156"/>
                        <a14:foregroundMark x1="20781" y1="66094" x2="20781" y2="66094"/>
                        <a14:foregroundMark x1="20781" y1="66719" x2="20781" y2="66719"/>
                        <a14:foregroundMark x1="22188" y1="67813" x2="22188" y2="67813"/>
                        <a14:foregroundMark x1="21094" y1="69063" x2="21563" y2="70000"/>
                        <a14:foregroundMark x1="21875" y1="70781" x2="21875" y2="70781"/>
                        <a14:foregroundMark x1="24688" y1="69688" x2="24688" y2="69688"/>
                        <a14:foregroundMark x1="24688" y1="69688" x2="24688" y2="69688"/>
                        <a14:foregroundMark x1="20625" y1="72813" x2="21250" y2="75469"/>
                        <a14:foregroundMark x1="19748" y1="69219" x2="19922" y2="70000"/>
                        <a14:foregroundMark x1="19609" y1="68594" x2="19748" y2="69219"/>
                        <a14:foregroundMark x1="18672" y1="72969" x2="18672" y2="72969"/>
                        <a14:foregroundMark x1="19219" y1="74375" x2="19219" y2="74375"/>
                        <a14:foregroundMark x1="19453" y1="75313" x2="19453" y2="75313"/>
                        <a14:foregroundMark x1="19297" y1="76250" x2="19297" y2="76250"/>
                        <a14:foregroundMark x1="18750" y1="76250" x2="18750" y2="76250"/>
                        <a14:foregroundMark x1="18750" y1="74219" x2="18750" y2="74219"/>
                        <a14:foregroundMark x1="16406" y1="85000" x2="16406" y2="85000"/>
                        <a14:foregroundMark x1="16563" y1="85000" x2="16563" y2="85000"/>
                        <a14:foregroundMark x1="15234" y1="83438" x2="15234" y2="83438"/>
                        <a14:foregroundMark x1="13438" y1="86563" x2="13438" y2="86563"/>
                        <a14:foregroundMark x1="12500" y1="95313" x2="12500" y2="95313"/>
                        <a14:foregroundMark x1="17031" y1="90469" x2="17031" y2="90469"/>
                        <a14:foregroundMark x1="17188" y1="93125" x2="17188" y2="93125"/>
                        <a14:foregroundMark x1="14219" y1="97031" x2="14219" y2="97031"/>
                        <a14:foregroundMark x1="17578" y1="76563" x2="17578" y2="76563"/>
                        <a14:foregroundMark x1="16641" y1="76250" x2="16641" y2="76250"/>
                        <a14:foregroundMark x1="17813" y1="85000" x2="17813" y2="85000"/>
                        <a14:foregroundMark x1="17813" y1="83906" x2="17813" y2="83906"/>
                        <a14:foregroundMark x1="17813" y1="81719" x2="17813" y2="81719"/>
                        <a14:foregroundMark x1="18281" y1="82188" x2="18281" y2="82188"/>
                        <a14:foregroundMark x1="17969" y1="78438" x2="17969" y2="78438"/>
                        <a14:foregroundMark x1="17969" y1="77813" x2="17969" y2="77813"/>
                        <a14:foregroundMark x1="55859" y1="71250" x2="55859" y2="71250"/>
                        <a14:foregroundMark x1="55313" y1="73281" x2="55313" y2="73281"/>
                        <a14:foregroundMark x1="50391" y1="64063" x2="50391" y2="64063"/>
                        <a14:foregroundMark x1="47578" y1="63281" x2="47578" y2="63281"/>
                        <a14:foregroundMark x1="46719" y1="63594" x2="46719" y2="63594"/>
                        <a14:foregroundMark x1="47031" y1="66250" x2="47031" y2="66250"/>
                        <a14:foregroundMark x1="45000" y1="71875" x2="45000" y2="71875"/>
                        <a14:foregroundMark x1="43125" y1="69844" x2="43125" y2="69844"/>
                        <a14:foregroundMark x1="43516" y1="69688" x2="43516" y2="69688"/>
                        <a14:foregroundMark x1="43438" y1="71875" x2="43438" y2="71875"/>
                        <a14:foregroundMark x1="42500" y1="72969" x2="42500" y2="72969"/>
                        <a14:foregroundMark x1="46094" y1="70156" x2="46094" y2="70156"/>
                        <a14:foregroundMark x1="47578" y1="72500" x2="47578" y2="72500"/>
                        <a14:foregroundMark x1="47656" y1="71094" x2="47656" y2="71094"/>
                        <a14:foregroundMark x1="47500" y1="79688" x2="47813" y2="80625"/>
                        <a14:foregroundMark x1="48712" y1="79055" x2="48984" y2="78594"/>
                        <a14:foregroundMark x1="45000" y1="81719" x2="45547" y2="82969"/>
                        <a14:foregroundMark x1="45938" y1="82344" x2="46016" y2="82188"/>
                        <a14:foregroundMark x1="46406" y1="81406" x2="46406" y2="81406"/>
                        <a14:foregroundMark x1="46797" y1="80625" x2="46797" y2="80625"/>
                        <a14:foregroundMark x1="45625" y1="84375" x2="45938" y2="83125"/>
                        <a14:foregroundMark x1="48984" y1="90781" x2="48984" y2="90781"/>
                        <a14:foregroundMark x1="50156" y1="90625" x2="50156" y2="90625"/>
                        <a14:foregroundMark x1="49219" y1="90625" x2="49844" y2="90625"/>
                        <a14:foregroundMark x1="49844" y1="89531" x2="49844" y2="89531"/>
                        <a14:foregroundMark x1="49063" y1="88125" x2="49063" y2="88125"/>
                        <a14:foregroundMark x1="47656" y1="88125" x2="47656" y2="88125"/>
                        <a14:foregroundMark x1="49141" y1="84219" x2="49141" y2="84219"/>
                        <a14:foregroundMark x1="48438" y1="81875" x2="48438" y2="81875"/>
                        <a14:foregroundMark x1="51719" y1="87969" x2="51719" y2="87969"/>
                        <a14:foregroundMark x1="51250" y1="87344" x2="51250" y2="87344"/>
                        <a14:foregroundMark x1="51797" y1="85938" x2="51797" y2="85938"/>
                        <a14:foregroundMark x1="52266" y1="84219" x2="52266" y2="84219"/>
                        <a14:foregroundMark x1="51484" y1="84219" x2="51484" y2="84219"/>
                        <a14:foregroundMark x1="53047" y1="84688" x2="53047" y2="84688"/>
                        <a14:foregroundMark x1="53906" y1="84531" x2="53906" y2="84531"/>
                        <a14:foregroundMark x1="53516" y1="78125" x2="53516" y2="78125"/>
                        <a14:foregroundMark x1="52344" y1="78438" x2="52344" y2="78125"/>
                        <a14:foregroundMark x1="48281" y1="77188" x2="48281" y2="77188"/>
                        <a14:foregroundMark x1="47813" y1="78594" x2="47813" y2="78594"/>
                        <a14:foregroundMark x1="48047" y1="80156" x2="48047" y2="80156"/>
                        <a14:foregroundMark x1="48281" y1="79844" x2="48750" y2="79063"/>
                        <a14:backgroundMark x1="23828" y1="66406" x2="22969" y2="65781"/>
                        <a14:backgroundMark x1="19832" y1="72969" x2="20469" y2="68125"/>
                        <a14:backgroundMark x1="19688" y1="74063" x2="19832" y2="72969"/>
                        <a14:backgroundMark x1="22969" y1="69219" x2="23047" y2="69688"/>
                        <a14:backgroundMark x1="21328" y1="71719" x2="21328" y2="71719"/>
                        <a14:backgroundMark x1="21563" y1="70000" x2="21563" y2="70000"/>
                        <a14:backgroundMark x1="20000" y1="70156" x2="20000" y2="70156"/>
                        <a14:backgroundMark x1="20000" y1="69844" x2="20000" y2="69844"/>
                        <a14:backgroundMark x1="19922" y1="69219" x2="19922" y2="69219"/>
                        <a14:backgroundMark x1="19922" y1="70156" x2="19922" y2="70156"/>
                        <a14:backgroundMark x1="20391" y1="74219" x2="19922" y2="73594"/>
                        <a14:backgroundMark x1="18672" y1="75000" x2="18672" y2="75000"/>
                        <a14:backgroundMark x1="18984" y1="75469" x2="18984" y2="75469"/>
                        <a14:backgroundMark x1="16719" y1="80313" x2="16797" y2="80313"/>
                        <a14:backgroundMark x1="17188" y1="80781" x2="17188" y2="80781"/>
                        <a14:backgroundMark x1="17188" y1="82031" x2="17188" y2="82031"/>
                        <a14:backgroundMark x1="17422" y1="82656" x2="17422" y2="82656"/>
                        <a14:backgroundMark x1="17422" y1="82656" x2="17734" y2="82188"/>
                        <a14:backgroundMark x1="17813" y1="91875" x2="17813" y2="91875"/>
                        <a14:backgroundMark x1="18203" y1="93438" x2="18203" y2="93438"/>
                        <a14:backgroundMark x1="17188" y1="87500" x2="17188" y2="87500"/>
                        <a14:backgroundMark x1="17578" y1="87188" x2="17578" y2="87188"/>
                        <a14:backgroundMark x1="18203" y1="87031" x2="18203" y2="87031"/>
                        <a14:backgroundMark x1="16875" y1="85469" x2="18281" y2="88750"/>
                        <a14:backgroundMark x1="18822" y1="93125" x2="19375" y2="99844"/>
                        <a14:backgroundMark x1="18603" y1="90469" x2="18822" y2="93125"/>
                        <a14:backgroundMark x1="18281" y1="86563" x2="18603" y2="90469"/>
                        <a14:backgroundMark x1="16802" y1="81719" x2="16719" y2="81406"/>
                        <a14:backgroundMark x1="16926" y1="82188" x2="16802" y2="81719"/>
                        <a14:backgroundMark x1="17257" y1="83438" x2="16926" y2="82188"/>
                        <a14:backgroundMark x1="17422" y1="84063" x2="17257" y2="83438"/>
                        <a14:backgroundMark x1="16875" y1="81719" x2="16484" y2="81875"/>
                        <a14:backgroundMark x1="16875" y1="80938" x2="17109" y2="81250"/>
                        <a14:backgroundMark x1="18125" y1="78750" x2="18906" y2="81250"/>
                        <a14:backgroundMark x1="17813" y1="82500" x2="18438" y2="83438"/>
                        <a14:backgroundMark x1="18516" y1="85313" x2="19688" y2="88281"/>
                        <a14:backgroundMark x1="19688" y1="88281" x2="19688" y2="88281"/>
                        <a14:backgroundMark x1="47444" y1="90781" x2="47344" y2="91563"/>
                        <a14:backgroundMark x1="47784" y1="88125" x2="47444" y2="90781"/>
                        <a14:backgroundMark x1="48203" y1="84844" x2="47784" y2="88125"/>
                        <a14:backgroundMark x1="47541" y1="90781" x2="47656" y2="92813"/>
                        <a14:backgroundMark x1="47390" y1="88125" x2="47541" y2="90781"/>
                        <a14:backgroundMark x1="47266" y1="85938" x2="47390" y2="88125"/>
                        <a14:backgroundMark x1="48295" y1="84219" x2="48750" y2="82500"/>
                        <a14:backgroundMark x1="47344" y1="87813" x2="48295" y2="84219"/>
                        <a14:backgroundMark x1="46756" y1="78702" x2="47422" y2="80156"/>
                        <a14:backgroundMark x1="46563" y1="78281" x2="46724" y2="78633"/>
                        <a14:backgroundMark x1="47480" y1="81875" x2="47969" y2="84375"/>
                        <a14:backgroundMark x1="47388" y1="81406" x2="47480" y2="81875"/>
                        <a14:backgroundMark x1="47266" y1="80781" x2="47388" y2="81406"/>
                        <a14:backgroundMark x1="47656" y1="92813" x2="47656" y2="92813"/>
                        <a14:backgroundMark x1="48516" y1="78750" x2="48516" y2="78750"/>
                        <a14:backgroundMark x1="48281" y1="79219" x2="48281" y2="7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19" r="40089" b="3717"/>
          <a:stretch/>
        </p:blipFill>
        <p:spPr bwMode="auto">
          <a:xfrm>
            <a:off x="3713570" y="2896397"/>
            <a:ext cx="4187916" cy="396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7B0D9D72-E7EB-4381-A113-AAA08FADEF04}"/>
              </a:ext>
            </a:extLst>
          </p:cNvPr>
          <p:cNvCxnSpPr>
            <a:cxnSpLocks/>
          </p:cNvCxnSpPr>
          <p:nvPr/>
        </p:nvCxnSpPr>
        <p:spPr>
          <a:xfrm>
            <a:off x="838200" y="1749884"/>
            <a:ext cx="3733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EBC8BDCB-F0AF-45D4-8E20-B9D7952296FA}"/>
              </a:ext>
            </a:extLst>
          </p:cNvPr>
          <p:cNvCxnSpPr>
            <a:cxnSpLocks/>
          </p:cNvCxnSpPr>
          <p:nvPr/>
        </p:nvCxnSpPr>
        <p:spPr>
          <a:xfrm>
            <a:off x="7290148" y="1749884"/>
            <a:ext cx="34841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398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3737C9-AEF0-4DFA-8E8D-CBCC619B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latin typeface="Agency FB" panose="020B0503020202020204" pitchFamily="34" charset="0"/>
                <a:cs typeface="Aharoni" panose="02010803020104030203" pitchFamily="2" charset="-79"/>
              </a:rPr>
              <a:t>How</a:t>
            </a:r>
            <a:r>
              <a:rPr lang="cs-CZ" b="1" dirty="0">
                <a:latin typeface="Agency FB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cs-CZ" b="1" dirty="0" err="1">
                <a:latin typeface="Agency FB" panose="020B0503020202020204" pitchFamily="34" charset="0"/>
                <a:cs typeface="Aharoni" panose="02010803020104030203" pitchFamily="2" charset="-79"/>
              </a:rPr>
              <a:t>does</a:t>
            </a:r>
            <a:r>
              <a:rPr lang="cs-CZ" b="1" dirty="0">
                <a:latin typeface="Agency FB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cs-CZ" b="1" dirty="0" err="1">
                <a:latin typeface="Agency FB" panose="020B0503020202020204" pitchFamily="34" charset="0"/>
                <a:cs typeface="Aharoni" panose="02010803020104030203" pitchFamily="2" charset="-79"/>
              </a:rPr>
              <a:t>it</a:t>
            </a:r>
            <a:r>
              <a:rPr lang="cs-CZ" b="1" dirty="0">
                <a:latin typeface="Agency FB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cs-CZ" b="1" dirty="0" err="1">
                <a:latin typeface="Agency FB" panose="020B0503020202020204" pitchFamily="34" charset="0"/>
                <a:cs typeface="Aharoni" panose="02010803020104030203" pitchFamily="2" charset="-79"/>
              </a:rPr>
              <a:t>work</a:t>
            </a:r>
            <a:r>
              <a:rPr lang="cs-CZ" b="1" dirty="0">
                <a:latin typeface="Agency FB" panose="020B0503020202020204" pitchFamily="34" charset="0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33FE03-55CF-47AF-961F-D5CBD1529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" y="1795145"/>
            <a:ext cx="5666772" cy="4351338"/>
          </a:xfrm>
        </p:spPr>
        <p:txBody>
          <a:bodyPr/>
          <a:lstStyle/>
          <a:p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Special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education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materials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with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human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anatomy</a:t>
            </a:r>
          </a:p>
          <a:p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Medical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procedures</a:t>
            </a:r>
            <a:endParaRPr lang="cs-CZ" dirty="0">
              <a:latin typeface="Agency FB" panose="020B0503020202020204" pitchFamily="34" charset="0"/>
              <a:cs typeface="Aharoni" panose="02010803020104030203" pitchFamily="2" charset="-79"/>
            </a:endParaRPr>
          </a:p>
          <a:p>
            <a:pPr lvl="1"/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VR 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interactive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simulations</a:t>
            </a:r>
            <a:endParaRPr lang="cs-CZ" dirty="0">
              <a:latin typeface="Agency FB" panose="020B0503020202020204" pitchFamily="34" charset="0"/>
              <a:cs typeface="Aharoni" panose="02010803020104030203" pitchFamily="2" charset="-79"/>
            </a:endParaRPr>
          </a:p>
          <a:p>
            <a:pPr lvl="1"/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Using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haptic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technology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for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hand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movements</a:t>
            </a:r>
            <a:endParaRPr lang="cs-CZ" dirty="0">
              <a:latin typeface="Agency FB" panose="020B0503020202020204" pitchFamily="34" charset="0"/>
              <a:cs typeface="Aharoni" panose="02010803020104030203" pitchFamily="2" charset="-79"/>
            </a:endParaRPr>
          </a:p>
          <a:p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Surgical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training</a:t>
            </a:r>
            <a:endParaRPr lang="cs-CZ" dirty="0">
              <a:latin typeface="Agency FB" panose="020B0503020202020204" pitchFamily="34" charset="0"/>
              <a:cs typeface="Aharoni" panose="02010803020104030203" pitchFamily="2" charset="-79"/>
            </a:endParaRPr>
          </a:p>
          <a:p>
            <a:pPr lvl="1"/>
            <a:r>
              <a:rPr lang="en-US" dirty="0">
                <a:latin typeface="Agency FB" panose="020B0503020202020204" pitchFamily="34" charset="0"/>
                <a:cs typeface="Aharoni" panose="02010803020104030203" pitchFamily="2" charset="-79"/>
              </a:rPr>
              <a:t>One or a pair of cameras capture a situational view of the whole operating room</a:t>
            </a:r>
            <a:endParaRPr lang="cs-CZ" dirty="0">
              <a:latin typeface="Agency FB" panose="020B0503020202020204" pitchFamily="34" charset="0"/>
              <a:cs typeface="Aharoni" panose="02010803020104030203" pitchFamily="2" charset="-79"/>
            </a:endParaRPr>
          </a:p>
          <a:p>
            <a:pPr lvl="1"/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Microphones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for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sound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and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for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commentary</a:t>
            </a:r>
            <a:endParaRPr lang="cs-CZ" dirty="0">
              <a:latin typeface="Agency FB" panose="020B0503020202020204" pitchFamily="34" charset="0"/>
              <a:cs typeface="Aharoni" panose="02010803020104030203" pitchFamily="2" charset="-79"/>
            </a:endParaRPr>
          </a:p>
          <a:p>
            <a:pPr lvl="1"/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Direct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feed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fro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camera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,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patient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 data </a:t>
            </a:r>
            <a:r>
              <a:rPr lang="cs-CZ" dirty="0" err="1">
                <a:latin typeface="Agency FB" panose="020B0503020202020204" pitchFamily="34" charset="0"/>
                <a:cs typeface="Aharoni" panose="02010803020104030203" pitchFamily="2" charset="-79"/>
              </a:rPr>
              <a:t>etc</a:t>
            </a:r>
            <a:r>
              <a:rPr lang="cs-CZ" dirty="0">
                <a:latin typeface="Agency FB" panose="020B0503020202020204" pitchFamily="34" charset="0"/>
                <a:cs typeface="Aharoni" panose="02010803020104030203" pitchFamily="2" charset="-79"/>
              </a:rPr>
              <a:t>.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C726314E-8006-4A26-9C3C-4253CAD72F9A}"/>
              </a:ext>
            </a:extLst>
          </p:cNvPr>
          <p:cNvCxnSpPr>
            <a:cxnSpLocks/>
          </p:cNvCxnSpPr>
          <p:nvPr/>
        </p:nvCxnSpPr>
        <p:spPr>
          <a:xfrm>
            <a:off x="1038616" y="1424207"/>
            <a:ext cx="30198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Obrázek 8">
            <a:extLst>
              <a:ext uri="{FF2B5EF4-FFF2-40B4-BE49-F238E27FC236}">
                <a16:creationId xmlns:a16="http://schemas.microsoft.com/office/drawing/2014/main" id="{CDD3FCDC-591F-43DF-9F4B-D1763EC72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9228" y="336449"/>
            <a:ext cx="5536553" cy="31143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0C9D073C-9A05-4E31-A833-0395496B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28" y="3585697"/>
            <a:ext cx="5536554" cy="30571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589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373260-EBD3-4E61-80F2-A2791CC9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784"/>
            <a:ext cx="10515600" cy="1325563"/>
          </a:xfrm>
        </p:spPr>
        <p:txBody>
          <a:bodyPr/>
          <a:lstStyle/>
          <a:p>
            <a:r>
              <a:rPr lang="cs-CZ" b="1" dirty="0" err="1">
                <a:latin typeface="Agency FB" panose="020B0503020202020204" pitchFamily="34" charset="0"/>
              </a:rPr>
              <a:t>Limitations</a:t>
            </a:r>
            <a:r>
              <a:rPr lang="cs-CZ" b="1" dirty="0">
                <a:latin typeface="Agency FB" panose="020B0503020202020204" pitchFamily="34" charset="0"/>
              </a:rPr>
              <a:t> </a:t>
            </a:r>
            <a:r>
              <a:rPr lang="cs-CZ" b="1" dirty="0" err="1">
                <a:latin typeface="Agency FB" panose="020B0503020202020204" pitchFamily="34" charset="0"/>
              </a:rPr>
              <a:t>of</a:t>
            </a:r>
            <a:r>
              <a:rPr lang="cs-CZ" b="1" dirty="0">
                <a:latin typeface="Agency FB" panose="020B0503020202020204" pitchFamily="34" charset="0"/>
              </a:rPr>
              <a:t> VR in </a:t>
            </a:r>
            <a:r>
              <a:rPr lang="cs-CZ" b="1" dirty="0" err="1">
                <a:latin typeface="Agency FB" panose="020B0503020202020204" pitchFamily="34" charset="0"/>
              </a:rPr>
              <a:t>medical</a:t>
            </a:r>
            <a:r>
              <a:rPr lang="cs-CZ" b="1" dirty="0">
                <a:latin typeface="Agency FB" panose="020B0503020202020204" pitchFamily="34" charset="0"/>
              </a:rPr>
              <a:t> </a:t>
            </a:r>
            <a:r>
              <a:rPr lang="cs-CZ" b="1" dirty="0" err="1">
                <a:latin typeface="Agency FB" panose="020B0503020202020204" pitchFamily="34" charset="0"/>
              </a:rPr>
              <a:t>training</a:t>
            </a:r>
            <a:endParaRPr lang="cs-CZ" b="1" dirty="0">
              <a:latin typeface="Agency FB" panose="020B0503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6E5F25-73E0-4095-80C7-300C26FE6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0425"/>
            <a:ext cx="5006340" cy="4351338"/>
          </a:xfrm>
        </p:spPr>
        <p:txBody>
          <a:bodyPr/>
          <a:lstStyle/>
          <a:p>
            <a:r>
              <a:rPr lang="cs-CZ" dirty="0">
                <a:latin typeface="Agency FB" panose="020B0503020202020204" pitchFamily="34" charset="0"/>
              </a:rPr>
              <a:t>VR </a:t>
            </a:r>
            <a:r>
              <a:rPr lang="cs-CZ" dirty="0" err="1">
                <a:latin typeface="Agency FB" panose="020B0503020202020204" pitchFamily="34" charset="0"/>
              </a:rPr>
              <a:t>medical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training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can‘t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replace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traditional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traning</a:t>
            </a:r>
            <a:endParaRPr lang="cs-CZ" dirty="0">
              <a:latin typeface="Agency FB" panose="020B0503020202020204" pitchFamily="34" charset="0"/>
            </a:endParaRPr>
          </a:p>
          <a:p>
            <a:r>
              <a:rPr lang="cs-CZ" dirty="0" err="1">
                <a:latin typeface="Agency FB" panose="020B0503020202020204" pitchFamily="34" charset="0"/>
              </a:rPr>
              <a:t>Students</a:t>
            </a:r>
            <a:r>
              <a:rPr lang="cs-CZ" dirty="0">
                <a:latin typeface="Agency FB" panose="020B0503020202020204" pitchFamily="34" charset="0"/>
              </a:rPr>
              <a:t> performance </a:t>
            </a:r>
            <a:r>
              <a:rPr lang="cs-CZ" dirty="0" err="1">
                <a:latin typeface="Agency FB" panose="020B0503020202020204" pitchFamily="34" charset="0"/>
              </a:rPr>
              <a:t>needs</a:t>
            </a:r>
            <a:r>
              <a:rPr lang="cs-CZ" dirty="0">
                <a:latin typeface="Agency FB" panose="020B0503020202020204" pitchFamily="34" charset="0"/>
              </a:rPr>
              <a:t> to </a:t>
            </a:r>
            <a:r>
              <a:rPr lang="cs-CZ" dirty="0" err="1">
                <a:latin typeface="Agency FB" panose="020B0503020202020204" pitchFamily="34" charset="0"/>
              </a:rPr>
              <a:t>be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evaluated</a:t>
            </a:r>
            <a:r>
              <a:rPr lang="cs-CZ" dirty="0">
                <a:latin typeface="Agency FB" panose="020B0503020202020204" pitchFamily="34" charset="0"/>
              </a:rPr>
              <a:t> by a </a:t>
            </a:r>
            <a:r>
              <a:rPr lang="cs-CZ" dirty="0" err="1">
                <a:latin typeface="Agency FB" panose="020B0503020202020204" pitchFamily="34" charset="0"/>
              </a:rPr>
              <a:t>specialist</a:t>
            </a:r>
            <a:endParaRPr lang="cs-CZ" dirty="0">
              <a:latin typeface="Agency FB" panose="020B0503020202020204" pitchFamily="34" charset="0"/>
            </a:endParaRPr>
          </a:p>
          <a:p>
            <a:r>
              <a:rPr lang="cs-CZ" dirty="0" err="1">
                <a:latin typeface="Agency FB" panose="020B0503020202020204" pitchFamily="34" charset="0"/>
              </a:rPr>
              <a:t>Haptic</a:t>
            </a:r>
            <a:r>
              <a:rPr lang="cs-CZ" dirty="0">
                <a:latin typeface="Agency FB" panose="020B0503020202020204" pitchFamily="34" charset="0"/>
              </a:rPr>
              <a:t> technology </a:t>
            </a:r>
            <a:r>
              <a:rPr lang="cs-CZ" dirty="0" err="1">
                <a:latin typeface="Agency FB" panose="020B0503020202020204" pitchFamily="34" charset="0"/>
              </a:rPr>
              <a:t>is</a:t>
            </a:r>
            <a:r>
              <a:rPr lang="cs-CZ" dirty="0">
                <a:latin typeface="Agency FB" panose="020B0503020202020204" pitchFamily="34" charset="0"/>
              </a:rPr>
              <a:t> not </a:t>
            </a:r>
            <a:r>
              <a:rPr lang="cs-CZ" dirty="0" err="1">
                <a:latin typeface="Agency FB" panose="020B0503020202020204" pitchFamily="34" charset="0"/>
              </a:rPr>
              <a:t>evolved</a:t>
            </a:r>
            <a:r>
              <a:rPr lang="cs-CZ" dirty="0">
                <a:latin typeface="Agency FB" panose="020B0503020202020204" pitchFamily="34" charset="0"/>
              </a:rPr>
              <a:t> </a:t>
            </a:r>
            <a:r>
              <a:rPr lang="cs-CZ" dirty="0" err="1">
                <a:latin typeface="Agency FB" panose="020B0503020202020204" pitchFamily="34" charset="0"/>
              </a:rPr>
              <a:t>enough</a:t>
            </a:r>
            <a:endParaRPr lang="cs-CZ" dirty="0">
              <a:latin typeface="Agency FB" panose="020B0503020202020204" pitchFamily="34" charset="0"/>
            </a:endParaRPr>
          </a:p>
          <a:p>
            <a:endParaRPr lang="cs-CZ" dirty="0">
              <a:latin typeface="Agency FB" panose="020B0503020202020204" pitchFamily="34" charset="0"/>
            </a:endParaRPr>
          </a:p>
        </p:txBody>
      </p:sp>
      <p:pic>
        <p:nvPicPr>
          <p:cNvPr id="9" name="Picture 8" descr="The Medical Problems Augmented and Virtual Reality Will Solve | by Pauly  Suchy | AR/VR Journey: Augmented &amp; Virtual Reality Magazine">
            <a:extLst>
              <a:ext uri="{FF2B5EF4-FFF2-40B4-BE49-F238E27FC236}">
                <a16:creationId xmlns:a16="http://schemas.microsoft.com/office/drawing/2014/main" id="{B19DF689-ABC0-4393-9611-6E8982FE5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5" b="97174" l="10000" r="94167">
                        <a14:foregroundMark x1="59000" y1="12391" x2="61667" y2="12391"/>
                        <a14:foregroundMark x1="56167" y1="41087" x2="55500" y2="45000"/>
                        <a14:foregroundMark x1="63000" y1="40870" x2="63000" y2="40870"/>
                        <a14:foregroundMark x1="62833" y1="39565" x2="62833" y2="39565"/>
                        <a14:foregroundMark x1="47167" y1="9565" x2="47167" y2="9348"/>
                        <a14:foregroundMark x1="61833" y1="5435" x2="61833" y2="5435"/>
                        <a14:foregroundMark x1="87000" y1="48478" x2="87000" y2="55435"/>
                        <a14:foregroundMark x1="56833" y1="48478" x2="58500" y2="46739"/>
                        <a14:foregroundMark x1="82497" y1="41522" x2="86833" y2="50435"/>
                        <a14:foregroundMark x1="82375" y1="41272" x2="82497" y2="41522"/>
                        <a14:foregroundMark x1="81333" y1="39130" x2="81884" y2="40263"/>
                        <a14:foregroundMark x1="86833" y1="50435" x2="87000" y2="56304"/>
                        <a14:foregroundMark x1="85750" y1="39597" x2="88333" y2="48913"/>
                        <a14:foregroundMark x1="88333" y1="48913" x2="88500" y2="54783"/>
                        <a14:foregroundMark x1="77000" y1="46304" x2="82333" y2="58696"/>
                        <a14:foregroundMark x1="82333" y1="58696" x2="82500" y2="62391"/>
                        <a14:foregroundMark x1="82000" y1="62391" x2="82000" y2="79130"/>
                        <a14:foregroundMark x1="82000" y1="79130" x2="73500" y2="81087"/>
                        <a14:foregroundMark x1="73500" y1="81087" x2="67167" y2="75217"/>
                        <a14:foregroundMark x1="68500" y1="81739" x2="58667" y2="86304"/>
                        <a14:foregroundMark x1="58667" y1="86304" x2="58333" y2="86957"/>
                        <a14:foregroundMark x1="19000" y1="94348" x2="40000" y2="95435"/>
                        <a14:foregroundMark x1="40000" y1="95435" x2="67833" y2="94348"/>
                        <a14:foregroundMark x1="67833" y1="94348" x2="88333" y2="96957"/>
                        <a14:foregroundMark x1="94167" y1="97174" x2="90667" y2="88043"/>
                        <a14:foregroundMark x1="92000" y1="51087" x2="92000" y2="49565"/>
                        <a14:foregroundMark x1="76333" y1="45000" x2="76333" y2="44783"/>
                        <a14:foregroundMark x1="77972" y1="42137" x2="77667" y2="41739"/>
                        <a14:foregroundMark x1="81667" y1="38478" x2="81518" y2="38413"/>
                        <a14:foregroundMark x1="86000" y1="38261" x2="86167" y2="37826"/>
                        <a14:foregroundMark x1="80833" y1="45000" x2="78333" y2="41522"/>
                        <a14:foregroundMark x1="81667" y1="38913" x2="80833" y2="38261"/>
                        <a14:foregroundMark x1="78833" y1="41957" x2="78667" y2="41304"/>
                        <a14:foregroundMark x1="78500" y1="41957" x2="78167" y2="41739"/>
                        <a14:backgroundMark x1="29000" y1="49783" x2="29000" y2="49783"/>
                        <a14:backgroundMark x1="80167" y1="41522" x2="80167" y2="41522"/>
                        <a14:backgroundMark x1="84167" y1="39130" x2="84500" y2="40217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40" y="2476500"/>
            <a:ext cx="5715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996F9D8D-814B-4C0A-AF62-D6C449B72F9A}"/>
              </a:ext>
            </a:extLst>
          </p:cNvPr>
          <p:cNvCxnSpPr>
            <a:cxnSpLocks/>
          </p:cNvCxnSpPr>
          <p:nvPr/>
        </p:nvCxnSpPr>
        <p:spPr>
          <a:xfrm>
            <a:off x="1069096" y="1789967"/>
            <a:ext cx="64442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429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1E244-838C-4D7E-A4B0-4EAE87C8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latin typeface="Agency FB" panose="020B0503020202020204" pitchFamily="34" charset="0"/>
              </a:rPr>
              <a:t>References</a:t>
            </a:r>
            <a:endParaRPr lang="cs-CZ" b="1" dirty="0">
              <a:latin typeface="Agency FB" panose="020B0503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604A09-F677-4462-BBA9-D1530596E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u="sng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https://pro.sony/en_CZ/insight/healthcare-imaging-innovations/vr-surgical-training-education</a:t>
            </a:r>
            <a:endParaRPr lang="cs-CZ" sz="2000" u="sng" dirty="0">
              <a:latin typeface="Agency FB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000" u="sng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https://elarasystems.com/medical-training-advances-to-vr/#:~:text=With%20VR%20training%2C%20medical%20students,from%20a%20very%20early%20stage</a:t>
            </a:r>
            <a:endParaRPr lang="cs-CZ" sz="2000" b="1" u="sng" dirty="0">
              <a:effectLst/>
              <a:latin typeface="Agency FB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000" u="sng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https://www.scnsoft.com/virtual-reality/healthcare/medical-training</a:t>
            </a:r>
            <a:r>
              <a:rPr lang="cs-CZ" sz="2000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2000" u="sng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https://onix-systems.medium.com/implementing-virtual-reality-in-medicine-and-medical-training-848934194bba</a:t>
            </a:r>
            <a:r>
              <a:rPr lang="cs-CZ" sz="2000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2000" dirty="0">
                <a:latin typeface="Agency FB" panose="020B0503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https://medialist.info/en/2018/01/26/vr-healthcare-virtual-reality-in-medicine/</a:t>
            </a:r>
            <a:endParaRPr lang="cs-CZ" sz="2000" dirty="0">
              <a:latin typeface="Agency FB" panose="020B0503020202020204" pitchFamily="34" charset="0"/>
            </a:endParaRPr>
          </a:p>
          <a:p>
            <a:r>
              <a:rPr lang="cs-CZ" sz="2000" dirty="0">
                <a:latin typeface="Agency FB" panose="020B05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https://www.scnsoft.com/virtual-reality/healthcare/medical-training</a:t>
            </a:r>
            <a:r>
              <a:rPr lang="cs-CZ" sz="2000" dirty="0">
                <a:latin typeface="Agency FB" panose="020B0503020202020204" pitchFamily="34" charset="0"/>
              </a:rPr>
              <a:t> </a:t>
            </a:r>
          </a:p>
          <a:p>
            <a:r>
              <a:rPr lang="cs-CZ" sz="2000" dirty="0">
                <a:latin typeface="Agency FB" panose="020B0503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https://www.ncbi.nlm.nih.gov/pmc/articles/PMC6039818/</a:t>
            </a:r>
            <a:r>
              <a:rPr lang="cs-CZ" sz="2000" dirty="0">
                <a:latin typeface="Agency FB" panose="020B0503020202020204" pitchFamily="34" charset="0"/>
              </a:rPr>
              <a:t> </a:t>
            </a:r>
          </a:p>
          <a:p>
            <a:r>
              <a:rPr lang="cs-CZ" sz="2000" dirty="0">
                <a:latin typeface="Agency FB" panose="020B0503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https://www.healthysimulation.com/18769/vr-healthcare-training/</a:t>
            </a:r>
            <a:r>
              <a:rPr lang="cs-CZ" sz="2000" dirty="0">
                <a:latin typeface="Agency FB" panose="020B0503020202020204" pitchFamily="34" charset="0"/>
              </a:rPr>
              <a:t> </a:t>
            </a: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E5AB0560-1A78-4071-8247-5322A75AB42A}"/>
              </a:ext>
            </a:extLst>
          </p:cNvPr>
          <p:cNvCxnSpPr>
            <a:cxnSpLocks/>
          </p:cNvCxnSpPr>
          <p:nvPr/>
        </p:nvCxnSpPr>
        <p:spPr>
          <a:xfrm flipV="1">
            <a:off x="1038616" y="1424207"/>
            <a:ext cx="181126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690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1229</TotalTime>
  <Words>389</Words>
  <Application>Microsoft Office PowerPoint</Application>
  <PresentationFormat>Širokoúhlá obrazovka</PresentationFormat>
  <Paragraphs>65</Paragraphs>
  <Slides>7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Agency FB</vt:lpstr>
      <vt:lpstr>Arial</vt:lpstr>
      <vt:lpstr>Calibri</vt:lpstr>
      <vt:lpstr>Calibri Light</vt:lpstr>
      <vt:lpstr>Office Theme</vt:lpstr>
      <vt:lpstr>VR in medical training</vt:lpstr>
      <vt:lpstr>About VR</vt:lpstr>
      <vt:lpstr>VR in medical training</vt:lpstr>
      <vt:lpstr>Psychological training</vt:lpstr>
      <vt:lpstr>How does it work?</vt:lpstr>
      <vt:lpstr>Limitations of VR in medical training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Sylvie Rosová</dc:creator>
  <cp:lastModifiedBy>Sylvie Rosová</cp:lastModifiedBy>
  <cp:revision>34</cp:revision>
  <dcterms:created xsi:type="dcterms:W3CDTF">2021-02-28T11:21:25Z</dcterms:created>
  <dcterms:modified xsi:type="dcterms:W3CDTF">2021-03-01T07:50:43Z</dcterms:modified>
</cp:coreProperties>
</file>