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4" r:id="rId9"/>
    <p:sldId id="269" r:id="rId10"/>
    <p:sldId id="263" r:id="rId11"/>
    <p:sldId id="270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2B92F-7D7D-DF38-7620-34662FA75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077742-D355-D14E-DAAD-2B05B3571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469F0C-1321-0895-48D7-5F44D077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E328-1F76-8542-8373-5869EDC063FC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9FCEBF-492F-5E99-5C0A-910C7FC5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F763F8-1A82-F6F7-A6C0-D740A299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404B-2631-EB4B-8CF7-C38CB564C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73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A4C4A-2CA2-BF99-1467-35FC7822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E22414-8F65-EEAC-592C-29232DCBB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174FA1-CD6E-C2DA-97EB-28EC96EE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E328-1F76-8542-8373-5869EDC063FC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992876-1164-5412-C34E-8813CA4D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1F6161-E799-3FB7-27F3-597D5091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404B-2631-EB4B-8CF7-C38CB564C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44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B19E4E1-637E-2822-C86B-0B0F55401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43C754-FC19-9FC4-76E0-0301F5094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521DC3-0489-7337-9E58-4EEDD704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E328-1F76-8542-8373-5869EDC063FC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67F362-D1A3-4FB9-50C4-2998A1B0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085A56-9438-1732-DF9F-8B6CFB4C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404B-2631-EB4B-8CF7-C38CB564C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52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28976-FC3C-EBF3-2E31-6EF524FC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61FBC4-6A17-4465-D262-1ED49DED3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72FB3D-C402-1FFB-E7F8-B3DBD259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E328-1F76-8542-8373-5869EDC063FC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03587E-0634-0B5E-15AE-A2FA7D2D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78203C-583C-573B-DDC9-3C39FD0C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404B-2631-EB4B-8CF7-C38CB564C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49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ABEEB-61E7-EB18-5F6A-4DD0B90B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DB02B1-ED72-56AE-F2CD-DA5CAF997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728A2A-4519-6945-9BC0-7E39CCDF6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E328-1F76-8542-8373-5869EDC063FC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FF9372-D837-0283-F82E-E521EF8C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E3291C-A6C7-52CE-32A6-30D3558E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404B-2631-EB4B-8CF7-C38CB564C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31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5D55C-6126-23FC-E0DD-018EECFE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9C8B3-5694-FA7B-5CE5-A8BCEF2E4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67BC55-C7C4-4A39-D914-ECD9944A9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68D1E7-BF19-0E64-2144-86F50D9B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E328-1F76-8542-8373-5869EDC063FC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D69B07-492C-F977-86E9-E131F31E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BC7ABE-5243-E00D-98A0-29F39A95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404B-2631-EB4B-8CF7-C38CB564C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80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307C6-D2EE-0AA2-FE96-B8533916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12E91B-4B2D-749B-7428-055A31827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22C73-9697-76AE-7F39-C42E16707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50F6F71-B9A0-CEB5-3845-E93A6FD41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D815B4E-0C8D-FC54-869D-CBADC883F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E36A8EF-6AD9-409E-CA3E-38D9351D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E328-1F76-8542-8373-5869EDC063FC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54121EA-CD1A-A5E5-0F13-600F4EA6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3F10F6D-86C2-F4DE-8CAE-9A018750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404B-2631-EB4B-8CF7-C38CB564C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42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12E0E-C24C-CFB8-AE4A-C8551E37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470E1D-0EB4-375E-13A4-DF72185E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E328-1F76-8542-8373-5869EDC063FC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AC0285-B1A7-0DB1-5424-783D82E0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E616D1-35F2-1468-D4BC-0380C77A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404B-2631-EB4B-8CF7-C38CB564C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71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7066758-C85E-7D3E-5C17-5E1A2226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E328-1F76-8542-8373-5869EDC063FC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D98C34-3962-1913-6BF1-A52E461D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4CCBC1-93A5-B849-FB68-FADFCD24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404B-2631-EB4B-8CF7-C38CB564C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56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EA1BF-C7C9-5D81-7A3A-8968D496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C00471-654F-DDAB-3B60-16CE575C8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6E4E40-4EF0-7D04-6FA0-786D5FC2C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D39D0E-D1C5-24EA-8D63-59A9B6CE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E328-1F76-8542-8373-5869EDC063FC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DF817B-40DD-07C3-6E9B-A9736E3F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D4D96B-E7D4-1638-BA41-D36C0707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404B-2631-EB4B-8CF7-C38CB564C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BD950-9266-C3EE-2AF8-6D81759E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AA3B0D3-5C2C-57D4-FB32-B2E1039FB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3F68E3-BD3E-1B7C-54D1-0F08F3DB9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97DEAC-B81D-78EF-FD18-5CD3A414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E328-1F76-8542-8373-5869EDC063FC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8D4D1C-D2B3-C99B-AE48-814BE9B4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90006-0827-C0B4-0194-A77A2612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404B-2631-EB4B-8CF7-C38CB564C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73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234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5748FD2-9BA4-CD32-684F-3D671C85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91376F-5B14-347C-6C59-14BD74FEA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487955-69A4-4251-50A0-DD71A0023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8E328-1F76-8542-8373-5869EDC063FC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E152A5-02D9-5D45-A829-801D03AB6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5EFB97-7AEB-6B18-A872-21A03B6DF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404B-2631-EB4B-8CF7-C38CB564C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43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09CB5-9E0A-27DD-0970-2584116DE0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Æolian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EC9794-D098-331E-DA05-73224A37F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Imagination and Spirituality </a:t>
            </a:r>
          </a:p>
        </p:txBody>
      </p:sp>
    </p:spTree>
    <p:extLst>
      <p:ext uri="{BB962C8B-B14F-4D97-AF65-F5344CB8AC3E}">
        <p14:creationId xmlns:p14="http://schemas.microsoft.com/office/powerpoint/2010/main" val="59857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54B33-AD34-B6CB-63A0-8025CD80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9008D6-1A24-8BC7-708B-588627EF9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possesses agency in the poem?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lies the merit of the poem? (If the speaker arguably constantly revaluates and undermines his statements)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genre of the poem? How would it differentiate from </a:t>
            </a:r>
            <a:r>
              <a:rPr lang="en-GB" b="0" i="0" dirty="0">
                <a:solidFill>
                  <a:srgbClr val="181919"/>
                </a:solidFill>
                <a:effectLst/>
                <a:latin typeface="Nunito Sans" pitchFamily="2" charset="0"/>
              </a:rPr>
              <a:t>'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r>
              <a:rPr lang="en-GB" b="0" i="0" dirty="0">
                <a:solidFill>
                  <a:srgbClr val="181919"/>
                </a:solidFill>
                <a:effectLst/>
                <a:latin typeface="Nunito Sans" pitchFamily="2" charset="0"/>
              </a:rPr>
              <a:t>'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love poem?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source of sensation for Coleridge? (nature? Sara? his own ability to make "sense" of sentiments?, God?)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79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D6AD8-7952-4D19-EABF-92B200A3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A55D22-421F-BAA1-55D2-E901BC2E4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James D. </a:t>
            </a:r>
            <a:r>
              <a:rPr lang="en-GB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Boulger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Imagination and Speculation in Coleridge's Conversation Poems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Journal of English and Germanic Philology , 64:4 (1965) 691–711.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Paul Magnuson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sz="1800" b="0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Eolian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Harp</a:t>
            </a:r>
            <a:r>
              <a:rPr lang="en-GB" sz="1800" b="0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in Context," in Studies in Romanticism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24:1 (1985) 3–20. </a:t>
            </a:r>
            <a:endParaRPr lang="en-GB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William H. Marshall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"The Structure of Coleridge's The </a:t>
            </a:r>
            <a:r>
              <a:rPr lang="en-GB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Eolian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Harp</a:t>
            </a:r>
            <a:r>
              <a:rPr lang="en-GB" sz="1800" b="0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’,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 in Modern Language Notes, 76:3 (1961) 229–232.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Carmel Raz, “The Expressive Organ within Us”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19th-Century Music, 38:2 (2014) 115–144.</a:t>
            </a:r>
            <a:endParaRPr lang="en-GB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14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C9DD6-733E-3CFA-A1A0-E61056E36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49A42-32AF-258E-A1A5-898B8C107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r>
              <a:rPr lang="en-GB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Written in 1795, published in 1796 poetry collection</a:t>
            </a:r>
            <a:endParaRPr lang="en-GB" i="0" dirty="0">
              <a:solidFill>
                <a:srgbClr val="18191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i="0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"Sara" represents Sara Fricker</a:t>
            </a:r>
          </a:p>
          <a:p>
            <a:r>
              <a:rPr lang="en-GB" i="0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i="1" dirty="0">
                <a:solidFill>
                  <a:srgbClr val="18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i="1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omposed at </a:t>
            </a:r>
            <a:r>
              <a:rPr lang="en-GB" i="1" dirty="0">
                <a:solidFill>
                  <a:srgbClr val="18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i="1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levedon, </a:t>
            </a:r>
            <a:r>
              <a:rPr lang="en-GB" i="1" dirty="0">
                <a:solidFill>
                  <a:srgbClr val="18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i="1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omersetshire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i="1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solidFill>
                  <a:srgbClr val="18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dirty="0">
                <a:solidFill>
                  <a:srgbClr val="18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inspiration from the visit of their future home after the marriage</a:t>
            </a:r>
            <a:endParaRPr lang="en-GB" dirty="0">
              <a:solidFill>
                <a:srgbClr val="18191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i="0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of Coleridge's "conversation poems"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Errata (1817): </a:t>
            </a:r>
            <a:r>
              <a:rPr lang="en-GB" i="0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O! the one Life within us and abroad, / Which meets all motion and becomes its soul, / A light in sound, a sound-like power in light, / Rhythm in all thought, and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joyance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everywhere</a:t>
            </a:r>
            <a:r>
              <a:rPr lang="en-GB" i="0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theme of </a:t>
            </a:r>
            <a:r>
              <a:rPr lang="en-GB" i="0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Life</a:t>
            </a:r>
            <a:r>
              <a:rPr lang="en-GB" i="0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figure of the harp and the breeze influenced further writing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published in Poems on Various Subjects (1796) and titled </a:t>
            </a:r>
            <a:r>
              <a:rPr lang="en-GB" i="0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Effusion xxxv, composed August 20th, 1795, at Clevedon, Somersetshire</a:t>
            </a:r>
            <a:r>
              <a:rPr lang="en-GB" i="0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9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39A68-24EA-E885-3F38-841437CB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9957AA-C574-0299-904A-7E7D78DAE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ara Fricker">
            <a:extLst>
              <a:ext uri="{FF2B5EF4-FFF2-40B4-BE49-F238E27FC236}">
                <a16:creationId xmlns:a16="http://schemas.microsoft.com/office/drawing/2014/main" id="{642C8EDD-A609-0EDF-E754-EF2E02DD0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9" y="365125"/>
            <a:ext cx="4651211" cy="596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eridge Cottage at Clevedon stock image | Look and Learn">
            <a:extLst>
              <a:ext uri="{FF2B5EF4-FFF2-40B4-BE49-F238E27FC236}">
                <a16:creationId xmlns:a16="http://schemas.microsoft.com/office/drawing/2014/main" id="{2095D04D-CDD9-87DF-82D0-B6986E08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27" y="365125"/>
            <a:ext cx="5741123" cy="596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6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CF6D3-637F-CF3D-06BB-330656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A868CA-AD08-0E3C-3C6B-2592F944F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aeolian harps and how to make them | Art Education Daily">
            <a:extLst>
              <a:ext uri="{FF2B5EF4-FFF2-40B4-BE49-F238E27FC236}">
                <a16:creationId xmlns:a16="http://schemas.microsoft.com/office/drawing/2014/main" id="{CAA158D0-3747-3A8C-32CB-D9EFA1C44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23850"/>
            <a:ext cx="118237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1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A0CD7-A451-D301-C77D-852A6800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Connections to the Previous Reading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A9BD82-4393-AFA1-EE8A-F92FB3777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themes (love, feelings vs reason, inner workings of the creative mind / pragmatic rhetorical process)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presence of the addressed objects (Sarah, effortless presence of God?, the harp vs Genevieve, Dark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Ladie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 </a:t>
            </a:r>
          </a:p>
          <a:p>
            <a:r>
              <a:rPr lang="en-GB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What is the role of the speaker, to what capacity does he posses any agency?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 meaning of the poem</a:t>
            </a: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Harp functions like an evidence of God</a:t>
            </a:r>
            <a:r>
              <a:rPr lang="en-GB" i="0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creation / as a parallel to Coleridge</a:t>
            </a:r>
            <a:r>
              <a:rPr lang="en-GB" i="0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rhetorical style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2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FD0BC-4386-1CC6-C0B7-FD50EA6E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9EE41-D23B-4779-1803-46844ACE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721"/>
            <a:ext cx="10721196" cy="5147154"/>
          </a:xfrm>
        </p:spPr>
        <p:txBody>
          <a:bodyPr>
            <a:noAutofit/>
          </a:bodyPr>
          <a:lstStyle/>
          <a:p>
            <a:r>
              <a:rPr lang="en-GB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speaker describes the process of poetic inspiration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Tension between idealistic (but morally suspect) and a traditional (but emotionally hollow) way of understanding reality 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emotion in all phases of creation by association </a:t>
            </a:r>
            <a:r>
              <a:rPr lang="en-GB" sz="1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what is noticed in the first place b) what is recalled later on c) and the order of recall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mages from the natural world can make fitting poetic symbols for abstract ideas</a:t>
            </a:r>
          </a:p>
          <a:p>
            <a:r>
              <a:rPr lang="en-GB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poem's first section, the speaker begins by describing an outdoor environment </a:t>
            </a:r>
            <a:r>
              <a:rPr lang="en-GB" sz="1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turns these natural elements into “emblems,” or appropriate symbols, of abstract ideas, jasmine = innocence, myrtle = love, evening star = wisdom</a:t>
            </a:r>
          </a:p>
          <a:p>
            <a:r>
              <a:rPr lang="en-GB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inspiration in natural images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be used as symbols to communicate more abstract ideas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image of poetic inspiration has both positive and negative aspects </a:t>
            </a:r>
          </a:p>
          <a:p>
            <a:pPr marL="0" indent="0">
              <a:buNone/>
            </a:pPr>
            <a:r>
              <a:rPr lang="en-GB" sz="1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 of moral evil, arises from giving too free a reign to the associative power unchecked by intellect (or controlled by Imagination)</a:t>
            </a:r>
            <a:endParaRPr lang="en-GB" sz="1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Imagination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poetic process that "dissolves, diffuses, dissipates, in order to recreate," that "struggles to idealize and to unify"</a:t>
            </a:r>
            <a:endParaRPr lang="en-GB" sz="1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4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0C18C-117F-E19C-5DA8-7CDF939F3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Harp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9A1AED-F0D6-352D-F90D-A98B23FF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028"/>
            <a:ext cx="10515600" cy="4730935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passive instrument, which, when acted upon by the wind, emits sound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dominant objects of attention are "My pensive Sara" and "that simplest Lute" </a:t>
            </a:r>
          </a:p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"In "The </a:t>
            </a:r>
            <a:r>
              <a:rPr lang="en-GB" i="1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Æolian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Harp</a:t>
            </a:r>
            <a:r>
              <a:rPr lang="en-GB" i="1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conventional orthodox view of divinity is in conflict with Coleridge's idealistic speculations, ostensibly on the issue of the transcendence of God, but basically as a reflection of the instability of Coleridge's life”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Boulger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693)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breeze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a single spiritual force that acts as 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Soul of each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thing in nature</a:t>
            </a:r>
            <a:endParaRPr lang="en-GB" dirty="0">
              <a:solidFill>
                <a:srgbClr val="18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single spiritual force may be both the God and soul of all living things</a:t>
            </a:r>
          </a:p>
          <a:p>
            <a:pPr marL="0" indent="0">
              <a:buNone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 is identical to that spiritual breeze that breathes life into everything</a:t>
            </a:r>
          </a:p>
          <a:p>
            <a:r>
              <a:rPr lang="en-GB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Thesis: all things in nature could be thought of as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organic Harps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r>
              <a:rPr lang="en-GB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Antithesis: When the speaker calls Sara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Daughter in the family of Christ!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 reminds the reader that God is chiefly present, not in nature, but in the person of His Son, Christ, who came to earth to save humanity</a:t>
            </a:r>
          </a:p>
          <a:p>
            <a:r>
              <a:rPr lang="en-GB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mere human can never fully comprehend God,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Incomprehensible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84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C83C98-C868-A43F-71FB-9FB544E35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16" y="337066"/>
            <a:ext cx="10588256" cy="5766021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concluding section Coleridge seems to be denying the source of his own deepest feelings and asserting in its stead a commonplace relationship with ordinary religion (?)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18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18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Returns to the serene beginning of the poem by returning to Sara,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dirty="0">
                <a:solidFill>
                  <a:srgbClr val="18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i="0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heart-</a:t>
            </a:r>
            <a:r>
              <a:rPr lang="en-GB" i="0" dirty="0" err="1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honored</a:t>
            </a:r>
            <a:r>
              <a:rPr lang="en-GB" i="0" dirty="0">
                <a:solidFill>
                  <a:srgbClr val="18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Maid!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endParaRPr lang="en-GB" b="0" i="0" dirty="0">
              <a:solidFill>
                <a:srgbClr val="181919"/>
              </a:solidFill>
              <a:effectLst/>
              <a:latin typeface="Nunito Sans" pitchFamily="2" charset="0"/>
            </a:endParaRPr>
          </a:p>
          <a:p>
            <a:endParaRPr lang="en-GB" b="0" i="0" dirty="0">
              <a:solidFill>
                <a:srgbClr val="181919"/>
              </a:solidFill>
              <a:effectLst/>
              <a:latin typeface="Nunito Sans" pitchFamily="2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0A954E-8F0B-C3AF-9F33-3F10A0F36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744" y="2032000"/>
            <a:ext cx="6223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7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CA0AB-C577-DF09-627C-BBBB1CDE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CD80F1-CA40-1373-6A3B-7226ADE22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EF79244F-8C70-4E64-D9E1-4FA1D2E59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418475" cy="6018028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CF64EA9A-A26C-99B6-1D5B-5C377C9E6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044" y="365125"/>
            <a:ext cx="5916956" cy="23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049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849</Words>
  <Application>Microsoft Macintosh PowerPoint</Application>
  <PresentationFormat>Širokoúhlá obrazovka</PresentationFormat>
  <Paragraphs>56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Nunito Sans</vt:lpstr>
      <vt:lpstr>Times New Roman</vt:lpstr>
      <vt:lpstr>Motiv Office</vt:lpstr>
      <vt:lpstr>The Æolian Harp</vt:lpstr>
      <vt:lpstr>Context</vt:lpstr>
      <vt:lpstr>Prezentace aplikace PowerPoint</vt:lpstr>
      <vt:lpstr>Prezentace aplikace PowerPoint</vt:lpstr>
      <vt:lpstr>Connections to the Previous Reading</vt:lpstr>
      <vt:lpstr>Themes</vt:lpstr>
      <vt:lpstr>The Harp</vt:lpstr>
      <vt:lpstr>Prezentace aplikace PowerPoint</vt:lpstr>
      <vt:lpstr>Prezentace aplikace PowerPoint</vt:lpstr>
      <vt:lpstr>Qs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Eolian Harp</dc:title>
  <dc:creator>Veronika Jončevová</dc:creator>
  <cp:lastModifiedBy>Veronika Jončevová</cp:lastModifiedBy>
  <cp:revision>13</cp:revision>
  <dcterms:created xsi:type="dcterms:W3CDTF">2023-02-28T09:25:36Z</dcterms:created>
  <dcterms:modified xsi:type="dcterms:W3CDTF">2023-03-01T13:06:50Z</dcterms:modified>
</cp:coreProperties>
</file>