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67" r:id="rId3"/>
    <p:sldId id="257" r:id="rId4"/>
    <p:sldId id="266" r:id="rId5"/>
    <p:sldId id="258" r:id="rId6"/>
    <p:sldId id="268" r:id="rId7"/>
    <p:sldId id="259" r:id="rId8"/>
    <p:sldId id="261" r:id="rId9"/>
    <p:sldId id="260" r:id="rId10"/>
    <p:sldId id="264" r:id="rId11"/>
    <p:sldId id="269" r:id="rId12"/>
    <p:sldId id="26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15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94660"/>
  </p:normalViewPr>
  <p:slideViewPr>
    <p:cSldViewPr snapToGrid="0">
      <p:cViewPr>
        <p:scale>
          <a:sx n="71" d="100"/>
          <a:sy n="71" d="100"/>
        </p:scale>
        <p:origin x="40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B62692-ECE8-4821-A793-00F2AB825277}" type="datetimeFigureOut">
              <a:rPr lang="sk-SK" smtClean="0"/>
              <a:t>21. 2. 2021</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880C6-DB33-4C89-B6A2-9C93DE602B28}" type="slidenum">
              <a:rPr lang="sk-SK" smtClean="0"/>
              <a:t>‹#›</a:t>
            </a:fld>
            <a:endParaRPr lang="sk-SK"/>
          </a:p>
        </p:txBody>
      </p:sp>
    </p:spTree>
    <p:extLst>
      <p:ext uri="{BB962C8B-B14F-4D97-AF65-F5344CB8AC3E}">
        <p14:creationId xmlns:p14="http://schemas.microsoft.com/office/powerpoint/2010/main" val="3270896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10F880C6-DB33-4C89-B6A2-9C93DE602B28}" type="slidenum">
              <a:rPr lang="sk-SK" smtClean="0"/>
              <a:t>3</a:t>
            </a:fld>
            <a:endParaRPr lang="sk-SK"/>
          </a:p>
        </p:txBody>
      </p:sp>
    </p:spTree>
    <p:extLst>
      <p:ext uri="{BB962C8B-B14F-4D97-AF65-F5344CB8AC3E}">
        <p14:creationId xmlns:p14="http://schemas.microsoft.com/office/powerpoint/2010/main" val="676771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10F880C6-DB33-4C89-B6A2-9C93DE602B28}" type="slidenum">
              <a:rPr lang="sk-SK" smtClean="0"/>
              <a:t>4</a:t>
            </a:fld>
            <a:endParaRPr lang="sk-SK"/>
          </a:p>
        </p:txBody>
      </p:sp>
    </p:spTree>
    <p:extLst>
      <p:ext uri="{BB962C8B-B14F-4D97-AF65-F5344CB8AC3E}">
        <p14:creationId xmlns:p14="http://schemas.microsoft.com/office/powerpoint/2010/main" val="3466274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10F880C6-DB33-4C89-B6A2-9C93DE602B28}" type="slidenum">
              <a:rPr lang="sk-SK" smtClean="0"/>
              <a:t>5</a:t>
            </a:fld>
            <a:endParaRPr lang="sk-SK"/>
          </a:p>
        </p:txBody>
      </p:sp>
    </p:spTree>
    <p:extLst>
      <p:ext uri="{BB962C8B-B14F-4D97-AF65-F5344CB8AC3E}">
        <p14:creationId xmlns:p14="http://schemas.microsoft.com/office/powerpoint/2010/main" val="881846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dirty="0"/>
              <a:t>We know U.S. as a typical state of immigrants, nation built of many other nations which member came to US as immigrants. One of the such fundamental nation represented immigrants from Ireland running from famine in 1845- 1849, about 1 million died and 1 million left the country. </a:t>
            </a:r>
            <a:r>
              <a:rPr lang="en-US" b="0" i="0" dirty="0">
                <a:solidFill>
                  <a:srgbClr val="000000"/>
                </a:solidFill>
                <a:effectLst/>
                <a:latin typeface="Verdana" panose="020B0604030504040204" pitchFamily="34" charset="0"/>
              </a:rPr>
              <a:t>These immigrants were typically very poor, unskilled, and illiterate. Significant numbers spoke little or no English. The United States was predominantly a Protestant country, and native whites often saw the </a:t>
            </a:r>
            <a:r>
              <a:rPr lang="en-US" b="0" i="0" dirty="0">
                <a:solidFill>
                  <a:srgbClr val="990000"/>
                </a:solidFill>
                <a:effectLst/>
                <a:latin typeface="Verdana" panose="020B0604030504040204" pitchFamily="34" charset="0"/>
              </a:rPr>
              <a:t>Irish Catholics as a danger</a:t>
            </a:r>
            <a:r>
              <a:rPr lang="en-US" b="0" i="0" dirty="0">
                <a:solidFill>
                  <a:srgbClr val="000000"/>
                </a:solidFill>
                <a:effectLst/>
                <a:latin typeface="Verdana" panose="020B0604030504040204" pitchFamily="34" charset="0"/>
              </a:rPr>
              <a:t>. In this cartoons we can see many of the stereotypes of the </a:t>
            </a:r>
            <a:r>
              <a:rPr lang="en-US" b="0" i="0" dirty="0" err="1">
                <a:solidFill>
                  <a:srgbClr val="000000"/>
                </a:solidFill>
                <a:effectLst/>
                <a:latin typeface="Verdana" panose="020B0604030504040204" pitchFamily="34" charset="0"/>
              </a:rPr>
              <a:t>irishman</a:t>
            </a:r>
            <a:r>
              <a:rPr lang="en-US" b="0" i="0" dirty="0">
                <a:solidFill>
                  <a:srgbClr val="000000"/>
                </a:solidFill>
                <a:effectLst/>
                <a:latin typeface="Verdana" panose="020B0604030504040204" pitchFamily="34" charset="0"/>
              </a:rPr>
              <a:t> of the 1800s. the association with drink, but also a flat nose, pronounced mouth and lips, low forehead, and general air of brutishness. the drunken, violent Irishman sits on a powder keg that threatens the US itself. Some historians have argued that the Irish were seen as not quite white--not black, exactly, but not quite "white" either.</a:t>
            </a:r>
            <a:endParaRPr lang="sk-SK" dirty="0"/>
          </a:p>
        </p:txBody>
      </p:sp>
      <p:sp>
        <p:nvSpPr>
          <p:cNvPr id="4" name="Zástupný objekt pre číslo snímky 3"/>
          <p:cNvSpPr>
            <a:spLocks noGrp="1"/>
          </p:cNvSpPr>
          <p:nvPr>
            <p:ph type="sldNum" sz="quarter" idx="5"/>
          </p:nvPr>
        </p:nvSpPr>
        <p:spPr/>
        <p:txBody>
          <a:bodyPr/>
          <a:lstStyle/>
          <a:p>
            <a:fld id="{10F880C6-DB33-4C89-B6A2-9C93DE602B28}" type="slidenum">
              <a:rPr lang="sk-SK" smtClean="0"/>
              <a:t>7</a:t>
            </a:fld>
            <a:endParaRPr lang="sk-SK"/>
          </a:p>
        </p:txBody>
      </p:sp>
    </p:spTree>
    <p:extLst>
      <p:ext uri="{BB962C8B-B14F-4D97-AF65-F5344CB8AC3E}">
        <p14:creationId xmlns:p14="http://schemas.microsoft.com/office/powerpoint/2010/main" val="4140358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algn="l"/>
            <a:r>
              <a:rPr lang="en-US" sz="1800" b="0" i="0" dirty="0">
                <a:solidFill>
                  <a:srgbClr val="000000"/>
                </a:solidFill>
                <a:effectLst/>
                <a:latin typeface="georgia" panose="02040502050405020303" pitchFamily="18" charset="0"/>
              </a:rPr>
              <a:t>This song, published in </a:t>
            </a:r>
            <a:r>
              <a:rPr lang="en-US" sz="1800" b="1" i="1" dirty="0">
                <a:solidFill>
                  <a:srgbClr val="000000"/>
                </a:solidFill>
                <a:effectLst/>
                <a:latin typeface="georgia" panose="02040502050405020303" pitchFamily="18" charset="0"/>
              </a:rPr>
              <a:t>The California Songster</a:t>
            </a:r>
            <a:r>
              <a:rPr lang="en-US" sz="1800" b="0" i="0" dirty="0">
                <a:solidFill>
                  <a:srgbClr val="000000"/>
                </a:solidFill>
                <a:effectLst/>
                <a:latin typeface="georgia" panose="02040502050405020303" pitchFamily="18" charset="0"/>
              </a:rPr>
              <a:t> (San Francisco: Appleton, 1855), became popular during the California Gold Rush. </a:t>
            </a:r>
            <a:r>
              <a:rPr lang="en-US" sz="2800" b="0" i="0" dirty="0">
                <a:solidFill>
                  <a:srgbClr val="000000"/>
                </a:solidFill>
                <a:effectLst/>
                <a:latin typeface="verdana" panose="020B0604030504040204" pitchFamily="34" charset="0"/>
              </a:rPr>
              <a:t>Chinese men arrived in significant numbers shortly after the Gold Rush began in California. Excluded from the best placer mines, Chinese miners frequently worked the "tailings" after Anglos and other European-Americans left a camp for better prospects elsewhere. Most Chinese, though, found work in services (cooking, laundering) and then in the construction of the transcontinental railroad during the 1860s. Anti-Chinese sentiment ran high in California: non-Chinese resented the "cheap labor" that Chinese men provided, while that same racism reinforced the very cheapness of Chinese labor.</a:t>
            </a:r>
            <a:endParaRPr lang="en-US" sz="1800" b="0" i="0" dirty="0">
              <a:solidFill>
                <a:srgbClr val="000000"/>
              </a:solidFill>
              <a:effectLst/>
              <a:latin typeface="georgia" panose="02040502050405020303" pitchFamily="18" charset="0"/>
            </a:endParaRPr>
          </a:p>
          <a:p>
            <a:endParaRPr lang="sk-SK" dirty="0"/>
          </a:p>
        </p:txBody>
      </p:sp>
      <p:sp>
        <p:nvSpPr>
          <p:cNvPr id="4" name="Zástupný objekt pre číslo snímky 3"/>
          <p:cNvSpPr>
            <a:spLocks noGrp="1"/>
          </p:cNvSpPr>
          <p:nvPr>
            <p:ph type="sldNum" sz="quarter" idx="5"/>
          </p:nvPr>
        </p:nvSpPr>
        <p:spPr/>
        <p:txBody>
          <a:bodyPr/>
          <a:lstStyle/>
          <a:p>
            <a:fld id="{10F880C6-DB33-4C89-B6A2-9C93DE602B28}" type="slidenum">
              <a:rPr lang="sk-SK" smtClean="0"/>
              <a:t>8</a:t>
            </a:fld>
            <a:endParaRPr lang="sk-SK"/>
          </a:p>
        </p:txBody>
      </p:sp>
    </p:spTree>
    <p:extLst>
      <p:ext uri="{BB962C8B-B14F-4D97-AF65-F5344CB8AC3E}">
        <p14:creationId xmlns:p14="http://schemas.microsoft.com/office/powerpoint/2010/main" val="1891586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b="0" i="0" dirty="0">
                <a:solidFill>
                  <a:srgbClr val="546E7A"/>
                </a:solidFill>
                <a:effectLst/>
                <a:latin typeface="-apple-system"/>
              </a:rPr>
              <a:t>When randomly Germans were asked what comes to mind when they hear the word "Poland", emerge associations like Poles steal, cannot park, are lazy and chaotic, very emotional, individualistic, ultra-Catholic and dishonest. Obviously many of these traces and images in people's minds are connected with social and material differences. This gap spurs migration; because why should people choose to migrate when things are better at home than elsewhere? Very few Poles have moved to Germany out of cultural interest, but for material reasons in order to work, very often for low wages.</a:t>
            </a:r>
            <a:endParaRPr lang="sk-SK" dirty="0"/>
          </a:p>
        </p:txBody>
      </p:sp>
      <p:sp>
        <p:nvSpPr>
          <p:cNvPr id="4" name="Zástupný objekt pre číslo snímky 3"/>
          <p:cNvSpPr>
            <a:spLocks noGrp="1"/>
          </p:cNvSpPr>
          <p:nvPr>
            <p:ph type="sldNum" sz="quarter" idx="5"/>
          </p:nvPr>
        </p:nvSpPr>
        <p:spPr/>
        <p:txBody>
          <a:bodyPr/>
          <a:lstStyle/>
          <a:p>
            <a:fld id="{10F880C6-DB33-4C89-B6A2-9C93DE602B28}" type="slidenum">
              <a:rPr lang="sk-SK" smtClean="0"/>
              <a:t>9</a:t>
            </a:fld>
            <a:endParaRPr lang="sk-SK"/>
          </a:p>
        </p:txBody>
      </p:sp>
    </p:spTree>
    <p:extLst>
      <p:ext uri="{BB962C8B-B14F-4D97-AF65-F5344CB8AC3E}">
        <p14:creationId xmlns:p14="http://schemas.microsoft.com/office/powerpoint/2010/main" val="1765441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algn="l"/>
            <a:r>
              <a:rPr lang="en-US" b="0" i="0" dirty="0">
                <a:solidFill>
                  <a:srgbClr val="000000"/>
                </a:solidFill>
                <a:effectLst/>
                <a:latin typeface="Georgia" panose="02040502050405020303" pitchFamily="18" charset="0"/>
              </a:rPr>
              <a:t>BREAKING POINT” screams the red lettering on an anti-immigration poster from the United Kingdom Independence Party (UKIP).</a:t>
            </a:r>
          </a:p>
          <a:p>
            <a:pPr algn="l"/>
            <a:r>
              <a:rPr lang="en-US" b="0" i="0" dirty="0">
                <a:solidFill>
                  <a:srgbClr val="000000"/>
                </a:solidFill>
                <a:effectLst/>
                <a:latin typeface="Georgia" panose="02040502050405020303" pitchFamily="18" charset="0"/>
              </a:rPr>
              <a:t>The poster was released days before Thursday’s EU Referendum, when Britons will decide whether to remain in or leave the European Union. Set over an image of thousands of refugees in Slovenia in 2015 who had just crossed the border with Croatia on their perilous journey, many of whom were fleeing war and persecution. A caption calling on voters to tick “Leave the European Union” on June 23 reads: “We must break free of the EU and take back control of our borders.”</a:t>
            </a:r>
          </a:p>
          <a:p>
            <a:endParaRPr lang="sk-SK" dirty="0"/>
          </a:p>
        </p:txBody>
      </p:sp>
      <p:sp>
        <p:nvSpPr>
          <p:cNvPr id="4" name="Zástupný objekt pre číslo snímky 3"/>
          <p:cNvSpPr>
            <a:spLocks noGrp="1"/>
          </p:cNvSpPr>
          <p:nvPr>
            <p:ph type="sldNum" sz="quarter" idx="5"/>
          </p:nvPr>
        </p:nvSpPr>
        <p:spPr/>
        <p:txBody>
          <a:bodyPr/>
          <a:lstStyle/>
          <a:p>
            <a:fld id="{10F880C6-DB33-4C89-B6A2-9C93DE602B28}" type="slidenum">
              <a:rPr lang="sk-SK" smtClean="0"/>
              <a:t>10</a:t>
            </a:fld>
            <a:endParaRPr lang="sk-SK"/>
          </a:p>
        </p:txBody>
      </p:sp>
    </p:spTree>
    <p:extLst>
      <p:ext uri="{BB962C8B-B14F-4D97-AF65-F5344CB8AC3E}">
        <p14:creationId xmlns:p14="http://schemas.microsoft.com/office/powerpoint/2010/main" val="743634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sk-SK"/>
              <a:t>Kliknutím upravte štýl predlohy nadpisu</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4509A250-FF31-4206-8172-F9D3106AACB1}" type="datetimeFigureOut">
              <a:rPr lang="en-US" dirty="0"/>
              <a:t>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sk-SK"/>
              <a:t>Kliknutím upravte štýl predlohy nadpisu</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4509A250-FF31-4206-8172-F9D3106AACB1}" type="datetimeFigureOut">
              <a:rPr lang="en-US" dirty="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sk-SK"/>
              <a:t>Kliknutím upravte štýl predlohy nadpisu</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sk-SK"/>
              <a:t>Kliknite sem a upravte štýly predlohy textu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4509A250-FF31-4206-8172-F9D3106AACB1}" type="datetimeFigureOut">
              <a:rPr lang="en-US" dirty="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4509A250-FF31-4206-8172-F9D3106AACB1}" type="datetimeFigureOut">
              <a:rPr lang="en-US" dirty="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ĺpe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k-SK"/>
              <a:t>Kliknutím upravte štýl predlohy nadpisu</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ĺpec s obrázk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k-SK"/>
              <a:t>Kliknutím upravte štýl predlohy nadpisu</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nchor="t" anchorCtr="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9796027F-7875-4030-9381-8BD8C4F21935}" type="datetimeFigureOut">
              <a:rPr lang="en-US" dirty="0"/>
              <a:t>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a:t>Kliknutím upravte štýl predlohy nadpisu</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2/21/2021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2/21/2021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2/21/2021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sk-SK"/>
              <a:t>Kliknutím upravte štýl predlohy nadpisu</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7" name="Date Placeholder 4"/>
          <p:cNvSpPr>
            <a:spLocks noGrp="1"/>
          </p:cNvSpPr>
          <p:nvPr>
            <p:ph type="dt" sz="half" idx="10"/>
          </p:nvPr>
        </p:nvSpPr>
        <p:spPr/>
        <p:txBody>
          <a:bodyPr/>
          <a:lstStyle/>
          <a:p>
            <a:fld id="{4509A250-FF31-4206-8172-F9D3106AACB1}" type="datetimeFigureOut">
              <a:rPr lang="en-US" dirty="0"/>
              <a:t>2/21/2021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4509A250-FF31-4206-8172-F9D3106AACB1}" type="datetimeFigureOut">
              <a:rPr lang="en-US" dirty="0"/>
              <a:t>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sk-SK"/>
              <a:t>Kliknutím upravte štýl predlohy nadpisu</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2/21/2021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https://gmdac.iom.int/"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gmdac.iom.int/" TargetMode="External"/><Relationship Id="rId5" Type="http://schemas.openxmlformats.org/officeDocument/2006/relationships/hyperlink" Target="https://www.un.org/en/sections/issues-depth/migration/index.html" TargetMode="External"/><Relationship Id="rId4" Type="http://schemas.openxmlformats.org/officeDocument/2006/relationships/hyperlink" Target="https://migrationdataportal.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F935C7-A439-4772-9293-04A1E97571AF}"/>
              </a:ext>
            </a:extLst>
          </p:cNvPr>
          <p:cNvSpPr>
            <a:spLocks noGrp="1"/>
          </p:cNvSpPr>
          <p:nvPr>
            <p:ph type="ctrTitle"/>
          </p:nvPr>
        </p:nvSpPr>
        <p:spPr/>
        <p:txBody>
          <a:bodyPr/>
          <a:lstStyle/>
          <a:p>
            <a:r>
              <a:rPr lang="en-US" sz="6000" dirty="0"/>
              <a:t>Why talk anti-immigrant attitudes</a:t>
            </a:r>
            <a:r>
              <a:rPr lang="sk-SK" sz="6000" dirty="0"/>
              <a:t>?</a:t>
            </a:r>
            <a:endParaRPr lang="en-US" sz="6000" dirty="0"/>
          </a:p>
        </p:txBody>
      </p:sp>
      <p:sp>
        <p:nvSpPr>
          <p:cNvPr id="3" name="Podnadpis 2">
            <a:extLst>
              <a:ext uri="{FF2B5EF4-FFF2-40B4-BE49-F238E27FC236}">
                <a16:creationId xmlns:a16="http://schemas.microsoft.com/office/drawing/2014/main" id="{8403DAD5-B68B-4436-A753-A045B5370362}"/>
              </a:ext>
            </a:extLst>
          </p:cNvPr>
          <p:cNvSpPr>
            <a:spLocks noGrp="1"/>
          </p:cNvSpPr>
          <p:nvPr>
            <p:ph type="subTitle" idx="1"/>
          </p:nvPr>
        </p:nvSpPr>
        <p:spPr/>
        <p:txBody>
          <a:bodyPr/>
          <a:lstStyle/>
          <a:p>
            <a:r>
              <a:rPr lang="en-US" dirty="0"/>
              <a:t>Introduction to the course, Explaining the</a:t>
            </a:r>
            <a:r>
              <a:rPr lang="sk-SK" dirty="0"/>
              <a:t> </a:t>
            </a:r>
            <a:r>
              <a:rPr lang="en-US" dirty="0"/>
              <a:t>Importance</a:t>
            </a:r>
            <a:r>
              <a:rPr lang="sk-SK" dirty="0"/>
              <a:t> OF THE TOPIC, DEFINING BASIC TERMS</a:t>
            </a:r>
            <a:r>
              <a:rPr lang="en-US" dirty="0"/>
              <a:t> </a:t>
            </a:r>
          </a:p>
        </p:txBody>
      </p:sp>
    </p:spTree>
    <p:extLst>
      <p:ext uri="{BB962C8B-B14F-4D97-AF65-F5344CB8AC3E}">
        <p14:creationId xmlns:p14="http://schemas.microsoft.com/office/powerpoint/2010/main" val="2266912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9" name="Picture 18">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1" name="Oval 20">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5" name="Picture 24">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7" name="Rectangle 26">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Zástupný objekt pre obsah 11" descr="Obrázok, na ktorom je text, trávnik, osoba, snímka obrazovky&#10;&#10;Automaticky generovaný popis">
            <a:extLst>
              <a:ext uri="{FF2B5EF4-FFF2-40B4-BE49-F238E27FC236}">
                <a16:creationId xmlns:a16="http://schemas.microsoft.com/office/drawing/2014/main" id="{DEAB2005-345B-44A3-A1D6-2A49485DD534}"/>
              </a:ext>
            </a:extLst>
          </p:cNvPr>
          <p:cNvPicPr>
            <a:picLocks noGrp="1" noChangeAspect="1"/>
          </p:cNvPicPr>
          <p:nvPr>
            <p:ph idx="1"/>
          </p:nvPr>
        </p:nvPicPr>
        <p:blipFill>
          <a:blip r:embed="rId8"/>
          <a:stretch>
            <a:fillRect/>
          </a:stretch>
        </p:blipFill>
        <p:spPr>
          <a:xfrm>
            <a:off x="1143941" y="643467"/>
            <a:ext cx="9904117" cy="5571066"/>
          </a:xfrm>
          <a:prstGeom prst="rect">
            <a:avLst/>
          </a:prstGeom>
        </p:spPr>
      </p:pic>
      <p:sp>
        <p:nvSpPr>
          <p:cNvPr id="31" name="Rectangle 30">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7455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jekt pre obsah 4" descr="Obrázok, na ktorom je vonkajšie, skupina, ľudia&#10;&#10;Automaticky generovaný popis">
            <a:extLst>
              <a:ext uri="{FF2B5EF4-FFF2-40B4-BE49-F238E27FC236}">
                <a16:creationId xmlns:a16="http://schemas.microsoft.com/office/drawing/2014/main" id="{77295C56-A5B1-4EFA-8642-FE516B15A086}"/>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1500"/>
                    </a14:imgEffect>
                    <a14:imgEffect>
                      <a14:saturation sat="0"/>
                    </a14:imgEffect>
                  </a14:imgLayer>
                </a14:imgProps>
              </a:ext>
            </a:extLst>
          </a:blip>
          <a:stretch>
            <a:fillRect/>
          </a:stretch>
        </p:blipFill>
        <p:spPr>
          <a:xfrm>
            <a:off x="-17930" y="0"/>
            <a:ext cx="12209929" cy="6858000"/>
          </a:xfrm>
          <a:effectLst>
            <a:reflection endPos="0" dir="5400000" sy="-100000" algn="bl" rotWithShape="0"/>
          </a:effectLst>
        </p:spPr>
      </p:pic>
      <p:sp>
        <p:nvSpPr>
          <p:cNvPr id="2" name="Nadpis 1">
            <a:extLst>
              <a:ext uri="{FF2B5EF4-FFF2-40B4-BE49-F238E27FC236}">
                <a16:creationId xmlns:a16="http://schemas.microsoft.com/office/drawing/2014/main" id="{FF002F15-3BA3-4974-A02F-9908DBC1FA61}"/>
              </a:ext>
            </a:extLst>
          </p:cNvPr>
          <p:cNvSpPr>
            <a:spLocks noGrp="1"/>
          </p:cNvSpPr>
          <p:nvPr>
            <p:ph type="title"/>
          </p:nvPr>
        </p:nvSpPr>
        <p:spPr>
          <a:xfrm>
            <a:off x="870229" y="838201"/>
            <a:ext cx="9404723" cy="1400530"/>
          </a:xfrm>
        </p:spPr>
        <p:txBody>
          <a:bodyPr/>
          <a:lstStyle/>
          <a:p>
            <a:r>
              <a:rPr lang="en-US" b="1" dirty="0">
                <a:solidFill>
                  <a:schemeClr val="tx1"/>
                </a:solidFill>
              </a:rPr>
              <a:t>Discuss the negative attitudes immigrants usually face</a:t>
            </a:r>
            <a:r>
              <a:rPr lang="sk-SK" b="1" dirty="0">
                <a:solidFill>
                  <a:schemeClr val="tx1"/>
                </a:solidFill>
              </a:rPr>
              <a:t>  </a:t>
            </a:r>
          </a:p>
        </p:txBody>
      </p:sp>
    </p:spTree>
    <p:extLst>
      <p:ext uri="{BB962C8B-B14F-4D97-AF65-F5344CB8AC3E}">
        <p14:creationId xmlns:p14="http://schemas.microsoft.com/office/powerpoint/2010/main" val="1386749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441B89-381C-4E0C-9173-EF7C85327502}"/>
              </a:ext>
            </a:extLst>
          </p:cNvPr>
          <p:cNvSpPr>
            <a:spLocks noGrp="1"/>
          </p:cNvSpPr>
          <p:nvPr>
            <p:ph type="title"/>
          </p:nvPr>
        </p:nvSpPr>
        <p:spPr/>
        <p:txBody>
          <a:bodyPr/>
          <a:lstStyle/>
          <a:p>
            <a:pPr algn="ctr"/>
            <a:r>
              <a:rPr lang="en-US" sz="4000" b="1" dirty="0"/>
              <a:t>Main concepts  </a:t>
            </a:r>
            <a:endParaRPr lang="sk-SK" sz="4000" b="1" dirty="0"/>
          </a:p>
        </p:txBody>
      </p:sp>
      <p:sp>
        <p:nvSpPr>
          <p:cNvPr id="3" name="Zástupný text 2">
            <a:extLst>
              <a:ext uri="{FF2B5EF4-FFF2-40B4-BE49-F238E27FC236}">
                <a16:creationId xmlns:a16="http://schemas.microsoft.com/office/drawing/2014/main" id="{CE9D86E6-3F9B-40A5-A2ED-EAEA808CCDD8}"/>
              </a:ext>
            </a:extLst>
          </p:cNvPr>
          <p:cNvSpPr>
            <a:spLocks noGrp="1"/>
          </p:cNvSpPr>
          <p:nvPr>
            <p:ph type="body" idx="1"/>
          </p:nvPr>
        </p:nvSpPr>
        <p:spPr/>
        <p:txBody>
          <a:bodyPr/>
          <a:lstStyle/>
          <a:p>
            <a:r>
              <a:rPr lang="en-US" dirty="0"/>
              <a:t>PREJUDICE</a:t>
            </a:r>
            <a:endParaRPr lang="sk-SK" dirty="0"/>
          </a:p>
        </p:txBody>
      </p:sp>
      <p:sp>
        <p:nvSpPr>
          <p:cNvPr id="4" name="Zástupný text 3">
            <a:extLst>
              <a:ext uri="{FF2B5EF4-FFF2-40B4-BE49-F238E27FC236}">
                <a16:creationId xmlns:a16="http://schemas.microsoft.com/office/drawing/2014/main" id="{1C8C47CF-826C-4AC4-A432-5D3F633E9664}"/>
              </a:ext>
            </a:extLst>
          </p:cNvPr>
          <p:cNvSpPr>
            <a:spLocks noGrp="1"/>
          </p:cNvSpPr>
          <p:nvPr>
            <p:ph type="body" sz="half" idx="15"/>
          </p:nvPr>
        </p:nvSpPr>
        <p:spPr/>
        <p:txBody>
          <a:bodyPr>
            <a:normAutofit/>
          </a:bodyPr>
          <a:lstStyle/>
          <a:p>
            <a:pPr marL="285750" indent="-285750">
              <a:buFont typeface="Wingdings" panose="05000000000000000000" pitchFamily="2" charset="2"/>
              <a:buChar char="Ø"/>
            </a:pPr>
            <a:r>
              <a:rPr lang="en-US" sz="1800" dirty="0"/>
              <a:t>Not based on experience</a:t>
            </a:r>
          </a:p>
          <a:p>
            <a:pPr marL="285750" indent="-285750">
              <a:buFont typeface="Wingdings" panose="05000000000000000000" pitchFamily="2" charset="2"/>
              <a:buChar char="Ø"/>
            </a:pPr>
            <a:r>
              <a:rPr lang="en-US" sz="1800" dirty="0"/>
              <a:t>Refers to an unfair feelings someone hold</a:t>
            </a:r>
            <a:r>
              <a:rPr lang="sk-SK" sz="1800" dirty="0"/>
              <a:t>s</a:t>
            </a:r>
            <a:r>
              <a:rPr lang="en-US" sz="1800" dirty="0"/>
              <a:t> about a group</a:t>
            </a:r>
          </a:p>
          <a:p>
            <a:pPr marL="285750" indent="-285750">
              <a:buFont typeface="Wingdings" panose="05000000000000000000" pitchFamily="2" charset="2"/>
              <a:buChar char="Ø"/>
            </a:pPr>
            <a:r>
              <a:rPr lang="en-US" sz="1800" dirty="0"/>
              <a:t>Not necessarily specific to race</a:t>
            </a:r>
            <a:endParaRPr lang="sk-SK" sz="1800" dirty="0"/>
          </a:p>
        </p:txBody>
      </p:sp>
      <p:sp>
        <p:nvSpPr>
          <p:cNvPr id="5" name="Zástupný text 4">
            <a:extLst>
              <a:ext uri="{FF2B5EF4-FFF2-40B4-BE49-F238E27FC236}">
                <a16:creationId xmlns:a16="http://schemas.microsoft.com/office/drawing/2014/main" id="{AB3076AC-ED2B-4258-87FF-BE157121B547}"/>
              </a:ext>
            </a:extLst>
          </p:cNvPr>
          <p:cNvSpPr>
            <a:spLocks noGrp="1"/>
          </p:cNvSpPr>
          <p:nvPr>
            <p:ph type="body" sz="quarter" idx="3"/>
          </p:nvPr>
        </p:nvSpPr>
        <p:spPr/>
        <p:txBody>
          <a:bodyPr/>
          <a:lstStyle/>
          <a:p>
            <a:r>
              <a:rPr lang="en-US" dirty="0"/>
              <a:t>RACISM</a:t>
            </a:r>
            <a:endParaRPr lang="sk-SK" dirty="0"/>
          </a:p>
        </p:txBody>
      </p:sp>
      <p:sp>
        <p:nvSpPr>
          <p:cNvPr id="6" name="Zástupný text 5">
            <a:extLst>
              <a:ext uri="{FF2B5EF4-FFF2-40B4-BE49-F238E27FC236}">
                <a16:creationId xmlns:a16="http://schemas.microsoft.com/office/drawing/2014/main" id="{BCA66ECC-84D7-4777-B864-B58E53E9B7B1}"/>
              </a:ext>
            </a:extLst>
          </p:cNvPr>
          <p:cNvSpPr>
            <a:spLocks noGrp="1"/>
          </p:cNvSpPr>
          <p:nvPr>
            <p:ph type="body" sz="half" idx="16"/>
          </p:nvPr>
        </p:nvSpPr>
        <p:spPr/>
        <p:txBody>
          <a:bodyPr>
            <a:normAutofit/>
          </a:bodyPr>
          <a:lstStyle/>
          <a:p>
            <a:pPr marL="285750" indent="-285750">
              <a:buFont typeface="Wingdings" panose="05000000000000000000" pitchFamily="2" charset="2"/>
              <a:buChar char="Ø"/>
            </a:pPr>
            <a:r>
              <a:rPr lang="en-US" sz="1800" dirty="0"/>
              <a:t>A stronger type of prejudice</a:t>
            </a:r>
          </a:p>
          <a:p>
            <a:pPr marL="285750" indent="-285750">
              <a:buFont typeface="Wingdings" panose="05000000000000000000" pitchFamily="2" charset="2"/>
              <a:buChar char="Ø"/>
            </a:pPr>
            <a:r>
              <a:rPr lang="en-US" sz="1800" dirty="0"/>
              <a:t>To justify the belief that one racial category is somehow superior or inferior to other</a:t>
            </a:r>
          </a:p>
          <a:p>
            <a:pPr marL="285750" indent="-285750">
              <a:buFont typeface="Wingdings" panose="05000000000000000000" pitchFamily="2" charset="2"/>
              <a:buChar char="Ø"/>
            </a:pPr>
            <a:r>
              <a:rPr lang="en-US" sz="1800" dirty="0"/>
              <a:t>Set of practices used by a racial majority to disadvantage a racial minority</a:t>
            </a:r>
            <a:endParaRPr lang="sk-SK" sz="1800" dirty="0"/>
          </a:p>
        </p:txBody>
      </p:sp>
      <p:sp>
        <p:nvSpPr>
          <p:cNvPr id="7" name="Zástupný text 6">
            <a:extLst>
              <a:ext uri="{FF2B5EF4-FFF2-40B4-BE49-F238E27FC236}">
                <a16:creationId xmlns:a16="http://schemas.microsoft.com/office/drawing/2014/main" id="{124B2904-DCDD-4501-9B82-53CE675103AE}"/>
              </a:ext>
            </a:extLst>
          </p:cNvPr>
          <p:cNvSpPr>
            <a:spLocks noGrp="1"/>
          </p:cNvSpPr>
          <p:nvPr>
            <p:ph type="body" sz="quarter" idx="13"/>
          </p:nvPr>
        </p:nvSpPr>
        <p:spPr/>
        <p:txBody>
          <a:bodyPr/>
          <a:lstStyle/>
          <a:p>
            <a:r>
              <a:rPr lang="en-US" dirty="0"/>
              <a:t>DISCRIMINATION</a:t>
            </a:r>
            <a:endParaRPr lang="sk-SK" dirty="0"/>
          </a:p>
        </p:txBody>
      </p:sp>
      <p:sp>
        <p:nvSpPr>
          <p:cNvPr id="8" name="Zástupný text 7">
            <a:extLst>
              <a:ext uri="{FF2B5EF4-FFF2-40B4-BE49-F238E27FC236}">
                <a16:creationId xmlns:a16="http://schemas.microsoft.com/office/drawing/2014/main" id="{0C3713CF-79DF-4213-81D3-271FA37FB88A}"/>
              </a:ext>
            </a:extLst>
          </p:cNvPr>
          <p:cNvSpPr>
            <a:spLocks noGrp="1"/>
          </p:cNvSpPr>
          <p:nvPr>
            <p:ph type="body" sz="half" idx="17"/>
          </p:nvPr>
        </p:nvSpPr>
        <p:spPr/>
        <p:txBody>
          <a:bodyPr>
            <a:normAutofit/>
          </a:bodyPr>
          <a:lstStyle/>
          <a:p>
            <a:pPr marL="285750" indent="-285750">
              <a:buFont typeface="Wingdings" panose="05000000000000000000" pitchFamily="2" charset="2"/>
              <a:buChar char="Ø"/>
            </a:pPr>
            <a:r>
              <a:rPr lang="en-US" sz="1800" dirty="0"/>
              <a:t>Biased thinking or actions against a group of people</a:t>
            </a:r>
          </a:p>
          <a:p>
            <a:pPr marL="285750" indent="-285750">
              <a:buFont typeface="Wingdings" panose="05000000000000000000" pitchFamily="2" charset="2"/>
              <a:buChar char="Ø"/>
            </a:pPr>
            <a:r>
              <a:rPr lang="en-US" sz="1800" dirty="0"/>
              <a:t>Can be based on age, religion, health</a:t>
            </a:r>
          </a:p>
          <a:p>
            <a:pPr marL="285750" indent="-285750">
              <a:buFont typeface="Wingdings" panose="05000000000000000000" pitchFamily="2" charset="2"/>
              <a:buChar char="Ø"/>
            </a:pPr>
            <a:r>
              <a:rPr lang="en-US" sz="1800" dirty="0"/>
              <a:t>Forms: unfair housing practices, biased hiring system</a:t>
            </a:r>
            <a:endParaRPr lang="sk-SK" sz="1800" dirty="0"/>
          </a:p>
        </p:txBody>
      </p:sp>
    </p:spTree>
    <p:extLst>
      <p:ext uri="{BB962C8B-B14F-4D97-AF65-F5344CB8AC3E}">
        <p14:creationId xmlns:p14="http://schemas.microsoft.com/office/powerpoint/2010/main" val="1755348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Zástupný objekt pre obsah 4">
            <a:extLst>
              <a:ext uri="{FF2B5EF4-FFF2-40B4-BE49-F238E27FC236}">
                <a16:creationId xmlns:a16="http://schemas.microsoft.com/office/drawing/2014/main" id="{2C2298E1-18A9-41A4-A915-5460121F9B67}"/>
              </a:ext>
            </a:extLst>
          </p:cNvPr>
          <p:cNvPicPr>
            <a:picLocks noChangeAspect="1"/>
          </p:cNvPicPr>
          <p:nvPr/>
        </p:nvPicPr>
        <p:blipFill rotWithShape="1">
          <a:blip r:embed="rId3"/>
          <a:srcRect t="342" r="1" b="2093"/>
          <a:stretch/>
        </p:blipFill>
        <p:spPr>
          <a:xfrm>
            <a:off x="3" y="10"/>
            <a:ext cx="5586981"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16" name="Rectangle 15">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E8D55359-6AE3-4777-B081-C3139BA4B2E3}"/>
              </a:ext>
            </a:extLst>
          </p:cNvPr>
          <p:cNvSpPr>
            <a:spLocks noGrp="1"/>
          </p:cNvSpPr>
          <p:nvPr>
            <p:ph idx="1"/>
          </p:nvPr>
        </p:nvSpPr>
        <p:spPr>
          <a:xfrm>
            <a:off x="5894833" y="376517"/>
            <a:ext cx="4547615" cy="6096001"/>
          </a:xfrm>
        </p:spPr>
        <p:txBody>
          <a:bodyPr>
            <a:normAutofit/>
          </a:bodyPr>
          <a:lstStyle/>
          <a:p>
            <a:pPr marL="0" indent="0" algn="ctr">
              <a:buNone/>
            </a:pPr>
            <a:r>
              <a:rPr lang="en-US" sz="3600" b="1" dirty="0"/>
              <a:t>Data Resources</a:t>
            </a:r>
            <a:r>
              <a:rPr lang="sk-SK" sz="3600" b="1" dirty="0"/>
              <a:t> </a:t>
            </a:r>
          </a:p>
          <a:p>
            <a:pPr marL="0" indent="0">
              <a:buNone/>
            </a:pPr>
            <a:endParaRPr lang="sk-SK" dirty="0"/>
          </a:p>
          <a:p>
            <a:r>
              <a:rPr lang="en-US" u="sng" dirty="0">
                <a:solidFill>
                  <a:schemeClr val="bg1"/>
                </a:solidFill>
                <a:latin typeface="Roboto"/>
              </a:rPr>
              <a:t>Global </a:t>
            </a:r>
            <a:r>
              <a:rPr lang="en-US" u="sng" dirty="0">
                <a:solidFill>
                  <a:schemeClr val="bg1"/>
                </a:solidFill>
                <a:latin typeface="Roboto"/>
                <a:hlinkClick r:id="rId4">
                  <a:extLst>
                    <a:ext uri="{A12FA001-AC4F-418D-AE19-62706E023703}">
                      <ahyp:hlinkClr xmlns:ahyp="http://schemas.microsoft.com/office/drawing/2018/hyperlinkcolor" val="tx"/>
                    </a:ext>
                  </a:extLst>
                </a:hlinkClick>
              </a:rPr>
              <a:t>Migration Data Portal</a:t>
            </a:r>
            <a:r>
              <a:rPr lang="sk-SK" u="none" strike="noStrike" dirty="0">
                <a:solidFill>
                  <a:schemeClr val="bg1"/>
                </a:solidFill>
                <a:latin typeface="Roboto"/>
              </a:rPr>
              <a:t>:</a:t>
            </a:r>
            <a:r>
              <a:rPr lang="sk-SK" b="1" u="none" strike="noStrike" dirty="0">
                <a:solidFill>
                  <a:schemeClr val="bg1"/>
                </a:solidFill>
                <a:latin typeface="Roboto"/>
              </a:rPr>
              <a:t> </a:t>
            </a:r>
            <a:r>
              <a:rPr lang="sk-SK" dirty="0">
                <a:hlinkClick r:id="rId4"/>
              </a:rPr>
              <a:t>https://migrationdataportal.org</a:t>
            </a:r>
            <a:endParaRPr lang="sk-SK" dirty="0"/>
          </a:p>
          <a:p>
            <a:pPr marL="0" indent="0">
              <a:buNone/>
            </a:pPr>
            <a:endParaRPr lang="sk-SK" dirty="0"/>
          </a:p>
          <a:p>
            <a:r>
              <a:rPr lang="sk-SK" dirty="0">
                <a:solidFill>
                  <a:schemeClr val="bg1"/>
                </a:solidFill>
                <a:latin typeface="Roboto"/>
                <a:hlinkClick r:id="rId5">
                  <a:extLst>
                    <a:ext uri="{A12FA001-AC4F-418D-AE19-62706E023703}">
                      <ahyp:hlinkClr xmlns:ahyp="http://schemas.microsoft.com/office/drawing/2018/hyperlinkcolor" val="tx"/>
                    </a:ext>
                  </a:extLst>
                </a:hlinkClick>
              </a:rPr>
              <a:t>United </a:t>
            </a:r>
            <a:r>
              <a:rPr lang="en-US" dirty="0">
                <a:solidFill>
                  <a:schemeClr val="bg1"/>
                </a:solidFill>
                <a:latin typeface="Roboto"/>
                <a:hlinkClick r:id="rId5">
                  <a:extLst>
                    <a:ext uri="{A12FA001-AC4F-418D-AE19-62706E023703}">
                      <ahyp:hlinkClr xmlns:ahyp="http://schemas.microsoft.com/office/drawing/2018/hyperlinkcolor" val="tx"/>
                    </a:ext>
                  </a:extLst>
                </a:hlinkClick>
              </a:rPr>
              <a:t>Nations</a:t>
            </a:r>
            <a:r>
              <a:rPr lang="sk-SK" dirty="0">
                <a:solidFill>
                  <a:schemeClr val="bg1"/>
                </a:solidFill>
                <a:latin typeface="Roboto"/>
                <a:hlinkClick r:id="rId5">
                  <a:extLst>
                    <a:ext uri="{A12FA001-AC4F-418D-AE19-62706E023703}">
                      <ahyp:hlinkClr xmlns:ahyp="http://schemas.microsoft.com/office/drawing/2018/hyperlinkcolor" val="tx"/>
                    </a:ext>
                  </a:extLst>
                </a:hlinkClick>
              </a:rPr>
              <a:t>: </a:t>
            </a:r>
            <a:r>
              <a:rPr lang="sk-SK" dirty="0">
                <a:solidFill>
                  <a:srgbClr val="58C1BA"/>
                </a:solidFill>
                <a:hlinkClick r:id="rId5">
                  <a:extLst>
                    <a:ext uri="{A12FA001-AC4F-418D-AE19-62706E023703}">
                      <ahyp:hlinkClr xmlns:ahyp="http://schemas.microsoft.com/office/drawing/2018/hyperlinkcolor" val="tx"/>
                    </a:ext>
                  </a:extLst>
                </a:hlinkClick>
              </a:rPr>
              <a:t>https://www.un.org/en/sections/issues-depth/migration/index.html</a:t>
            </a:r>
            <a:endParaRPr lang="sk-SK" dirty="0">
              <a:solidFill>
                <a:srgbClr val="58C1BA"/>
              </a:solidFill>
            </a:endParaRPr>
          </a:p>
          <a:p>
            <a:pPr marL="0" indent="0">
              <a:buNone/>
            </a:pPr>
            <a:endParaRPr lang="sk-SK" dirty="0"/>
          </a:p>
          <a:p>
            <a:r>
              <a:rPr lang="en-US" b="0" i="0" u="sng" dirty="0">
                <a:solidFill>
                  <a:schemeClr val="bg1"/>
                </a:solidFill>
                <a:effectLst/>
                <a:latin typeface="Roboto"/>
              </a:rPr>
              <a:t>IOM’s </a:t>
            </a:r>
            <a:r>
              <a:rPr lang="en-US" b="0" i="0" u="sng" strike="noStrike" dirty="0">
                <a:solidFill>
                  <a:schemeClr val="bg1"/>
                </a:solidFill>
                <a:effectLst/>
                <a:latin typeface="Roboto"/>
                <a:hlinkClick r:id="rId6">
                  <a:extLst>
                    <a:ext uri="{A12FA001-AC4F-418D-AE19-62706E023703}">
                      <ahyp:hlinkClr xmlns:ahyp="http://schemas.microsoft.com/office/drawing/2018/hyperlinkcolor" val="tx"/>
                    </a:ext>
                  </a:extLst>
                </a:hlinkClick>
              </a:rPr>
              <a:t>Global Migration Data Analysis Centre</a:t>
            </a:r>
            <a:r>
              <a:rPr lang="sk-SK" b="0" i="0" u="none" strike="noStrike" dirty="0">
                <a:solidFill>
                  <a:schemeClr val="bg1"/>
                </a:solidFill>
                <a:effectLst/>
                <a:latin typeface="Roboto"/>
              </a:rPr>
              <a:t>:</a:t>
            </a:r>
            <a:r>
              <a:rPr lang="sk-SK" b="0" i="0" u="none" strike="noStrike" dirty="0">
                <a:solidFill>
                  <a:srgbClr val="000000"/>
                </a:solidFill>
                <a:effectLst/>
                <a:latin typeface="Roboto"/>
              </a:rPr>
              <a:t> </a:t>
            </a:r>
            <a:r>
              <a:rPr lang="sk-SK" dirty="0">
                <a:hlinkClick r:id="rId7"/>
              </a:rPr>
              <a:t>https://gmdac.iom.int/</a:t>
            </a:r>
            <a:endParaRPr lang="sk-SK" dirty="0"/>
          </a:p>
          <a:p>
            <a:pPr marL="0" indent="0">
              <a:buNone/>
            </a:pPr>
            <a:endParaRPr lang="sk-SK" dirty="0"/>
          </a:p>
          <a:p>
            <a:endParaRPr lang="en-US" dirty="0"/>
          </a:p>
        </p:txBody>
      </p:sp>
    </p:spTree>
    <p:extLst>
      <p:ext uri="{BB962C8B-B14F-4D97-AF65-F5344CB8AC3E}">
        <p14:creationId xmlns:p14="http://schemas.microsoft.com/office/powerpoint/2010/main" val="1472335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90724A-A26F-48D3-B1ED-CCAF1313BF59}"/>
              </a:ext>
            </a:extLst>
          </p:cNvPr>
          <p:cNvSpPr>
            <a:spLocks noGrp="1"/>
          </p:cNvSpPr>
          <p:nvPr>
            <p:ph type="title"/>
          </p:nvPr>
        </p:nvSpPr>
        <p:spPr>
          <a:xfrm>
            <a:off x="645130" y="609601"/>
            <a:ext cx="9404723" cy="1400530"/>
          </a:xfrm>
        </p:spPr>
        <p:txBody>
          <a:bodyPr/>
          <a:lstStyle/>
          <a:p>
            <a:pPr algn="ctr"/>
            <a:r>
              <a:rPr lang="en-US" sz="3600" b="1" dirty="0"/>
              <a:t>Why people leave their homeland</a:t>
            </a:r>
            <a:r>
              <a:rPr lang="sk-SK" sz="3600" b="1" dirty="0"/>
              <a:t>?</a:t>
            </a:r>
          </a:p>
        </p:txBody>
      </p:sp>
      <p:sp>
        <p:nvSpPr>
          <p:cNvPr id="3" name="Zástupný objekt pre obsah 2">
            <a:extLst>
              <a:ext uri="{FF2B5EF4-FFF2-40B4-BE49-F238E27FC236}">
                <a16:creationId xmlns:a16="http://schemas.microsoft.com/office/drawing/2014/main" id="{A1BF8ECC-18C7-42FE-B571-3E853E86E8B6}"/>
              </a:ext>
            </a:extLst>
          </p:cNvPr>
          <p:cNvSpPr>
            <a:spLocks noGrp="1"/>
          </p:cNvSpPr>
          <p:nvPr>
            <p:ph idx="1"/>
          </p:nvPr>
        </p:nvSpPr>
        <p:spPr/>
        <p:txBody>
          <a:bodyPr/>
          <a:lstStyle/>
          <a:p>
            <a:r>
              <a:rPr lang="en-US" dirty="0">
                <a:solidFill>
                  <a:schemeClr val="accent1">
                    <a:lumMod val="75000"/>
                  </a:schemeClr>
                </a:solidFill>
              </a:rPr>
              <a:t>Economic migration</a:t>
            </a:r>
            <a:r>
              <a:rPr lang="sk-SK" dirty="0">
                <a:solidFill>
                  <a:schemeClr val="accent1">
                    <a:lumMod val="75000"/>
                  </a:schemeClr>
                </a:solidFill>
              </a:rPr>
              <a:t>:</a:t>
            </a:r>
            <a:r>
              <a:rPr lang="sk-SK" dirty="0"/>
              <a:t> </a:t>
            </a:r>
            <a:r>
              <a:rPr lang="en-US" dirty="0"/>
              <a:t>moving to find work or follow a particular career path</a:t>
            </a:r>
            <a:endParaRPr lang="sk-SK" dirty="0"/>
          </a:p>
          <a:p>
            <a:r>
              <a:rPr lang="en-US" dirty="0">
                <a:solidFill>
                  <a:schemeClr val="accent1">
                    <a:lumMod val="75000"/>
                  </a:schemeClr>
                </a:solidFill>
              </a:rPr>
              <a:t>Social migration</a:t>
            </a:r>
            <a:r>
              <a:rPr lang="sk-SK" dirty="0">
                <a:solidFill>
                  <a:schemeClr val="accent1">
                    <a:lumMod val="75000"/>
                  </a:schemeClr>
                </a:solidFill>
              </a:rPr>
              <a:t>:</a:t>
            </a:r>
            <a:r>
              <a:rPr lang="en-US" dirty="0"/>
              <a:t> moving somewhere for a better quality of life or to be closer to family or friends</a:t>
            </a:r>
            <a:endParaRPr lang="sk-SK" dirty="0"/>
          </a:p>
          <a:p>
            <a:r>
              <a:rPr lang="en-US" dirty="0">
                <a:solidFill>
                  <a:schemeClr val="accent1">
                    <a:lumMod val="75000"/>
                  </a:schemeClr>
                </a:solidFill>
              </a:rPr>
              <a:t>Migration caused </a:t>
            </a:r>
            <a:r>
              <a:rPr lang="sk-SK" dirty="0">
                <a:solidFill>
                  <a:schemeClr val="accent1">
                    <a:lumMod val="75000"/>
                  </a:schemeClr>
                </a:solidFill>
              </a:rPr>
              <a:t>by </a:t>
            </a:r>
            <a:r>
              <a:rPr lang="en-US" dirty="0">
                <a:solidFill>
                  <a:schemeClr val="accent1">
                    <a:lumMod val="75000"/>
                  </a:schemeClr>
                </a:solidFill>
              </a:rPr>
              <a:t>environmental changes</a:t>
            </a:r>
            <a:r>
              <a:rPr lang="en-US" b="0" i="0" dirty="0">
                <a:solidFill>
                  <a:srgbClr val="231F20"/>
                </a:solidFill>
                <a:effectLst/>
                <a:latin typeface="ReithSans"/>
              </a:rPr>
              <a:t> </a:t>
            </a:r>
            <a:r>
              <a:rPr lang="en-US" dirty="0"/>
              <a:t>include natural disasters such as flooding</a:t>
            </a:r>
            <a:r>
              <a:rPr lang="sk-SK" dirty="0"/>
              <a:t>, </a:t>
            </a:r>
            <a:r>
              <a:rPr lang="en-US" dirty="0"/>
              <a:t>earthquake</a:t>
            </a:r>
            <a:r>
              <a:rPr lang="sk-SK" dirty="0"/>
              <a:t>, </a:t>
            </a:r>
            <a:r>
              <a:rPr lang="sk-SK" dirty="0" err="1"/>
              <a:t>desertification</a:t>
            </a:r>
            <a:endParaRPr lang="sk-SK" dirty="0"/>
          </a:p>
          <a:p>
            <a:r>
              <a:rPr lang="en-US" dirty="0">
                <a:solidFill>
                  <a:schemeClr val="accent1">
                    <a:lumMod val="75000"/>
                  </a:schemeClr>
                </a:solidFill>
              </a:rPr>
              <a:t>Political migration</a:t>
            </a:r>
            <a:r>
              <a:rPr lang="sk-SK" dirty="0">
                <a:solidFill>
                  <a:schemeClr val="accent1">
                    <a:lumMod val="75000"/>
                  </a:schemeClr>
                </a:solidFill>
              </a:rPr>
              <a:t>:</a:t>
            </a:r>
            <a:r>
              <a:rPr lang="sk-SK" dirty="0"/>
              <a:t> </a:t>
            </a:r>
            <a:r>
              <a:rPr lang="en-US" dirty="0"/>
              <a:t>moving to escape political persecution or war</a:t>
            </a:r>
            <a:endParaRPr lang="sk-SK" dirty="0"/>
          </a:p>
          <a:p>
            <a:pPr>
              <a:buFont typeface="Symbol" panose="05050102010706020507" pitchFamily="18" charset="2"/>
              <a:buChar char="Þ"/>
            </a:pPr>
            <a:r>
              <a:rPr lang="en-US" dirty="0"/>
              <a:t>Religious</a:t>
            </a:r>
            <a:r>
              <a:rPr lang="sk-SK" dirty="0"/>
              <a:t> </a:t>
            </a:r>
            <a:r>
              <a:rPr lang="en-US" dirty="0"/>
              <a:t>intolerance</a:t>
            </a:r>
            <a:r>
              <a:rPr lang="sk-SK" dirty="0"/>
              <a:t>, </a:t>
            </a:r>
            <a:r>
              <a:rPr lang="en-US" dirty="0"/>
              <a:t>Modern nationalism</a:t>
            </a:r>
            <a:r>
              <a:rPr lang="sk-SK" dirty="0"/>
              <a:t>, </a:t>
            </a:r>
            <a:r>
              <a:rPr lang="en-US" dirty="0"/>
              <a:t>Political ideologies</a:t>
            </a:r>
          </a:p>
          <a:p>
            <a:r>
              <a:rPr lang="en-US" dirty="0"/>
              <a:t>Push </a:t>
            </a:r>
            <a:r>
              <a:rPr lang="sk-SK" dirty="0"/>
              <a:t>and </a:t>
            </a:r>
            <a:r>
              <a:rPr lang="en-US" dirty="0"/>
              <a:t>Pull factors</a:t>
            </a:r>
          </a:p>
          <a:p>
            <a:pPr marL="0" indent="0">
              <a:buNone/>
            </a:pPr>
            <a:endParaRPr lang="sk-SK" dirty="0"/>
          </a:p>
        </p:txBody>
      </p:sp>
    </p:spTree>
    <p:extLst>
      <p:ext uri="{BB962C8B-B14F-4D97-AF65-F5344CB8AC3E}">
        <p14:creationId xmlns:p14="http://schemas.microsoft.com/office/powerpoint/2010/main" val="1503341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5DC7E3-CEB1-4956-BBC7-D12FFCD5952C}"/>
              </a:ext>
            </a:extLst>
          </p:cNvPr>
          <p:cNvSpPr>
            <a:spLocks noGrp="1"/>
          </p:cNvSpPr>
          <p:nvPr>
            <p:ph type="title"/>
          </p:nvPr>
        </p:nvSpPr>
        <p:spPr/>
        <p:txBody>
          <a:bodyPr anchor="ctr">
            <a:normAutofit/>
          </a:bodyPr>
          <a:lstStyle/>
          <a:p>
            <a:r>
              <a:rPr lang="en-US" sz="3400" b="1" dirty="0"/>
              <a:t>Specific cases of migration in recent history</a:t>
            </a:r>
          </a:p>
        </p:txBody>
      </p:sp>
      <p:sp>
        <p:nvSpPr>
          <p:cNvPr id="4" name="Zástupný text 3">
            <a:extLst>
              <a:ext uri="{FF2B5EF4-FFF2-40B4-BE49-F238E27FC236}">
                <a16:creationId xmlns:a16="http://schemas.microsoft.com/office/drawing/2014/main" id="{2D81D09E-045B-4A41-80FF-7BF733FA7901}"/>
              </a:ext>
            </a:extLst>
          </p:cNvPr>
          <p:cNvSpPr>
            <a:spLocks noGrp="1"/>
          </p:cNvSpPr>
          <p:nvPr>
            <p:ph type="body" idx="1"/>
          </p:nvPr>
        </p:nvSpPr>
        <p:spPr>
          <a:xfrm>
            <a:off x="510988" y="1981200"/>
            <a:ext cx="3068825" cy="576262"/>
          </a:xfrm>
        </p:spPr>
        <p:txBody>
          <a:bodyPr/>
          <a:lstStyle/>
          <a:p>
            <a:pPr algn="ctr"/>
            <a:r>
              <a:rPr lang="en-US" sz="2200" dirty="0">
                <a:solidFill>
                  <a:srgbClr val="B01513"/>
                </a:solidFill>
              </a:rPr>
              <a:t>Political instability</a:t>
            </a:r>
          </a:p>
        </p:txBody>
      </p:sp>
      <p:sp>
        <p:nvSpPr>
          <p:cNvPr id="15" name="Zástupný objekt pre obsah 14">
            <a:extLst>
              <a:ext uri="{FF2B5EF4-FFF2-40B4-BE49-F238E27FC236}">
                <a16:creationId xmlns:a16="http://schemas.microsoft.com/office/drawing/2014/main" id="{08379F12-4BD0-46C5-A28C-6E77EDE5EDA8}"/>
              </a:ext>
            </a:extLst>
          </p:cNvPr>
          <p:cNvSpPr>
            <a:spLocks noGrp="1"/>
          </p:cNvSpPr>
          <p:nvPr>
            <p:ph type="body" sz="half" idx="15"/>
          </p:nvPr>
        </p:nvSpPr>
        <p:spPr>
          <a:xfrm>
            <a:off x="510988" y="2667000"/>
            <a:ext cx="3068825" cy="3589338"/>
          </a:xfrm>
        </p:spPr>
        <p:txBody>
          <a:bodyPr/>
          <a:lstStyle/>
          <a:p>
            <a:pPr marL="285750" indent="-285750">
              <a:buClr>
                <a:srgbClr val="B01513"/>
              </a:buClr>
              <a:buFont typeface="Wingdings" panose="05000000000000000000" pitchFamily="2" charset="2"/>
              <a:buChar char="v"/>
            </a:pPr>
            <a:r>
              <a:rPr lang="en-US" sz="1800" dirty="0"/>
              <a:t>Nazi regime and Jewish refugees </a:t>
            </a:r>
            <a:endParaRPr lang="sk-SK" sz="1800" dirty="0"/>
          </a:p>
          <a:p>
            <a:pPr>
              <a:buClr>
                <a:srgbClr val="B01513"/>
              </a:buClr>
              <a:buFont typeface="Wingdings" panose="05000000000000000000" pitchFamily="2" charset="2"/>
              <a:buChar char="v"/>
            </a:pPr>
            <a:r>
              <a:rPr lang="sk-SK" sz="1800" dirty="0"/>
              <a:t> </a:t>
            </a:r>
            <a:r>
              <a:rPr lang="en-US" sz="1800" dirty="0"/>
              <a:t>Palestine</a:t>
            </a:r>
          </a:p>
          <a:p>
            <a:pPr>
              <a:buClr>
                <a:srgbClr val="B01513"/>
              </a:buClr>
              <a:buFont typeface="Wingdings" panose="05000000000000000000" pitchFamily="2" charset="2"/>
              <a:buChar char="v"/>
            </a:pPr>
            <a:r>
              <a:rPr lang="sk-SK" sz="1800" dirty="0"/>
              <a:t> </a:t>
            </a:r>
            <a:r>
              <a:rPr lang="en-US" sz="1800" dirty="0"/>
              <a:t>Refugees from Vietnam</a:t>
            </a:r>
          </a:p>
          <a:p>
            <a:pPr>
              <a:buClr>
                <a:srgbClr val="B01513"/>
              </a:buClr>
              <a:buFont typeface="Wingdings" panose="05000000000000000000" pitchFamily="2" charset="2"/>
              <a:buChar char="v"/>
            </a:pPr>
            <a:r>
              <a:rPr lang="sk-SK" sz="1800" dirty="0"/>
              <a:t> </a:t>
            </a:r>
            <a:r>
              <a:rPr lang="en-US" sz="1800" dirty="0"/>
              <a:t>Cold war</a:t>
            </a:r>
          </a:p>
          <a:p>
            <a:pPr>
              <a:buClr>
                <a:srgbClr val="B01513"/>
              </a:buClr>
              <a:buFont typeface="Wingdings" panose="05000000000000000000" pitchFamily="2" charset="2"/>
              <a:buChar char="v"/>
            </a:pPr>
            <a:r>
              <a:rPr lang="sk-SK" sz="1800" dirty="0"/>
              <a:t> </a:t>
            </a:r>
            <a:r>
              <a:rPr lang="en-US" sz="1800" dirty="0"/>
              <a:t>Ethnic cleansing in the</a:t>
            </a:r>
            <a:r>
              <a:rPr lang="sk-SK" sz="1800" dirty="0"/>
              <a:t>                                                      </a:t>
            </a:r>
            <a:r>
              <a:rPr lang="en-US" sz="1800" dirty="0"/>
              <a:t>former</a:t>
            </a:r>
            <a:r>
              <a:rPr lang="sk-SK" sz="1800" dirty="0"/>
              <a:t> </a:t>
            </a:r>
            <a:r>
              <a:rPr lang="en-US" sz="1800" dirty="0"/>
              <a:t>Yugoslavia</a:t>
            </a:r>
            <a:endParaRPr lang="sk-SK" sz="1800" dirty="0"/>
          </a:p>
          <a:p>
            <a:pPr>
              <a:buClr>
                <a:srgbClr val="B01513"/>
              </a:buClr>
              <a:buFont typeface="Wingdings" panose="05000000000000000000" pitchFamily="2" charset="2"/>
              <a:buChar char="v"/>
            </a:pPr>
            <a:endParaRPr lang="sk-SK" sz="1800" dirty="0"/>
          </a:p>
          <a:p>
            <a:pPr>
              <a:buClr>
                <a:srgbClr val="B01513"/>
              </a:buClr>
              <a:buFont typeface="Wingdings" panose="05000000000000000000" pitchFamily="2" charset="2"/>
              <a:buChar char="v"/>
            </a:pPr>
            <a:endParaRPr lang="sk-SK" sz="1800" dirty="0"/>
          </a:p>
          <a:p>
            <a:pPr>
              <a:buClr>
                <a:srgbClr val="B01513"/>
              </a:buClr>
              <a:buFont typeface="Wingdings" panose="05000000000000000000" pitchFamily="2" charset="2"/>
              <a:buChar char="v"/>
            </a:pPr>
            <a:endParaRPr lang="sk-SK" sz="1800" dirty="0"/>
          </a:p>
          <a:p>
            <a:pPr>
              <a:buClr>
                <a:srgbClr val="B01513"/>
              </a:buClr>
              <a:buFont typeface="Wingdings" panose="05000000000000000000" pitchFamily="2" charset="2"/>
              <a:buChar char="v"/>
            </a:pPr>
            <a:endParaRPr lang="en-US" sz="1800" dirty="0"/>
          </a:p>
          <a:p>
            <a:pPr>
              <a:buClr>
                <a:srgbClr val="B01513"/>
              </a:buClr>
              <a:buFont typeface="Wingdings" panose="05000000000000000000" pitchFamily="2" charset="2"/>
              <a:buChar char="v"/>
            </a:pPr>
            <a:endParaRPr lang="sk-SK" sz="1800" dirty="0"/>
          </a:p>
          <a:p>
            <a:pPr>
              <a:buClr>
                <a:srgbClr val="B01513"/>
              </a:buClr>
              <a:buFont typeface="Wingdings" panose="05000000000000000000" pitchFamily="2" charset="2"/>
              <a:buChar char="v"/>
            </a:pPr>
            <a:endParaRPr lang="sk-SK" sz="1800" dirty="0"/>
          </a:p>
          <a:p>
            <a:pPr>
              <a:buClr>
                <a:srgbClr val="B01513"/>
              </a:buClr>
              <a:buFont typeface="Wingdings" panose="05000000000000000000" pitchFamily="2" charset="2"/>
              <a:buChar char="v"/>
            </a:pPr>
            <a:endParaRPr lang="en-US" dirty="0"/>
          </a:p>
        </p:txBody>
      </p:sp>
      <p:sp>
        <p:nvSpPr>
          <p:cNvPr id="5" name="Zástupný text 4">
            <a:extLst>
              <a:ext uri="{FF2B5EF4-FFF2-40B4-BE49-F238E27FC236}">
                <a16:creationId xmlns:a16="http://schemas.microsoft.com/office/drawing/2014/main" id="{D0FCB54E-6213-4317-AA84-014D75B3A98D}"/>
              </a:ext>
            </a:extLst>
          </p:cNvPr>
          <p:cNvSpPr>
            <a:spLocks noGrp="1"/>
          </p:cNvSpPr>
          <p:nvPr>
            <p:ph type="body" sz="quarter" idx="3"/>
          </p:nvPr>
        </p:nvSpPr>
        <p:spPr>
          <a:xfrm>
            <a:off x="3883659" y="1981200"/>
            <a:ext cx="3037093" cy="576262"/>
          </a:xfrm>
        </p:spPr>
        <p:txBody>
          <a:bodyPr/>
          <a:lstStyle/>
          <a:p>
            <a:pPr algn="ctr"/>
            <a:r>
              <a:rPr lang="en-US" sz="2200" dirty="0">
                <a:solidFill>
                  <a:srgbClr val="B01513"/>
                </a:solidFill>
              </a:rPr>
              <a:t>Economic problems</a:t>
            </a:r>
            <a:r>
              <a:rPr lang="sk-SK" sz="2200" dirty="0">
                <a:solidFill>
                  <a:srgbClr val="B01513"/>
                </a:solidFill>
              </a:rPr>
              <a:t> </a:t>
            </a:r>
          </a:p>
        </p:txBody>
      </p:sp>
      <p:sp>
        <p:nvSpPr>
          <p:cNvPr id="17" name="Zástupný text 16">
            <a:extLst>
              <a:ext uri="{FF2B5EF4-FFF2-40B4-BE49-F238E27FC236}">
                <a16:creationId xmlns:a16="http://schemas.microsoft.com/office/drawing/2014/main" id="{D17E18DE-83E3-4127-A05A-D54EC021F353}"/>
              </a:ext>
            </a:extLst>
          </p:cNvPr>
          <p:cNvSpPr>
            <a:spLocks noGrp="1"/>
          </p:cNvSpPr>
          <p:nvPr>
            <p:ph type="body" sz="half" idx="16"/>
          </p:nvPr>
        </p:nvSpPr>
        <p:spPr>
          <a:xfrm>
            <a:off x="3774141" y="2667000"/>
            <a:ext cx="3146611" cy="3589338"/>
          </a:xfrm>
        </p:spPr>
        <p:txBody>
          <a:bodyPr/>
          <a:lstStyle/>
          <a:p>
            <a:pPr>
              <a:buClr>
                <a:srgbClr val="B01513"/>
              </a:buClr>
              <a:buFont typeface="Wingdings" panose="05000000000000000000" pitchFamily="2" charset="2"/>
              <a:buChar char="v"/>
            </a:pPr>
            <a:r>
              <a:rPr lang="sk-SK" sz="1800" dirty="0"/>
              <a:t> </a:t>
            </a:r>
            <a:r>
              <a:rPr lang="en-US" sz="1800" dirty="0"/>
              <a:t>Irish immigration to US</a:t>
            </a:r>
          </a:p>
          <a:p>
            <a:pPr>
              <a:buClr>
                <a:srgbClr val="B01513"/>
              </a:buClr>
              <a:buFont typeface="Wingdings" panose="05000000000000000000" pitchFamily="2" charset="2"/>
              <a:buChar char="v"/>
            </a:pPr>
            <a:r>
              <a:rPr lang="sk-SK" sz="1800" dirty="0"/>
              <a:t> </a:t>
            </a:r>
            <a:r>
              <a:rPr lang="en-US" sz="1800" dirty="0"/>
              <a:t>Transatlantic mass</a:t>
            </a:r>
            <a:r>
              <a:rPr lang="sk-SK" sz="1800" dirty="0"/>
              <a:t>    </a:t>
            </a:r>
            <a:r>
              <a:rPr lang="en-US" sz="1800" dirty="0"/>
              <a:t>immigration</a:t>
            </a:r>
            <a:endParaRPr lang="sk-SK" sz="1800" dirty="0"/>
          </a:p>
          <a:p>
            <a:pPr>
              <a:buClr>
                <a:srgbClr val="B01513"/>
              </a:buClr>
              <a:buFont typeface="Wingdings" panose="05000000000000000000" pitchFamily="2" charset="2"/>
              <a:buChar char="v"/>
            </a:pPr>
            <a:r>
              <a:rPr lang="sk-SK" sz="1800" dirty="0"/>
              <a:t> </a:t>
            </a:r>
            <a:r>
              <a:rPr lang="en-US" sz="1800" dirty="0"/>
              <a:t>Turkish labor migration to Germany</a:t>
            </a:r>
            <a:endParaRPr lang="sk-SK" sz="1800" dirty="0"/>
          </a:p>
          <a:p>
            <a:pPr>
              <a:buClr>
                <a:srgbClr val="B01513"/>
              </a:buClr>
              <a:buFont typeface="Wingdings" panose="05000000000000000000" pitchFamily="2" charset="2"/>
              <a:buChar char="v"/>
            </a:pPr>
            <a:r>
              <a:rPr lang="sk-SK" sz="1800" dirty="0"/>
              <a:t> </a:t>
            </a:r>
            <a:r>
              <a:rPr lang="en-US" sz="1800" dirty="0"/>
              <a:t>Migration to Persian gulf</a:t>
            </a:r>
          </a:p>
          <a:p>
            <a:pPr>
              <a:buClr>
                <a:srgbClr val="B01513"/>
              </a:buClr>
              <a:buFont typeface="Wingdings" panose="05000000000000000000" pitchFamily="2" charset="2"/>
              <a:buChar char="v"/>
            </a:pPr>
            <a:r>
              <a:rPr lang="sk-SK" sz="1800" dirty="0"/>
              <a:t> </a:t>
            </a:r>
            <a:r>
              <a:rPr lang="en-US" sz="1800" dirty="0"/>
              <a:t>Post-soviet migration</a:t>
            </a:r>
          </a:p>
          <a:p>
            <a:pPr marL="285750" indent="-285750">
              <a:buClr>
                <a:srgbClr val="B01513"/>
              </a:buClr>
              <a:buFont typeface="Wingdings" panose="05000000000000000000" pitchFamily="2" charset="2"/>
              <a:buChar char="v"/>
            </a:pPr>
            <a:endParaRPr lang="sk-SK" dirty="0"/>
          </a:p>
        </p:txBody>
      </p:sp>
      <p:sp>
        <p:nvSpPr>
          <p:cNvPr id="16" name="Zástupný text 15">
            <a:extLst>
              <a:ext uri="{FF2B5EF4-FFF2-40B4-BE49-F238E27FC236}">
                <a16:creationId xmlns:a16="http://schemas.microsoft.com/office/drawing/2014/main" id="{C4C7A3CC-E368-4B08-9C7C-F79931E43F2B}"/>
              </a:ext>
            </a:extLst>
          </p:cNvPr>
          <p:cNvSpPr>
            <a:spLocks noGrp="1"/>
          </p:cNvSpPr>
          <p:nvPr>
            <p:ph type="body" sz="quarter" idx="13"/>
          </p:nvPr>
        </p:nvSpPr>
        <p:spPr>
          <a:xfrm>
            <a:off x="7124700" y="1981200"/>
            <a:ext cx="3146611" cy="576262"/>
          </a:xfrm>
        </p:spPr>
        <p:txBody>
          <a:bodyPr/>
          <a:lstStyle/>
          <a:p>
            <a:pPr algn="ctr"/>
            <a:r>
              <a:rPr lang="en-US" sz="2200" dirty="0">
                <a:solidFill>
                  <a:srgbClr val="B01513"/>
                </a:solidFill>
              </a:rPr>
              <a:t>Others</a:t>
            </a:r>
          </a:p>
        </p:txBody>
      </p:sp>
      <p:sp>
        <p:nvSpPr>
          <p:cNvPr id="18" name="Zástupný text 17">
            <a:extLst>
              <a:ext uri="{FF2B5EF4-FFF2-40B4-BE49-F238E27FC236}">
                <a16:creationId xmlns:a16="http://schemas.microsoft.com/office/drawing/2014/main" id="{E99C8812-7423-45BA-B8AF-68C44071E001}"/>
              </a:ext>
            </a:extLst>
          </p:cNvPr>
          <p:cNvSpPr>
            <a:spLocks noGrp="1"/>
          </p:cNvSpPr>
          <p:nvPr>
            <p:ph type="body" sz="half" idx="17"/>
          </p:nvPr>
        </p:nvSpPr>
        <p:spPr>
          <a:xfrm>
            <a:off x="7124700" y="2667000"/>
            <a:ext cx="3146611" cy="3589338"/>
          </a:xfrm>
        </p:spPr>
        <p:txBody>
          <a:bodyPr/>
          <a:lstStyle/>
          <a:p>
            <a:pPr marL="285750" indent="-285750">
              <a:buClr>
                <a:srgbClr val="B01513"/>
              </a:buClr>
              <a:buFont typeface="Wingdings" panose="05000000000000000000" pitchFamily="2" charset="2"/>
              <a:buChar char="v"/>
            </a:pPr>
            <a:r>
              <a:rPr lang="en-US" sz="1800" dirty="0"/>
              <a:t>British migration to Australia</a:t>
            </a:r>
          </a:p>
          <a:p>
            <a:pPr marL="285750" indent="-285750">
              <a:buClr>
                <a:srgbClr val="B01513"/>
              </a:buClr>
              <a:buFont typeface="Wingdings" panose="05000000000000000000" pitchFamily="2" charset="2"/>
              <a:buChar char="v"/>
            </a:pPr>
            <a:r>
              <a:rPr lang="en-US" sz="1800" dirty="0"/>
              <a:t>Transatlantic slave trade </a:t>
            </a:r>
            <a:endParaRPr lang="sk-SK" sz="1800" dirty="0"/>
          </a:p>
          <a:p>
            <a:pPr marL="285750" indent="-285750">
              <a:buClr>
                <a:srgbClr val="B01513"/>
              </a:buClr>
              <a:buFont typeface="Wingdings" panose="05000000000000000000" pitchFamily="2" charset="2"/>
              <a:buChar char="v"/>
            </a:pPr>
            <a:r>
              <a:rPr lang="en-US" sz="1800" dirty="0"/>
              <a:t>Prostitution</a:t>
            </a:r>
            <a:r>
              <a:rPr lang="sk-SK" sz="1800" dirty="0"/>
              <a:t> and sex </a:t>
            </a:r>
            <a:r>
              <a:rPr lang="en-US" sz="1800" dirty="0"/>
              <a:t>trade</a:t>
            </a:r>
          </a:p>
          <a:p>
            <a:pPr marL="285750" indent="-285750">
              <a:buClr>
                <a:srgbClr val="B01513"/>
              </a:buClr>
              <a:buFont typeface="Wingdings" panose="05000000000000000000" pitchFamily="2" charset="2"/>
              <a:buChar char="v"/>
            </a:pPr>
            <a:r>
              <a:rPr lang="en-US" sz="1800" dirty="0"/>
              <a:t>Global diasporas</a:t>
            </a:r>
          </a:p>
        </p:txBody>
      </p:sp>
    </p:spTree>
    <p:extLst>
      <p:ext uri="{BB962C8B-B14F-4D97-AF65-F5344CB8AC3E}">
        <p14:creationId xmlns:p14="http://schemas.microsoft.com/office/powerpoint/2010/main" val="184580525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3A87B8-A3A7-4ABD-8D88-CBD80D251453}"/>
              </a:ext>
            </a:extLst>
          </p:cNvPr>
          <p:cNvSpPr>
            <a:spLocks noGrp="1"/>
          </p:cNvSpPr>
          <p:nvPr>
            <p:ph type="title"/>
          </p:nvPr>
        </p:nvSpPr>
        <p:spPr>
          <a:xfrm>
            <a:off x="645130" y="609601"/>
            <a:ext cx="9404723" cy="1400530"/>
          </a:xfrm>
        </p:spPr>
        <p:txBody>
          <a:bodyPr/>
          <a:lstStyle/>
          <a:p>
            <a:pPr algn="ctr"/>
            <a:r>
              <a:rPr lang="en-US" sz="3600" b="1" dirty="0"/>
              <a:t>What does it mean to be an immigrant</a:t>
            </a:r>
            <a:r>
              <a:rPr lang="sk-SK" sz="3600" b="1" dirty="0"/>
              <a:t>?</a:t>
            </a:r>
          </a:p>
        </p:txBody>
      </p:sp>
      <p:sp>
        <p:nvSpPr>
          <p:cNvPr id="3" name="Zástupný objekt pre obsah 2">
            <a:extLst>
              <a:ext uri="{FF2B5EF4-FFF2-40B4-BE49-F238E27FC236}">
                <a16:creationId xmlns:a16="http://schemas.microsoft.com/office/drawing/2014/main" id="{48A4A3FF-44BA-45CC-AEE7-29728749040F}"/>
              </a:ext>
            </a:extLst>
          </p:cNvPr>
          <p:cNvSpPr>
            <a:spLocks noGrp="1"/>
          </p:cNvSpPr>
          <p:nvPr>
            <p:ph idx="1"/>
          </p:nvPr>
        </p:nvSpPr>
        <p:spPr/>
        <p:txBody>
          <a:bodyPr/>
          <a:lstStyle/>
          <a:p>
            <a:r>
              <a:rPr lang="en-US" dirty="0"/>
              <a:t>Immigrant vs Refugee</a:t>
            </a:r>
          </a:p>
          <a:p>
            <a:r>
              <a:rPr lang="en-US" dirty="0"/>
              <a:t>Migrants in vulnerable positions</a:t>
            </a:r>
          </a:p>
          <a:p>
            <a:r>
              <a:rPr lang="en-US" dirty="0"/>
              <a:t>Displaced persons</a:t>
            </a:r>
          </a:p>
          <a:p>
            <a:pPr marL="0" indent="0">
              <a:buNone/>
            </a:pPr>
            <a:endParaRPr lang="sk-SK" dirty="0"/>
          </a:p>
          <a:p>
            <a:pPr marL="0" indent="0">
              <a:buNone/>
            </a:pPr>
            <a:r>
              <a:rPr lang="en-US" dirty="0">
                <a:solidFill>
                  <a:schemeClr val="accent3">
                    <a:lumMod val="60000"/>
                    <a:lumOff val="40000"/>
                  </a:schemeClr>
                </a:solidFill>
              </a:rPr>
              <a:t>Do you know any famous persons with immigrant background</a:t>
            </a:r>
            <a:r>
              <a:rPr lang="sk-SK" dirty="0">
                <a:solidFill>
                  <a:schemeClr val="accent3">
                    <a:lumMod val="60000"/>
                    <a:lumOff val="40000"/>
                  </a:schemeClr>
                </a:solidFill>
              </a:rPr>
              <a:t>?</a:t>
            </a:r>
          </a:p>
          <a:p>
            <a:pPr>
              <a:buFont typeface="Wingdings" panose="05000000000000000000" pitchFamily="2" charset="2"/>
              <a:buChar char="v"/>
            </a:pPr>
            <a:r>
              <a:rPr lang="sk-SK" dirty="0" err="1">
                <a:solidFill>
                  <a:schemeClr val="accent3">
                    <a:lumMod val="60000"/>
                    <a:lumOff val="40000"/>
                  </a:schemeClr>
                </a:solidFill>
              </a:rPr>
              <a:t>Hannah</a:t>
            </a:r>
            <a:r>
              <a:rPr lang="sk-SK" dirty="0">
                <a:solidFill>
                  <a:schemeClr val="accent3">
                    <a:lumMod val="60000"/>
                    <a:lumOff val="40000"/>
                  </a:schemeClr>
                </a:solidFill>
              </a:rPr>
              <a:t> </a:t>
            </a:r>
            <a:r>
              <a:rPr lang="sk-SK" dirty="0" err="1">
                <a:solidFill>
                  <a:schemeClr val="accent3">
                    <a:lumMod val="60000"/>
                    <a:lumOff val="40000"/>
                  </a:schemeClr>
                </a:solidFill>
              </a:rPr>
              <a:t>Arendt</a:t>
            </a:r>
            <a:r>
              <a:rPr lang="en-US" dirty="0">
                <a:solidFill>
                  <a:schemeClr val="accent3">
                    <a:lumMod val="60000"/>
                    <a:lumOff val="40000"/>
                  </a:schemeClr>
                </a:solidFill>
              </a:rPr>
              <a:t> </a:t>
            </a:r>
          </a:p>
          <a:p>
            <a:pPr>
              <a:buFont typeface="Wingdings" panose="05000000000000000000" pitchFamily="2" charset="2"/>
              <a:buChar char="v"/>
            </a:pPr>
            <a:r>
              <a:rPr lang="en-US" dirty="0" err="1">
                <a:solidFill>
                  <a:schemeClr val="accent3">
                    <a:lumMod val="60000"/>
                    <a:lumOff val="40000"/>
                  </a:schemeClr>
                </a:solidFill>
              </a:rPr>
              <a:t>Madelein</a:t>
            </a:r>
            <a:r>
              <a:rPr lang="en-US" dirty="0">
                <a:solidFill>
                  <a:schemeClr val="accent3">
                    <a:lumMod val="60000"/>
                    <a:lumOff val="40000"/>
                  </a:schemeClr>
                </a:solidFill>
              </a:rPr>
              <a:t> Albright</a:t>
            </a:r>
          </a:p>
          <a:p>
            <a:pPr>
              <a:buFont typeface="Wingdings" panose="05000000000000000000" pitchFamily="2" charset="2"/>
              <a:buChar char="v"/>
            </a:pPr>
            <a:r>
              <a:rPr lang="en-US" dirty="0">
                <a:solidFill>
                  <a:schemeClr val="accent3">
                    <a:lumMod val="60000"/>
                    <a:lumOff val="40000"/>
                  </a:schemeClr>
                </a:solidFill>
              </a:rPr>
              <a:t>M.I.A.</a:t>
            </a:r>
            <a:endParaRPr lang="sk-SK" dirty="0">
              <a:solidFill>
                <a:schemeClr val="accent3">
                  <a:lumMod val="60000"/>
                  <a:lumOff val="40000"/>
                </a:schemeClr>
              </a:solidFill>
            </a:endParaRPr>
          </a:p>
        </p:txBody>
      </p:sp>
    </p:spTree>
    <p:extLst>
      <p:ext uri="{BB962C8B-B14F-4D97-AF65-F5344CB8AC3E}">
        <p14:creationId xmlns:p14="http://schemas.microsoft.com/office/powerpoint/2010/main" val="135025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 name="Zástupný objekt pre obsah 6" descr="Obrázok, na ktorom je osoba, vnútri, skupina, ľudia&#10;&#10;Automaticky generovaný popis">
            <a:extLst>
              <a:ext uri="{FF2B5EF4-FFF2-40B4-BE49-F238E27FC236}">
                <a16:creationId xmlns:a16="http://schemas.microsoft.com/office/drawing/2014/main" id="{C72B82E6-F40B-404D-827B-D2F48EB9A949}"/>
              </a:ext>
            </a:extLst>
          </p:cNvPr>
          <p:cNvPicPr>
            <a:picLocks noGrp="1" noChangeAspect="1"/>
          </p:cNvPicPr>
          <p:nvPr>
            <p:ph idx="1"/>
          </p:nvPr>
        </p:nvPicPr>
        <p:blipFill rotWithShape="1">
          <a:blip r:embed="rId3">
            <a:alphaModFix amt="53000"/>
            <a:extLst>
              <a:ext uri="{BEBA8EAE-BF5A-486C-A8C5-ECC9F3942E4B}">
                <a14:imgProps xmlns:a14="http://schemas.microsoft.com/office/drawing/2010/main">
                  <a14:imgLayer r:embed="rId4">
                    <a14:imgEffect>
                      <a14:artisticGlowDiffused intensity="0"/>
                    </a14:imgEffect>
                    <a14:imgEffect>
                      <a14:colorTemperature colorTemp="2103"/>
                    </a14:imgEffect>
                    <a14:imgEffect>
                      <a14:saturation sat="45000"/>
                    </a14:imgEffect>
                  </a14:imgLayer>
                </a14:imgProps>
              </a:ext>
            </a:extLst>
          </a:blip>
          <a:srcRect t="2004" b="21983"/>
          <a:stretch/>
        </p:blipFill>
        <p:spPr>
          <a:xfrm>
            <a:off x="20" y="10"/>
            <a:ext cx="12191980" cy="6857990"/>
          </a:xfrm>
          <a:prstGeom prst="rect">
            <a:avLst/>
          </a:prstGeom>
          <a:effectLst>
            <a:reflection stA="91000" endPos="65000" dir="5400000" sy="-100000" algn="bl" rotWithShape="0"/>
          </a:effectLst>
        </p:spPr>
      </p:pic>
      <p:pic>
        <p:nvPicPr>
          <p:cNvPr id="12" name="Picture 11">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BlokTextu 7">
            <a:extLst>
              <a:ext uri="{FF2B5EF4-FFF2-40B4-BE49-F238E27FC236}">
                <a16:creationId xmlns:a16="http://schemas.microsoft.com/office/drawing/2014/main" id="{0624EF72-A2BD-4B45-A48C-ED695158E85B}"/>
              </a:ext>
            </a:extLst>
          </p:cNvPr>
          <p:cNvSpPr txBox="1"/>
          <p:nvPr/>
        </p:nvSpPr>
        <p:spPr>
          <a:xfrm>
            <a:off x="625288" y="2166878"/>
            <a:ext cx="10799990" cy="2308324"/>
          </a:xfrm>
          <a:prstGeom prst="rect">
            <a:avLst/>
          </a:prstGeom>
          <a:noFill/>
          <a:ln>
            <a:solidFill>
              <a:schemeClr val="tx1">
                <a:lumMod val="85000"/>
              </a:schemeClr>
            </a:solidFill>
          </a:ln>
        </p:spPr>
        <p:txBody>
          <a:bodyPr wrap="square" rtlCol="0">
            <a:spAutoFit/>
          </a:bodyPr>
          <a:lstStyle/>
          <a:p>
            <a:r>
              <a:rPr lang="en-US" sz="3600" b="1" dirty="0">
                <a:solidFill>
                  <a:schemeClr val="tx1">
                    <a:lumMod val="85000"/>
                  </a:schemeClr>
                </a:solidFill>
                <a:effectLst>
                  <a:outerShdw blurRad="38100" dist="38100" dir="2700000" algn="tl">
                    <a:srgbClr val="000000">
                      <a:alpha val="43137"/>
                    </a:srgbClr>
                  </a:outerShdw>
                </a:effectLst>
              </a:rPr>
              <a:t>Is it our right to choose a country to live in?</a:t>
            </a:r>
            <a:endParaRPr lang="sk-SK" sz="3600" b="1" dirty="0">
              <a:solidFill>
                <a:schemeClr val="tx1">
                  <a:lumMod val="85000"/>
                </a:schemeClr>
              </a:solidFill>
              <a:effectLst>
                <a:outerShdw blurRad="38100" dist="38100" dir="2700000" algn="tl">
                  <a:srgbClr val="000000">
                    <a:alpha val="43137"/>
                  </a:srgbClr>
                </a:outerShdw>
              </a:effectLst>
            </a:endParaRPr>
          </a:p>
          <a:p>
            <a:endParaRPr lang="sk-SK" sz="3600" b="1" dirty="0">
              <a:solidFill>
                <a:schemeClr val="tx1">
                  <a:lumMod val="85000"/>
                </a:schemeClr>
              </a:solidFill>
              <a:effectLst>
                <a:outerShdw blurRad="38100" dist="38100" dir="2700000" algn="tl">
                  <a:srgbClr val="000000">
                    <a:alpha val="43137"/>
                  </a:srgbClr>
                </a:outerShdw>
              </a:effectLst>
            </a:endParaRPr>
          </a:p>
          <a:p>
            <a:endParaRPr lang="en-US" sz="3600" b="1" dirty="0">
              <a:solidFill>
                <a:schemeClr val="tx1">
                  <a:lumMod val="85000"/>
                </a:schemeClr>
              </a:solidFill>
              <a:effectLst>
                <a:outerShdw blurRad="38100" dist="38100" dir="2700000" algn="tl">
                  <a:srgbClr val="000000">
                    <a:alpha val="43137"/>
                  </a:srgbClr>
                </a:outerShdw>
              </a:effectLst>
            </a:endParaRPr>
          </a:p>
          <a:p>
            <a:r>
              <a:rPr lang="en-US" sz="3600" b="1" dirty="0">
                <a:solidFill>
                  <a:schemeClr val="tx1">
                    <a:lumMod val="85000"/>
                  </a:schemeClr>
                </a:solidFill>
                <a:effectLst>
                  <a:outerShdw blurRad="38100" dist="38100" dir="2700000" algn="tl">
                    <a:srgbClr val="000000">
                      <a:alpha val="43137"/>
                    </a:srgbClr>
                  </a:outerShdw>
                </a:effectLst>
              </a:rPr>
              <a:t>What</a:t>
            </a:r>
            <a:r>
              <a:rPr lang="sk-SK" sz="3600" b="1" dirty="0">
                <a:solidFill>
                  <a:schemeClr val="tx1">
                    <a:lumMod val="85000"/>
                  </a:schemeClr>
                </a:solidFill>
                <a:effectLst>
                  <a:outerShdw blurRad="38100" dist="38100" dir="2700000" algn="tl">
                    <a:srgbClr val="000000">
                      <a:alpha val="43137"/>
                    </a:srgbClr>
                  </a:outerShdw>
                </a:effectLst>
              </a:rPr>
              <a:t> are </a:t>
            </a:r>
            <a:r>
              <a:rPr lang="en-US" sz="3600" b="1" dirty="0">
                <a:solidFill>
                  <a:schemeClr val="tx1">
                    <a:lumMod val="85000"/>
                  </a:schemeClr>
                </a:solidFill>
                <a:effectLst>
                  <a:outerShdw blurRad="38100" dist="38100" dir="2700000" algn="tl">
                    <a:srgbClr val="000000">
                      <a:alpha val="43137"/>
                    </a:srgbClr>
                  </a:outerShdw>
                </a:effectLst>
              </a:rPr>
              <a:t>the implications of migration</a:t>
            </a:r>
            <a:r>
              <a:rPr lang="sk-SK" sz="3600" b="1" dirty="0">
                <a:solidFill>
                  <a:schemeClr val="tx1">
                    <a:lumMod val="85000"/>
                  </a:schemeClr>
                </a:solidFill>
                <a:effectLst>
                  <a:outerShdw blurRad="38100" dist="38100" dir="2700000" algn="tl">
                    <a:srgbClr val="000000">
                      <a:alpha val="43137"/>
                    </a:srgbClr>
                  </a:outerShdw>
                </a:effectLst>
              </a:rPr>
              <a:t>? </a:t>
            </a:r>
            <a:endParaRPr lang="en-US" sz="3600" b="1" dirty="0">
              <a:solidFill>
                <a:schemeClr val="tx1">
                  <a:lumMod val="8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2476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6" name="Picture 15">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 name="Oval 17">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 name="Picture 19">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2" name="Picture 21">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4" name="Rectangle 23">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Zástupný objekt pre obsah 6" descr="Obrázok, na ktorom je text, kniha&#10;&#10;Automaticky generovaný popis">
            <a:extLst>
              <a:ext uri="{FF2B5EF4-FFF2-40B4-BE49-F238E27FC236}">
                <a16:creationId xmlns:a16="http://schemas.microsoft.com/office/drawing/2014/main" id="{2239983B-E70F-420C-94BD-A90CA19AA328}"/>
              </a:ext>
            </a:extLst>
          </p:cNvPr>
          <p:cNvPicPr>
            <a:picLocks noGrp="1" noChangeAspect="1"/>
          </p:cNvPicPr>
          <p:nvPr>
            <p:ph sz="half" idx="1"/>
          </p:nvPr>
        </p:nvPicPr>
        <p:blipFill rotWithShape="1">
          <a:blip r:embed="rId8"/>
          <a:srcRect t="14845" r="-4" b="-4"/>
          <a:stretch/>
        </p:blipFill>
        <p:spPr>
          <a:xfrm>
            <a:off x="1" y="-5"/>
            <a:ext cx="6095999" cy="5020241"/>
          </a:xfrm>
          <a:custGeom>
            <a:avLst/>
            <a:gdLst/>
            <a:ahLst/>
            <a:cxnLst/>
            <a:rect l="l" t="t" r="r" b="b"/>
            <a:pathLst>
              <a:path w="6095999" h="5020241">
                <a:moveTo>
                  <a:pt x="0" y="0"/>
                </a:moveTo>
                <a:lnTo>
                  <a:pt x="6095999" y="0"/>
                </a:lnTo>
                <a:lnTo>
                  <a:pt x="6095999"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pic>
        <p:nvPicPr>
          <p:cNvPr id="9" name="Zástupný objekt pre obsah 8">
            <a:extLst>
              <a:ext uri="{FF2B5EF4-FFF2-40B4-BE49-F238E27FC236}">
                <a16:creationId xmlns:a16="http://schemas.microsoft.com/office/drawing/2014/main" id="{9D8B8B7D-C901-4332-AE6F-9C1A3C90B588}"/>
              </a:ext>
            </a:extLst>
          </p:cNvPr>
          <p:cNvPicPr>
            <a:picLocks noGrp="1" noChangeAspect="1"/>
          </p:cNvPicPr>
          <p:nvPr>
            <p:ph sz="half" idx="2"/>
          </p:nvPr>
        </p:nvPicPr>
        <p:blipFill rotWithShape="1">
          <a:blip r:embed="rId9"/>
          <a:srcRect r="2541" b="-4"/>
          <a:stretch/>
        </p:blipFill>
        <p:spPr>
          <a:xfrm>
            <a:off x="6096000" y="9403"/>
            <a:ext cx="6095696" cy="4583103"/>
          </a:xfrm>
          <a:custGeom>
            <a:avLst/>
            <a:gdLst/>
            <a:ahLst/>
            <a:cxnLst/>
            <a:rect l="l" t="t" r="r" b="b"/>
            <a:pathLst>
              <a:path w="6095696" h="4583103">
                <a:moveTo>
                  <a:pt x="0" y="0"/>
                </a:moveTo>
                <a:lnTo>
                  <a:pt x="6095696" y="0"/>
                </a:lnTo>
                <a:lnTo>
                  <a:pt x="6095696" y="4057991"/>
                </a:lnTo>
                <a:lnTo>
                  <a:pt x="5818946" y="4110187"/>
                </a:lnTo>
                <a:lnTo>
                  <a:pt x="5543413" y="4159931"/>
                </a:lnTo>
                <a:lnTo>
                  <a:pt x="5266662" y="4208624"/>
                </a:lnTo>
                <a:lnTo>
                  <a:pt x="4988691" y="4250310"/>
                </a:lnTo>
                <a:lnTo>
                  <a:pt x="4711940" y="4292347"/>
                </a:lnTo>
                <a:lnTo>
                  <a:pt x="4433969" y="4331582"/>
                </a:lnTo>
                <a:lnTo>
                  <a:pt x="4159656" y="4365211"/>
                </a:lnTo>
                <a:lnTo>
                  <a:pt x="3881685" y="4397089"/>
                </a:lnTo>
                <a:lnTo>
                  <a:pt x="3604934" y="4426165"/>
                </a:lnTo>
                <a:lnTo>
                  <a:pt x="3333059" y="4451387"/>
                </a:lnTo>
                <a:lnTo>
                  <a:pt x="3057527" y="4476609"/>
                </a:lnTo>
                <a:lnTo>
                  <a:pt x="2785652" y="4497628"/>
                </a:lnTo>
                <a:lnTo>
                  <a:pt x="2513777" y="4514092"/>
                </a:lnTo>
                <a:lnTo>
                  <a:pt x="2243122" y="4531258"/>
                </a:lnTo>
                <a:lnTo>
                  <a:pt x="1974904" y="4545620"/>
                </a:lnTo>
                <a:lnTo>
                  <a:pt x="1709125" y="4555779"/>
                </a:lnTo>
                <a:lnTo>
                  <a:pt x="1443346" y="4564537"/>
                </a:lnTo>
                <a:lnTo>
                  <a:pt x="1180006" y="4572944"/>
                </a:lnTo>
                <a:lnTo>
                  <a:pt x="920323" y="4576798"/>
                </a:lnTo>
                <a:lnTo>
                  <a:pt x="660640" y="4581001"/>
                </a:lnTo>
                <a:lnTo>
                  <a:pt x="404614" y="4583103"/>
                </a:lnTo>
                <a:lnTo>
                  <a:pt x="151027" y="4581001"/>
                </a:lnTo>
                <a:lnTo>
                  <a:pt x="0" y="4581001"/>
                </a:lnTo>
                <a:close/>
              </a:path>
            </a:pathLst>
          </a:custGeom>
        </p:spPr>
      </p:pic>
      <p:sp>
        <p:nvSpPr>
          <p:cNvPr id="26"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D842753-5AF9-41DB-BD7C-9C882CE9AD29}"/>
              </a:ext>
            </a:extLst>
          </p:cNvPr>
          <p:cNvSpPr>
            <a:spLocks noGrp="1"/>
          </p:cNvSpPr>
          <p:nvPr>
            <p:ph type="title"/>
          </p:nvPr>
        </p:nvSpPr>
        <p:spPr>
          <a:xfrm>
            <a:off x="636916" y="4854346"/>
            <a:ext cx="10407602" cy="1551738"/>
          </a:xfrm>
        </p:spPr>
        <p:txBody>
          <a:bodyPr vert="horz" lIns="91440" tIns="45720" rIns="91440" bIns="45720" rtlCol="0" anchor="b">
            <a:normAutofit/>
          </a:bodyPr>
          <a:lstStyle/>
          <a:p>
            <a:pPr>
              <a:lnSpc>
                <a:spcPct val="90000"/>
              </a:lnSpc>
            </a:pPr>
            <a:r>
              <a:rPr lang="en-US" sz="3600" b="1" dirty="0">
                <a:solidFill>
                  <a:srgbClr val="EBEBEB"/>
                </a:solidFill>
              </a:rPr>
              <a:t>Images of immigrants</a:t>
            </a:r>
            <a:br>
              <a:rPr lang="en-US" sz="3600" b="1" dirty="0">
                <a:solidFill>
                  <a:srgbClr val="EBEBEB"/>
                </a:solidFill>
              </a:rPr>
            </a:br>
            <a:r>
              <a:rPr lang="en-US" sz="3600" dirty="0">
                <a:solidFill>
                  <a:srgbClr val="EBEBEB"/>
                </a:solidFill>
              </a:rPr>
              <a:t>Irish stereotypes in 19</a:t>
            </a:r>
            <a:r>
              <a:rPr lang="en-US" sz="3600" baseline="30000" dirty="0">
                <a:solidFill>
                  <a:srgbClr val="EBEBEB"/>
                </a:solidFill>
              </a:rPr>
              <a:t>th</a:t>
            </a:r>
            <a:r>
              <a:rPr lang="en-US" sz="3600" dirty="0">
                <a:solidFill>
                  <a:srgbClr val="EBEBEB"/>
                </a:solidFill>
              </a:rPr>
              <a:t> century U.S.</a:t>
            </a:r>
            <a:r>
              <a:rPr lang="sk-SK" sz="3600" dirty="0">
                <a:solidFill>
                  <a:srgbClr val="EBEBEB"/>
                </a:solidFill>
              </a:rPr>
              <a:t>A.</a:t>
            </a:r>
            <a:br>
              <a:rPr lang="en-US" sz="2800" dirty="0">
                <a:solidFill>
                  <a:srgbClr val="EBEBEB"/>
                </a:solidFill>
              </a:rPr>
            </a:br>
            <a:r>
              <a:rPr lang="en-US" sz="2800" dirty="0">
                <a:solidFill>
                  <a:srgbClr val="EBEBEB"/>
                </a:solidFill>
              </a:rPr>
              <a:t> </a:t>
            </a:r>
          </a:p>
        </p:txBody>
      </p:sp>
    </p:spTree>
    <p:extLst>
      <p:ext uri="{BB962C8B-B14F-4D97-AF65-F5344CB8AC3E}">
        <p14:creationId xmlns:p14="http://schemas.microsoft.com/office/powerpoint/2010/main" val="3665865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0" name="Picture 29">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2" name="Oval 31">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4" name="Picture 33">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6" name="Picture 35">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8" name="Rectangle 37">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40" name="Rectangle 39">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Zástupný objekt pre obsah 5" descr="Obrázok, na ktorom je vonkajšie, osoba, stojaci, skupina&#10;&#10;Automaticky generovaný popis">
            <a:extLst>
              <a:ext uri="{FF2B5EF4-FFF2-40B4-BE49-F238E27FC236}">
                <a16:creationId xmlns:a16="http://schemas.microsoft.com/office/drawing/2014/main" id="{0C410182-1BDA-4C49-AAA2-24F0F7A97D75}"/>
              </a:ext>
            </a:extLst>
          </p:cNvPr>
          <p:cNvPicPr>
            <a:picLocks noGrp="1" noChangeAspect="1"/>
          </p:cNvPicPr>
          <p:nvPr>
            <p:ph idx="1"/>
          </p:nvPr>
        </p:nvPicPr>
        <p:blipFill rotWithShape="1">
          <a:blip r:embed="rId7">
            <a:alphaModFix amt="35000"/>
          </a:blip>
          <a:srcRect t="14056" b="14059"/>
          <a:stretch/>
        </p:blipFill>
        <p:spPr>
          <a:xfrm>
            <a:off x="20" y="-1"/>
            <a:ext cx="12191980" cy="6858000"/>
          </a:xfrm>
          <a:prstGeom prst="rect">
            <a:avLst/>
          </a:prstGeom>
        </p:spPr>
      </p:pic>
      <p:sp>
        <p:nvSpPr>
          <p:cNvPr id="2" name="Nadpis 1">
            <a:extLst>
              <a:ext uri="{FF2B5EF4-FFF2-40B4-BE49-F238E27FC236}">
                <a16:creationId xmlns:a16="http://schemas.microsoft.com/office/drawing/2014/main" id="{993AC796-EDB9-4B38-B4E4-6963BE9ECF85}"/>
              </a:ext>
            </a:extLst>
          </p:cNvPr>
          <p:cNvSpPr>
            <a:spLocks noGrp="1"/>
          </p:cNvSpPr>
          <p:nvPr>
            <p:ph type="title"/>
          </p:nvPr>
        </p:nvSpPr>
        <p:spPr>
          <a:xfrm>
            <a:off x="646111" y="452718"/>
            <a:ext cx="9404723" cy="1400530"/>
          </a:xfrm>
        </p:spPr>
        <p:txBody>
          <a:bodyPr vert="horz" lIns="91440" tIns="45720" rIns="91440" bIns="45720" rtlCol="0" anchor="t">
            <a:normAutofit/>
          </a:bodyPr>
          <a:lstStyle/>
          <a:p>
            <a:r>
              <a:rPr lang="en-US" sz="4000" b="1" dirty="0"/>
              <a:t>Image of Chinese workers</a:t>
            </a:r>
            <a:br>
              <a:rPr lang="en-US" sz="4200" dirty="0"/>
            </a:br>
            <a:r>
              <a:rPr lang="en-US" sz="3600" dirty="0"/>
              <a:t>19</a:t>
            </a:r>
            <a:r>
              <a:rPr lang="en-US" sz="3600" baseline="30000" dirty="0"/>
              <a:t>th</a:t>
            </a:r>
            <a:r>
              <a:rPr lang="en-US" sz="3600" dirty="0"/>
              <a:t> century, California</a:t>
            </a:r>
          </a:p>
        </p:txBody>
      </p:sp>
      <p:sp>
        <p:nvSpPr>
          <p:cNvPr id="4" name="Zástupný text 3">
            <a:extLst>
              <a:ext uri="{FF2B5EF4-FFF2-40B4-BE49-F238E27FC236}">
                <a16:creationId xmlns:a16="http://schemas.microsoft.com/office/drawing/2014/main" id="{3953E4A3-4D6D-41C2-888A-11983E031A35}"/>
              </a:ext>
            </a:extLst>
          </p:cNvPr>
          <p:cNvSpPr>
            <a:spLocks noGrp="1"/>
          </p:cNvSpPr>
          <p:nvPr>
            <p:ph type="body" sz="half" idx="2"/>
          </p:nvPr>
        </p:nvSpPr>
        <p:spPr>
          <a:xfrm>
            <a:off x="1103312" y="1853248"/>
            <a:ext cx="8946541" cy="4790440"/>
          </a:xfrm>
        </p:spPr>
        <p:txBody>
          <a:bodyPr vert="horz" lIns="91440" tIns="45720" rIns="91440" bIns="45720" rtlCol="0">
            <a:normAutofit lnSpcReduction="10000"/>
          </a:bodyPr>
          <a:lstStyle/>
          <a:p>
            <a:pPr>
              <a:lnSpc>
                <a:spcPct val="90000"/>
              </a:lnSpc>
            </a:pPr>
            <a:r>
              <a:rPr lang="en-US" sz="2000" b="1" dirty="0">
                <a:effectLst/>
              </a:rPr>
              <a:t>John Chinaman,</a:t>
            </a:r>
            <a:r>
              <a:rPr lang="en-US" sz="1300" dirty="0">
                <a:effectLst/>
              </a:rPr>
              <a:t> anonymous</a:t>
            </a:r>
          </a:p>
          <a:p>
            <a:pPr>
              <a:lnSpc>
                <a:spcPct val="90000"/>
              </a:lnSpc>
            </a:pPr>
            <a:r>
              <a:rPr lang="en-US" sz="1600" dirty="0">
                <a:effectLst/>
              </a:rPr>
              <a:t>John Chinaman, John Chinaman</a:t>
            </a:r>
            <a:br>
              <a:rPr lang="en-US" sz="1600" dirty="0">
                <a:effectLst/>
              </a:rPr>
            </a:br>
            <a:r>
              <a:rPr lang="en-US" sz="1600" dirty="0">
                <a:effectLst/>
              </a:rPr>
              <a:t>But five short years ago,</a:t>
            </a:r>
            <a:br>
              <a:rPr lang="en-US" sz="1600" dirty="0">
                <a:effectLst/>
              </a:rPr>
            </a:br>
            <a:r>
              <a:rPr lang="en-US" sz="1600" dirty="0">
                <a:effectLst/>
              </a:rPr>
              <a:t>I welcomed you from Canton, John—</a:t>
            </a:r>
            <a:br>
              <a:rPr lang="en-US" sz="1600" dirty="0">
                <a:effectLst/>
              </a:rPr>
            </a:br>
            <a:r>
              <a:rPr lang="en-US" sz="1600" dirty="0">
                <a:effectLst/>
              </a:rPr>
              <a:t>But wish I hadn't though;</a:t>
            </a:r>
          </a:p>
          <a:p>
            <a:pPr>
              <a:lnSpc>
                <a:spcPct val="90000"/>
              </a:lnSpc>
            </a:pPr>
            <a:br>
              <a:rPr lang="en-US" sz="1600" dirty="0">
                <a:effectLst/>
              </a:rPr>
            </a:br>
            <a:r>
              <a:rPr lang="en-US" sz="1600" dirty="0">
                <a:effectLst/>
              </a:rPr>
              <a:t>For then I thought you honest, John,</a:t>
            </a:r>
            <a:br>
              <a:rPr lang="en-US" sz="1600" dirty="0">
                <a:effectLst/>
              </a:rPr>
            </a:br>
            <a:r>
              <a:rPr lang="en-US" sz="1600" dirty="0">
                <a:effectLst/>
              </a:rPr>
              <a:t>Not dreaming but you'd make</a:t>
            </a:r>
            <a:br>
              <a:rPr lang="en-US" sz="1600" dirty="0">
                <a:effectLst/>
              </a:rPr>
            </a:br>
            <a:r>
              <a:rPr lang="en-US" sz="1600" dirty="0">
                <a:effectLst/>
              </a:rPr>
              <a:t>A citizen as useful, John</a:t>
            </a:r>
            <a:br>
              <a:rPr lang="en-US" sz="1600" dirty="0">
                <a:effectLst/>
              </a:rPr>
            </a:br>
            <a:r>
              <a:rPr lang="en-US" sz="1600" dirty="0">
                <a:effectLst/>
              </a:rPr>
              <a:t>As any in the state.</a:t>
            </a:r>
          </a:p>
          <a:p>
            <a:pPr>
              <a:lnSpc>
                <a:spcPct val="90000"/>
              </a:lnSpc>
            </a:pPr>
            <a:r>
              <a:rPr lang="en-US" sz="1600" dirty="0">
                <a:effectLst/>
              </a:rPr>
              <a:t>I thought you'd open wide your ports</a:t>
            </a:r>
            <a:br>
              <a:rPr lang="en-US" sz="1600" dirty="0">
                <a:effectLst/>
              </a:rPr>
            </a:br>
            <a:r>
              <a:rPr lang="en-US" sz="1600" dirty="0">
                <a:effectLst/>
              </a:rPr>
              <a:t>And let our merchants in</a:t>
            </a:r>
            <a:br>
              <a:rPr lang="en-US" sz="1600" dirty="0">
                <a:effectLst/>
              </a:rPr>
            </a:br>
            <a:r>
              <a:rPr lang="en-US" sz="1600" dirty="0">
                <a:effectLst/>
              </a:rPr>
              <a:t>To barter for their crapes and teas,</a:t>
            </a:r>
            <a:br>
              <a:rPr lang="en-US" sz="1600" dirty="0">
                <a:effectLst/>
              </a:rPr>
            </a:br>
            <a:r>
              <a:rPr lang="en-US" sz="1600" dirty="0">
                <a:effectLst/>
              </a:rPr>
              <a:t>Their wares of wood and tin.</a:t>
            </a:r>
          </a:p>
          <a:p>
            <a:pPr>
              <a:lnSpc>
                <a:spcPct val="90000"/>
              </a:lnSpc>
            </a:pPr>
            <a:r>
              <a:rPr lang="en-US" sz="1600" dirty="0">
                <a:effectLst/>
              </a:rPr>
              <a:t>I thought you'd cut your queue off, John,</a:t>
            </a:r>
            <a:br>
              <a:rPr lang="en-US" sz="1600" dirty="0">
                <a:effectLst/>
              </a:rPr>
            </a:br>
            <a:r>
              <a:rPr lang="en-US" sz="1600" dirty="0">
                <a:effectLst/>
              </a:rPr>
              <a:t>And don a Yankee coat,</a:t>
            </a:r>
            <a:br>
              <a:rPr lang="en-US" sz="1600" dirty="0">
                <a:effectLst/>
              </a:rPr>
            </a:br>
            <a:r>
              <a:rPr lang="en-US" sz="1600" dirty="0">
                <a:effectLst/>
              </a:rPr>
              <a:t>And a collar high you'd raise, John,</a:t>
            </a:r>
            <a:br>
              <a:rPr lang="en-US" sz="1600" dirty="0">
                <a:effectLst/>
              </a:rPr>
            </a:br>
            <a:r>
              <a:rPr lang="en-US" sz="1600" dirty="0">
                <a:effectLst/>
              </a:rPr>
              <a:t>Around your dusky throat.</a:t>
            </a:r>
          </a:p>
          <a:p>
            <a:pPr>
              <a:lnSpc>
                <a:spcPct val="90000"/>
              </a:lnSpc>
            </a:pPr>
            <a:r>
              <a:rPr lang="en-US" sz="1300" dirty="0"/>
              <a:t>…</a:t>
            </a:r>
            <a:endParaRPr lang="en-US" sz="1300" dirty="0">
              <a:effectLst/>
            </a:endParaRPr>
          </a:p>
          <a:p>
            <a:pPr>
              <a:lnSpc>
                <a:spcPct val="90000"/>
              </a:lnSpc>
              <a:buFont typeface="Wingdings 3" charset="2"/>
              <a:buChar char=""/>
            </a:pPr>
            <a:endParaRPr lang="en-US" sz="1300" dirty="0"/>
          </a:p>
        </p:txBody>
      </p:sp>
    </p:spTree>
    <p:extLst>
      <p:ext uri="{BB962C8B-B14F-4D97-AF65-F5344CB8AC3E}">
        <p14:creationId xmlns:p14="http://schemas.microsoft.com/office/powerpoint/2010/main" val="1649579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C04066-5C5F-4846-A5FD-9F62AEB70017}"/>
              </a:ext>
            </a:extLst>
          </p:cNvPr>
          <p:cNvSpPr>
            <a:spLocks noGrp="1"/>
          </p:cNvSpPr>
          <p:nvPr>
            <p:ph type="title"/>
          </p:nvPr>
        </p:nvSpPr>
        <p:spPr/>
        <p:txBody>
          <a:bodyPr/>
          <a:lstStyle/>
          <a:p>
            <a:r>
              <a:rPr lang="en-US" sz="4000" b="1" dirty="0"/>
              <a:t>The Poles in German minds</a:t>
            </a:r>
            <a:br>
              <a:rPr lang="en-US" dirty="0"/>
            </a:br>
            <a:r>
              <a:rPr lang="en-US" sz="2800" dirty="0"/>
              <a:t>90`</a:t>
            </a:r>
            <a:endParaRPr lang="sk-SK" dirty="0"/>
          </a:p>
        </p:txBody>
      </p:sp>
      <p:pic>
        <p:nvPicPr>
          <p:cNvPr id="6" name="Zástupný objekt pre obsah 5" descr="Obrázok, na ktorom je text, muž, osoba, nosenie&#10;&#10;Automaticky generovaný popis">
            <a:extLst>
              <a:ext uri="{FF2B5EF4-FFF2-40B4-BE49-F238E27FC236}">
                <a16:creationId xmlns:a16="http://schemas.microsoft.com/office/drawing/2014/main" id="{0369DEEE-D446-4642-8D5B-D2BC35B5C6B0}"/>
              </a:ext>
            </a:extLst>
          </p:cNvPr>
          <p:cNvPicPr>
            <a:picLocks noGrp="1" noChangeAspect="1"/>
          </p:cNvPicPr>
          <p:nvPr>
            <p:ph sz="half" idx="1"/>
          </p:nvPr>
        </p:nvPicPr>
        <p:blipFill>
          <a:blip r:embed="rId3"/>
          <a:stretch>
            <a:fillRect/>
          </a:stretch>
        </p:blipFill>
        <p:spPr>
          <a:xfrm>
            <a:off x="952685" y="1992939"/>
            <a:ext cx="4395787" cy="3302335"/>
          </a:xfrm>
        </p:spPr>
      </p:pic>
      <p:pic>
        <p:nvPicPr>
          <p:cNvPr id="8" name="Zástupný objekt pre obsah 7" descr="Obrázok, na ktorom je text, muž&#10;&#10;Automaticky generovaný popis">
            <a:extLst>
              <a:ext uri="{FF2B5EF4-FFF2-40B4-BE49-F238E27FC236}">
                <a16:creationId xmlns:a16="http://schemas.microsoft.com/office/drawing/2014/main" id="{F1AA6850-26E8-4DB1-9271-B794A698453C}"/>
              </a:ext>
            </a:extLst>
          </p:cNvPr>
          <p:cNvPicPr>
            <a:picLocks noGrp="1" noChangeAspect="1"/>
          </p:cNvPicPr>
          <p:nvPr>
            <p:ph sz="half" idx="2"/>
          </p:nvPr>
        </p:nvPicPr>
        <p:blipFill>
          <a:blip r:embed="rId4"/>
          <a:stretch>
            <a:fillRect/>
          </a:stretch>
        </p:blipFill>
        <p:spPr>
          <a:xfrm>
            <a:off x="5655046" y="1992939"/>
            <a:ext cx="4395788" cy="3302335"/>
          </a:xfrm>
        </p:spPr>
      </p:pic>
      <p:sp>
        <p:nvSpPr>
          <p:cNvPr id="9" name="BlokTextu 8">
            <a:extLst>
              <a:ext uri="{FF2B5EF4-FFF2-40B4-BE49-F238E27FC236}">
                <a16:creationId xmlns:a16="http://schemas.microsoft.com/office/drawing/2014/main" id="{0AB627D3-DBC8-4802-AFC5-E86F5D58612B}"/>
              </a:ext>
            </a:extLst>
          </p:cNvPr>
          <p:cNvSpPr txBox="1"/>
          <p:nvPr/>
        </p:nvSpPr>
        <p:spPr>
          <a:xfrm>
            <a:off x="966973" y="5529263"/>
            <a:ext cx="4395787" cy="923330"/>
          </a:xfrm>
          <a:prstGeom prst="rect">
            <a:avLst/>
          </a:prstGeom>
          <a:noFill/>
        </p:spPr>
        <p:txBody>
          <a:bodyPr wrap="square" rtlCol="0">
            <a:spAutoFit/>
          </a:bodyPr>
          <a:lstStyle/>
          <a:p>
            <a:r>
              <a:rPr lang="en-US" dirty="0"/>
              <a:t>“In the Polish tourist office, there is a poster: Come  to Poland, your car is already there!”</a:t>
            </a:r>
            <a:endParaRPr lang="sk-SK" dirty="0"/>
          </a:p>
        </p:txBody>
      </p:sp>
      <p:sp>
        <p:nvSpPr>
          <p:cNvPr id="13" name="BlokTextu 12">
            <a:extLst>
              <a:ext uri="{FF2B5EF4-FFF2-40B4-BE49-F238E27FC236}">
                <a16:creationId xmlns:a16="http://schemas.microsoft.com/office/drawing/2014/main" id="{81BB2840-2941-4DAB-BFAF-705C8BD38E4C}"/>
              </a:ext>
            </a:extLst>
          </p:cNvPr>
          <p:cNvSpPr txBox="1"/>
          <p:nvPr/>
        </p:nvSpPr>
        <p:spPr>
          <a:xfrm>
            <a:off x="5655046" y="5672138"/>
            <a:ext cx="4395787" cy="646331"/>
          </a:xfrm>
          <a:prstGeom prst="rect">
            <a:avLst/>
          </a:prstGeom>
          <a:noFill/>
        </p:spPr>
        <p:txBody>
          <a:bodyPr wrap="square" rtlCol="0">
            <a:spAutoFit/>
          </a:bodyPr>
          <a:lstStyle/>
          <a:p>
            <a:r>
              <a:rPr lang="en-US" dirty="0"/>
              <a:t>“Never laugh</a:t>
            </a:r>
            <a:r>
              <a:rPr lang="sk-SK" dirty="0"/>
              <a:t>:</a:t>
            </a:r>
            <a:r>
              <a:rPr lang="en-US" dirty="0"/>
              <a:t> when a Pole hits a tree in a car, it could be yours.”</a:t>
            </a:r>
            <a:endParaRPr lang="sk-SK" dirty="0"/>
          </a:p>
        </p:txBody>
      </p:sp>
    </p:spTree>
    <p:extLst>
      <p:ext uri="{BB962C8B-B14F-4D97-AF65-F5344CB8AC3E}">
        <p14:creationId xmlns:p14="http://schemas.microsoft.com/office/powerpoint/2010/main" val="3957369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ó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TotalTime>
  <Words>1094</Words>
  <Application>Microsoft Office PowerPoint</Application>
  <PresentationFormat>Širokouhlá</PresentationFormat>
  <Paragraphs>89</Paragraphs>
  <Slides>12</Slides>
  <Notes>7</Notes>
  <HiddenSlides>0</HiddenSlides>
  <MMClips>0</MMClips>
  <ScaleCrop>false</ScaleCrop>
  <HeadingPairs>
    <vt:vector size="6" baseType="variant">
      <vt:variant>
        <vt:lpstr>Použité písma</vt:lpstr>
      </vt:variant>
      <vt:variant>
        <vt:i4>13</vt:i4>
      </vt:variant>
      <vt:variant>
        <vt:lpstr>Motív</vt:lpstr>
      </vt:variant>
      <vt:variant>
        <vt:i4>1</vt:i4>
      </vt:variant>
      <vt:variant>
        <vt:lpstr>Nadpisy snímok</vt:lpstr>
      </vt:variant>
      <vt:variant>
        <vt:i4>12</vt:i4>
      </vt:variant>
    </vt:vector>
  </HeadingPairs>
  <TitlesOfParts>
    <vt:vector size="26" baseType="lpstr">
      <vt:lpstr>-apple-system</vt:lpstr>
      <vt:lpstr>Arial</vt:lpstr>
      <vt:lpstr>Calibri</vt:lpstr>
      <vt:lpstr>Century Gothic</vt:lpstr>
      <vt:lpstr>Georgia</vt:lpstr>
      <vt:lpstr>Georgia</vt:lpstr>
      <vt:lpstr>ReithSans</vt:lpstr>
      <vt:lpstr>Roboto</vt:lpstr>
      <vt:lpstr>Symbol</vt:lpstr>
      <vt:lpstr>Verdana</vt:lpstr>
      <vt:lpstr>Verdana</vt:lpstr>
      <vt:lpstr>Wingdings</vt:lpstr>
      <vt:lpstr>Wingdings 3</vt:lpstr>
      <vt:lpstr>Ión</vt:lpstr>
      <vt:lpstr>Why talk anti-immigrant attitudes?</vt:lpstr>
      <vt:lpstr>Prezentácia programu PowerPoint</vt:lpstr>
      <vt:lpstr>Why people leave their homeland?</vt:lpstr>
      <vt:lpstr>Specific cases of migration in recent history</vt:lpstr>
      <vt:lpstr>What does it mean to be an immigrant?</vt:lpstr>
      <vt:lpstr>Prezentácia programu PowerPoint</vt:lpstr>
      <vt:lpstr>Images of immigrants Irish stereotypes in 19th century U.S.A.  </vt:lpstr>
      <vt:lpstr>Image of Chinese workers 19th century, California</vt:lpstr>
      <vt:lpstr>The Poles in German minds 90`</vt:lpstr>
      <vt:lpstr>Prezentácia programu PowerPoint</vt:lpstr>
      <vt:lpstr>Discuss the negative attitudes immigrants usually face  </vt:lpstr>
      <vt:lpstr>Main concepts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talk anti-immigrant attitudes?</dc:title>
  <dc:creator>Katarina Aslan</dc:creator>
  <cp:lastModifiedBy>Katarina Aslan</cp:lastModifiedBy>
  <cp:revision>15</cp:revision>
  <dcterms:created xsi:type="dcterms:W3CDTF">2021-02-24T14:13:55Z</dcterms:created>
  <dcterms:modified xsi:type="dcterms:W3CDTF">2021-02-24T20:49:47Z</dcterms:modified>
</cp:coreProperties>
</file>