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57" r:id="rId9"/>
    <p:sldId id="258" r:id="rId10"/>
    <p:sldId id="272" r:id="rId11"/>
    <p:sldId id="273" r:id="rId12"/>
    <p:sldId id="261" r:id="rId13"/>
    <p:sldId id="268" r:id="rId14"/>
    <p:sldId id="271" r:id="rId15"/>
    <p:sldId id="274" r:id="rId16"/>
    <p:sldId id="275" r:id="rId17"/>
    <p:sldId id="279" r:id="rId18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FDC55-4B80-4700-B282-F41F862294C8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E6970-5418-4BF8-973E-C0CDC5923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712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94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90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85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82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01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06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62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09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1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09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74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C4BA-6BF9-4010-A747-3590F9E313A7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09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Sociologie občanské společnosti</a:t>
            </a:r>
            <a:br>
              <a:rPr lang="cs-CZ" dirty="0"/>
            </a:br>
            <a:r>
              <a:rPr lang="cs-CZ" dirty="0" smtClean="0"/>
              <a:t>LS 2022/23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16438"/>
            <a:ext cx="9144000" cy="1655762"/>
          </a:xfrm>
        </p:spPr>
        <p:txBody>
          <a:bodyPr>
            <a:noAutofit/>
          </a:bodyPr>
          <a:lstStyle/>
          <a:p>
            <a:endParaRPr lang="cs-CZ" sz="3200" dirty="0"/>
          </a:p>
          <a:p>
            <a:r>
              <a:rPr lang="cs-CZ" sz="3200" dirty="0" smtClean="0"/>
              <a:t>Tereza </a:t>
            </a:r>
            <a:r>
              <a:rPr lang="cs-CZ" sz="3200" dirty="0" smtClean="0"/>
              <a:t>Pospíšilová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1137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70" y="262587"/>
            <a:ext cx="7143750" cy="413385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00" y="0"/>
            <a:ext cx="5486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627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146" y="1791855"/>
            <a:ext cx="6642854" cy="506614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16" y="184728"/>
            <a:ext cx="7093839" cy="501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90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Index občanské společnosti (CSI) CIVICUS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Výzkum v 60 zemích světa:</a:t>
            </a:r>
          </a:p>
          <a:p>
            <a:r>
              <a:rPr lang="cs-CZ" dirty="0" smtClean="0"/>
              <a:t>Argentina</a:t>
            </a:r>
          </a:p>
          <a:p>
            <a:r>
              <a:rPr lang="cs-CZ" dirty="0" smtClean="0"/>
              <a:t>Austrálie</a:t>
            </a:r>
          </a:p>
          <a:p>
            <a:r>
              <a:rPr lang="cs-CZ" dirty="0" smtClean="0"/>
              <a:t>Bulharsko</a:t>
            </a:r>
          </a:p>
          <a:p>
            <a:r>
              <a:rPr lang="cs-CZ" dirty="0" smtClean="0"/>
              <a:t>Česká republika</a:t>
            </a:r>
          </a:p>
          <a:p>
            <a:r>
              <a:rPr lang="cs-CZ" dirty="0" smtClean="0"/>
              <a:t>Čína</a:t>
            </a:r>
          </a:p>
          <a:p>
            <a:r>
              <a:rPr lang="cs-CZ" dirty="0" smtClean="0"/>
              <a:t>Ghana</a:t>
            </a:r>
          </a:p>
          <a:p>
            <a:r>
              <a:rPr lang="cs-CZ" dirty="0" smtClean="0"/>
              <a:t>Německo</a:t>
            </a:r>
          </a:p>
          <a:p>
            <a:r>
              <a:rPr lang="cs-CZ" dirty="0" smtClean="0"/>
              <a:t>Rusko</a:t>
            </a:r>
          </a:p>
          <a:p>
            <a:r>
              <a:rPr lang="cs-CZ" dirty="0" err="1" smtClean="0"/>
              <a:t>Taiwan</a:t>
            </a:r>
            <a:endParaRPr lang="cs-CZ" dirty="0" smtClean="0"/>
          </a:p>
          <a:p>
            <a:r>
              <a:rPr lang="cs-CZ" dirty="0" smtClean="0"/>
              <a:t>Turecko</a:t>
            </a:r>
          </a:p>
          <a:p>
            <a:r>
              <a:rPr lang="cs-CZ" dirty="0" smtClean="0"/>
              <a:t>atd.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342" y="2511063"/>
            <a:ext cx="6943725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72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HODNOTY občanské </a:t>
            </a:r>
            <a:r>
              <a:rPr lang="cs-CZ" dirty="0" smtClean="0"/>
              <a:t>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Demokracie</a:t>
            </a:r>
            <a:endParaRPr lang="cs-CZ" dirty="0" smtClean="0"/>
          </a:p>
          <a:p>
            <a:r>
              <a:rPr lang="cs-CZ" dirty="0" smtClean="0"/>
              <a:t>Průhlednost</a:t>
            </a:r>
          </a:p>
          <a:p>
            <a:r>
              <a:rPr lang="cs-CZ" dirty="0" smtClean="0"/>
              <a:t>Tolerance</a:t>
            </a:r>
          </a:p>
          <a:p>
            <a:r>
              <a:rPr lang="cs-CZ" dirty="0" smtClean="0"/>
              <a:t>Nenásilí</a:t>
            </a:r>
          </a:p>
          <a:p>
            <a:r>
              <a:rPr lang="cs-CZ" dirty="0" smtClean="0"/>
              <a:t>Boj s chudobou</a:t>
            </a:r>
          </a:p>
          <a:p>
            <a:r>
              <a:rPr lang="cs-CZ" dirty="0" smtClean="0"/>
              <a:t>Rovnost mužů a žen</a:t>
            </a:r>
          </a:p>
          <a:p>
            <a:r>
              <a:rPr lang="cs-CZ" dirty="0" smtClean="0"/>
              <a:t>Ochrana životního </a:t>
            </a:r>
            <a:r>
              <a:rPr lang="cs-CZ" dirty="0" smtClean="0"/>
              <a:t>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779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hádanka občanské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Občanská společnost je významná sociální struktura v moderní společnosti, která se nedá ztotožnit ani s rodinou, ani se státem, ani s trhem a obchodem.</a:t>
            </a:r>
          </a:p>
          <a:p>
            <a:endParaRPr lang="cs-CZ" dirty="0"/>
          </a:p>
          <a:p>
            <a:r>
              <a:rPr lang="cs-CZ" dirty="0" smtClean="0"/>
              <a:t>Na rozdíl od před-moderních struktur si členství a aktivity v občanské společnosti volí člověk sám. Dobrovolně do struktur OS vstupuje a podílí se na nich, a může z </a:t>
            </a:r>
            <a:r>
              <a:rPr lang="cs-CZ" smtClean="0"/>
              <a:t>nich vystoupit</a:t>
            </a:r>
            <a:r>
              <a:rPr lang="cs-CZ" dirty="0" smtClean="0"/>
              <a:t>, aniž by tím ztratil </a:t>
            </a:r>
            <a:r>
              <a:rPr lang="cs-CZ" smtClean="0"/>
              <a:t>obživu apod.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01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9382" y="365125"/>
            <a:ext cx="6024417" cy="6072620"/>
          </a:xfrm>
        </p:spPr>
        <p:txBody>
          <a:bodyPr/>
          <a:lstStyle/>
          <a:p>
            <a:r>
              <a:rPr lang="cs-CZ" dirty="0" smtClean="0"/>
              <a:t>V říjnu 1910 pronesl sociolog Max Weber proslov na prvním zasedání Německé sociologické společnosti, kde se zaměřil na vliv dobrovolných spolků na utváření „moderního člověka“.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0" y="281998"/>
            <a:ext cx="5006109" cy="6393707"/>
          </a:xfrm>
        </p:spPr>
      </p:pic>
      <p:sp>
        <p:nvSpPr>
          <p:cNvPr id="6" name="TextovéPole 5"/>
          <p:cNvSpPr txBox="1"/>
          <p:nvPr/>
        </p:nvSpPr>
        <p:spPr>
          <a:xfrm>
            <a:off x="886691" y="5791200"/>
            <a:ext cx="3703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Max Weber (1864 – 1920)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05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Weber navrhuje vytvořit „sociologii spolků“ – tedy sociologicky studovat sdružování lidé ve sféře mimo tradiční rodinu a církevní instituce na straně jedné a mimo státní instituce na straně druhé.</a:t>
            </a:r>
          </a:p>
          <a:p>
            <a:r>
              <a:rPr lang="cs-CZ" dirty="0" smtClean="0"/>
              <a:t>Kdo jsou členové spolků? Existuje vztah mezi jejich socioekonomickým statusem, třídou, a členstvím ve spolku? Jak spolky formují svoje členy? Jak vzniká „kultura“ spolků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2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2509" y="365125"/>
            <a:ext cx="5212589" cy="614651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Emile </a:t>
            </a:r>
            <a:r>
              <a:rPr lang="cs-CZ" dirty="0" err="1" smtClean="0"/>
              <a:t>Durkheim</a:t>
            </a:r>
            <a:r>
              <a:rPr lang="cs-CZ" dirty="0" smtClean="0"/>
              <a:t> </a:t>
            </a:r>
            <a:r>
              <a:rPr lang="cs-CZ" dirty="0"/>
              <a:t>se ptá, kde se bere solidarita v moderní komplexní společnosti? Má dva </a:t>
            </a:r>
            <a:r>
              <a:rPr lang="cs-CZ" dirty="0" smtClean="0"/>
              <a:t>zdroje, (a</a:t>
            </a:r>
            <a:r>
              <a:rPr lang="cs-CZ" dirty="0"/>
              <a:t>) kolektivní vědomí (sdílené normy a hodnoty) a </a:t>
            </a:r>
            <a:r>
              <a:rPr lang="cs-CZ" dirty="0" smtClean="0"/>
              <a:t>(b</a:t>
            </a:r>
            <a:r>
              <a:rPr lang="cs-CZ" dirty="0"/>
              <a:t>) vzájemnou závislost danou dělbou </a:t>
            </a:r>
            <a:r>
              <a:rPr lang="cs-CZ" dirty="0" smtClean="0"/>
              <a:t>práce. Jako podstatné viděl i zájmové a profesní spolky.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098" y="365125"/>
            <a:ext cx="6374060" cy="5399203"/>
          </a:xfrm>
        </p:spPr>
      </p:pic>
      <p:sp>
        <p:nvSpPr>
          <p:cNvPr id="5" name="TextovéPole 4"/>
          <p:cNvSpPr txBox="1"/>
          <p:nvPr/>
        </p:nvSpPr>
        <p:spPr>
          <a:xfrm>
            <a:off x="8746836" y="5098473"/>
            <a:ext cx="4959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Emile </a:t>
            </a:r>
            <a:r>
              <a:rPr lang="cs-CZ" sz="2000" dirty="0" err="1" smtClean="0">
                <a:solidFill>
                  <a:schemeClr val="bg1"/>
                </a:solidFill>
              </a:rPr>
              <a:t>Durkheim</a:t>
            </a:r>
            <a:r>
              <a:rPr lang="cs-CZ" sz="2000" dirty="0" smtClean="0">
                <a:solidFill>
                  <a:schemeClr val="bg1"/>
                </a:solidFill>
              </a:rPr>
              <a:t> (1858-1917)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6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Cílem </a:t>
            </a:r>
            <a:r>
              <a:rPr lang="cs-CZ" dirty="0"/>
              <a:t>předmětu je přinést hlubší poznání aktérů a procesů v občanské </a:t>
            </a:r>
            <a:r>
              <a:rPr lang="cs-CZ" dirty="0" smtClean="0"/>
              <a:t>společnosti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Co </a:t>
            </a:r>
            <a:r>
              <a:rPr lang="cs-CZ" dirty="0"/>
              <a:t>tvoří občanskou společnost?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Jaký </a:t>
            </a:r>
            <a:r>
              <a:rPr lang="cs-CZ" dirty="0"/>
              <a:t>je </a:t>
            </a:r>
            <a:r>
              <a:rPr lang="cs-CZ" dirty="0" smtClean="0"/>
              <a:t>význam občanské společnosti v</a:t>
            </a:r>
            <a:r>
              <a:rPr lang="cs-CZ" dirty="0"/>
              <a:t> současné </a:t>
            </a:r>
            <a:r>
              <a:rPr lang="cs-CZ" dirty="0" smtClean="0"/>
              <a:t>době?</a:t>
            </a:r>
          </a:p>
          <a:p>
            <a:pPr marL="0" indent="0">
              <a:buNone/>
            </a:pPr>
            <a:r>
              <a:rPr lang="cs-CZ" dirty="0" smtClean="0"/>
              <a:t>Jaký je význam dobrovolnictví, občanského aktivismu, dárcovství, neziskovek, nadací, sociálních inovací?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422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Práce skrze zkušenosti a témata studentek a studentů</a:t>
            </a:r>
          </a:p>
          <a:p>
            <a:pPr marL="0" indent="0">
              <a:buNone/>
            </a:pPr>
            <a:r>
              <a:rPr lang="cs-CZ" dirty="0" smtClean="0"/>
              <a:t>Explorace </a:t>
            </a:r>
            <a:r>
              <a:rPr lang="cs-CZ" dirty="0"/>
              <a:t>témat občanské angažovanosti </a:t>
            </a:r>
            <a:r>
              <a:rPr lang="cs-CZ" dirty="0" smtClean="0"/>
              <a:t>ve spojení s osobní nebo kolektivní identitou </a:t>
            </a:r>
            <a:r>
              <a:rPr lang="cs-CZ" dirty="0"/>
              <a:t>metodou </a:t>
            </a:r>
            <a:r>
              <a:rPr lang="cs-CZ" b="1" dirty="0"/>
              <a:t>životní linie.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Životní </a:t>
            </a:r>
            <a:r>
              <a:rPr lang="cs-CZ" dirty="0" smtClean="0"/>
              <a:t>dráha: linie našich aktivit, setkání, úspěchů a neúspěchů, milníků, proměn…</a:t>
            </a:r>
          </a:p>
          <a:p>
            <a:pPr marL="0" indent="0">
              <a:buNone/>
            </a:pPr>
            <a:r>
              <a:rPr lang="cs-CZ" dirty="0"/>
              <a:t>Kdy/jak </a:t>
            </a:r>
            <a:r>
              <a:rPr lang="cs-CZ" dirty="0" smtClean="0"/>
              <a:t>jsme usilovali </a:t>
            </a:r>
            <a:r>
              <a:rPr lang="cs-CZ" dirty="0"/>
              <a:t>o </a:t>
            </a:r>
            <a:r>
              <a:rPr lang="cs-CZ" dirty="0" smtClean="0"/>
              <a:t>změnu ve svém okolí… Kdy/jak </a:t>
            </a:r>
            <a:r>
              <a:rPr lang="cs-CZ" dirty="0"/>
              <a:t>se měnilo to, kým </a:t>
            </a:r>
            <a:r>
              <a:rPr lang="cs-CZ" dirty="0" smtClean="0"/>
              <a:t>jsme… Jaké to má vazby </a:t>
            </a:r>
            <a:r>
              <a:rPr lang="cs-CZ" dirty="0"/>
              <a:t>na občanství...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3579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a koncepty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Sociologické koncepty, které probereme: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600" dirty="0" smtClean="0"/>
              <a:t>*identita</a:t>
            </a:r>
            <a:r>
              <a:rPr lang="cs-CZ" sz="3600" dirty="0"/>
              <a:t>, </a:t>
            </a:r>
            <a:r>
              <a:rPr lang="cs-CZ" sz="3600" dirty="0" smtClean="0"/>
              <a:t>*důvěra</a:t>
            </a:r>
            <a:r>
              <a:rPr lang="cs-CZ" sz="3600" dirty="0"/>
              <a:t>, </a:t>
            </a:r>
            <a:r>
              <a:rPr lang="cs-CZ" sz="3600" dirty="0" smtClean="0"/>
              <a:t>*sociální </a:t>
            </a:r>
            <a:r>
              <a:rPr lang="cs-CZ" sz="3600" dirty="0"/>
              <a:t>kapitál, </a:t>
            </a:r>
            <a:r>
              <a:rPr lang="cs-CZ" sz="3600" dirty="0" smtClean="0"/>
              <a:t>*role</a:t>
            </a:r>
            <a:r>
              <a:rPr lang="cs-CZ" sz="3600" dirty="0"/>
              <a:t>, </a:t>
            </a:r>
            <a:r>
              <a:rPr lang="cs-CZ" sz="3600" dirty="0" smtClean="0"/>
              <a:t>*hodnoty, *normy</a:t>
            </a:r>
            <a:r>
              <a:rPr lang="cs-CZ" sz="3600" dirty="0"/>
              <a:t>, </a:t>
            </a:r>
            <a:r>
              <a:rPr lang="cs-CZ" sz="3600" dirty="0" smtClean="0"/>
              <a:t>*socializace</a:t>
            </a:r>
            <a:r>
              <a:rPr lang="cs-CZ" sz="3600" dirty="0"/>
              <a:t>, </a:t>
            </a:r>
            <a:r>
              <a:rPr lang="cs-CZ" sz="3600" dirty="0" smtClean="0"/>
              <a:t>*občanská angažovanost, *</a:t>
            </a:r>
            <a:r>
              <a:rPr lang="cs-CZ" sz="3600" dirty="0" err="1" smtClean="0"/>
              <a:t>neobčanská</a:t>
            </a:r>
            <a:r>
              <a:rPr lang="cs-CZ" sz="3600" dirty="0" smtClean="0"/>
              <a:t> společnost, *sociální změna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Předmět </a:t>
            </a:r>
            <a:r>
              <a:rPr lang="cs-CZ" dirty="0"/>
              <a:t>je jednou z volitelných součástí souborné zkoušky ze společenských věd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26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Atestace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Podmínkou úspěšného splnění předmětu je účast na seminářích (alespoň 9x</a:t>
            </a:r>
            <a:r>
              <a:rPr lang="cs-CZ" dirty="0" smtClean="0"/>
              <a:t>)</a:t>
            </a:r>
          </a:p>
          <a:p>
            <a:r>
              <a:rPr lang="cs-CZ" dirty="0" smtClean="0"/>
              <a:t>Vypracování </a:t>
            </a:r>
            <a:r>
              <a:rPr lang="cs-CZ" dirty="0"/>
              <a:t>a odevzdání 1 domácího úkolu v rozsahu 2 normostran (termín 7. 5. 2023</a:t>
            </a:r>
            <a:r>
              <a:rPr lang="cs-CZ" dirty="0" smtClean="0"/>
              <a:t>) – bude doplněn v </a:t>
            </a:r>
            <a:r>
              <a:rPr lang="cs-CZ" dirty="0" err="1" smtClean="0"/>
              <a:t>Moodlu</a:t>
            </a:r>
            <a:endParaRPr lang="cs-CZ" dirty="0" smtClean="0"/>
          </a:p>
          <a:p>
            <a:r>
              <a:rPr lang="cs-CZ" dirty="0" smtClean="0"/>
              <a:t>Úspěšné </a:t>
            </a:r>
            <a:r>
              <a:rPr lang="cs-CZ" dirty="0"/>
              <a:t>napsání závěrečného testu z povinné literatury (min 60% bodů). </a:t>
            </a:r>
            <a:endParaRPr lang="cs-CZ" dirty="0" smtClean="0"/>
          </a:p>
          <a:p>
            <a:r>
              <a:rPr lang="cs-CZ" dirty="0" smtClean="0"/>
              <a:t>Konkrétní </a:t>
            </a:r>
            <a:r>
              <a:rPr lang="cs-CZ" dirty="0"/>
              <a:t>zadání, termíny a </a:t>
            </a:r>
            <a:r>
              <a:rPr lang="cs-CZ" dirty="0" err="1"/>
              <a:t>odevzdávárny</a:t>
            </a:r>
            <a:r>
              <a:rPr lang="cs-CZ" dirty="0"/>
              <a:t> budou dostupné v </a:t>
            </a:r>
            <a:r>
              <a:rPr lang="cs-CZ" dirty="0" err="1"/>
              <a:t>Moodlu</a:t>
            </a:r>
            <a:r>
              <a:rPr lang="cs-CZ" dirty="0"/>
              <a:t> https://</a:t>
            </a:r>
            <a:r>
              <a:rPr lang="cs-CZ" dirty="0" smtClean="0"/>
              <a:t>dl1.cuni.cz/course/view.php?id=9189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– bude doplněno do 20. 2. 2023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634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73932"/>
            <a:ext cx="10515600" cy="57421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31274"/>
            <a:ext cx="10515600" cy="594359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/>
              <a:t>1. Úvod do předmětu – T. Pospíšilová 14/2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Předmět: cíle, obsah, způsob spolupráce, atestace. Co je občanská společnost? Povinná četba: Skovajsa, M. a kol. 2010. </a:t>
            </a:r>
            <a:r>
              <a:rPr lang="cs-CZ" i="1" dirty="0"/>
              <a:t>Občanský sektor: Organizovaná občanská společnost v České republice</a:t>
            </a:r>
            <a:r>
              <a:rPr lang="cs-CZ" dirty="0"/>
              <a:t>. Praha: Portál, s. 30-40.</a:t>
            </a:r>
          </a:p>
          <a:p>
            <a:pPr marL="0" indent="0">
              <a:buNone/>
            </a:pPr>
            <a:r>
              <a:rPr lang="cs-CZ" b="1" dirty="0"/>
              <a:t>2. </a:t>
            </a:r>
            <a:r>
              <a:rPr lang="cs-CZ" dirty="0"/>
              <a:t> </a:t>
            </a:r>
            <a:r>
              <a:rPr lang="cs-CZ" b="1" dirty="0"/>
              <a:t>Občan a sociální změna – D. </a:t>
            </a:r>
            <a:r>
              <a:rPr lang="cs-CZ" b="1" dirty="0" err="1"/>
              <a:t>Moree</a:t>
            </a:r>
            <a:r>
              <a:rPr lang="cs-CZ" b="1" dirty="0"/>
              <a:t> 21/2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Explorace témat a zkušeností v občanské společnosti. Identita, aktérství a </a:t>
            </a:r>
            <a:r>
              <a:rPr lang="cs-CZ" i="1" dirty="0" err="1"/>
              <a:t>empowerment</a:t>
            </a:r>
            <a:r>
              <a:rPr lang="cs-CZ" i="1" dirty="0"/>
              <a:t>. </a:t>
            </a:r>
            <a:r>
              <a:rPr lang="cs-CZ" dirty="0"/>
              <a:t>Povinná četba: </a:t>
            </a:r>
            <a:r>
              <a:rPr lang="cs-CZ" dirty="0" err="1"/>
              <a:t>Batličková</a:t>
            </a:r>
            <a:r>
              <a:rPr lang="cs-CZ" dirty="0"/>
              <a:t>, E., </a:t>
            </a:r>
            <a:r>
              <a:rPr lang="cs-CZ" dirty="0" err="1"/>
              <a:t>Freire</a:t>
            </a:r>
            <a:r>
              <a:rPr lang="cs-CZ" dirty="0"/>
              <a:t>, P. (2022). </a:t>
            </a:r>
            <a:r>
              <a:rPr lang="cs-CZ" i="1" dirty="0"/>
              <a:t>Pedagogika utlačovaných</a:t>
            </a:r>
            <a:r>
              <a:rPr lang="cs-CZ" dirty="0"/>
              <a:t>. Praha: Neklid, 2022, 229 s. ISBN 978-80-908247-9-9. (Kap. 1) </a:t>
            </a:r>
          </a:p>
          <a:p>
            <a:pPr marL="0" indent="0">
              <a:buNone/>
            </a:pPr>
            <a:r>
              <a:rPr lang="cs-CZ" b="1" dirty="0"/>
              <a:t>3.  Občan a sociální identita – D. </a:t>
            </a:r>
            <a:r>
              <a:rPr lang="cs-CZ" b="1" dirty="0" err="1"/>
              <a:t>Moree</a:t>
            </a:r>
            <a:r>
              <a:rPr lang="cs-CZ" b="1" dirty="0"/>
              <a:t> 28/2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Sociální identita a hodnoty v občanské společnosti. Povinná četba: BUDE DOPLNĚNO.</a:t>
            </a:r>
          </a:p>
          <a:p>
            <a:pPr marL="0" indent="0">
              <a:buNone/>
            </a:pPr>
            <a:r>
              <a:rPr lang="cs-CZ" b="1" dirty="0"/>
              <a:t>4. Důvěra, sociální kapitál a občanská participace – A. </a:t>
            </a:r>
            <a:r>
              <a:rPr lang="cs-CZ" b="1" dirty="0" err="1"/>
              <a:t>Košák</a:t>
            </a:r>
            <a:r>
              <a:rPr lang="cs-CZ" b="1" dirty="0"/>
              <a:t> Felcmanová 7/3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Důvěra a občanská společnost, sociální kapitál a OS. Představení pojmů důvěra a sociální kapitál v kontextu občanské participace. </a:t>
            </a:r>
            <a:r>
              <a:rPr lang="cs-CZ" dirty="0"/>
              <a:t>Povinná četba: Sedláčková, M. 2012. </a:t>
            </a:r>
            <a:r>
              <a:rPr lang="cs-CZ" i="1" dirty="0"/>
              <a:t>Důvěra a demokracie. Přehled sociologických teorií důvěry od </a:t>
            </a:r>
            <a:r>
              <a:rPr lang="cs-CZ" i="1" dirty="0" err="1"/>
              <a:t>Tocquevilla</a:t>
            </a:r>
            <a:r>
              <a:rPr lang="cs-CZ" i="1" dirty="0"/>
              <a:t> po transformaci v postkomunistických zemích.</a:t>
            </a:r>
            <a:r>
              <a:rPr lang="cs-CZ" dirty="0"/>
              <a:t> Praha: Slon. s. 58 – 68, 69-81, s.138-144</a:t>
            </a:r>
          </a:p>
          <a:p>
            <a:pPr marL="0" indent="0">
              <a:buNone/>
            </a:pPr>
            <a:r>
              <a:rPr lang="cs-CZ" b="1" dirty="0"/>
              <a:t>5. Důvěra, sociální kapitál a občanská participace (měření) - A. </a:t>
            </a:r>
            <a:r>
              <a:rPr lang="cs-CZ" b="1" dirty="0" err="1"/>
              <a:t>Košák</a:t>
            </a:r>
            <a:r>
              <a:rPr lang="cs-CZ" b="1" dirty="0"/>
              <a:t> Felcmanová 14/3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Měření důvěry a sociálního kapitálu, situace v České republice. </a:t>
            </a:r>
            <a:r>
              <a:rPr lang="cs-CZ" dirty="0"/>
              <a:t>Povinná četba: Sedláčková, M. 2012. </a:t>
            </a:r>
            <a:r>
              <a:rPr lang="cs-CZ" i="1" dirty="0"/>
              <a:t>Důvěra a demokracie. Přehled sociologických teorií důvěry od </a:t>
            </a:r>
            <a:r>
              <a:rPr lang="cs-CZ" i="1" dirty="0" err="1"/>
              <a:t>Tocquevilla</a:t>
            </a:r>
            <a:r>
              <a:rPr lang="cs-CZ" i="1" dirty="0"/>
              <a:t> po transformaci v postkomunistických zemích.</a:t>
            </a:r>
            <a:r>
              <a:rPr lang="cs-CZ" dirty="0"/>
              <a:t> Praha: Slon. s. 147-152  </a:t>
            </a:r>
          </a:p>
          <a:p>
            <a:pPr marL="0" indent="0">
              <a:buNone/>
            </a:pPr>
            <a:r>
              <a:rPr lang="cs-CZ" dirty="0"/>
              <a:t>Doporučená četba: Šafr J., M. Sedláčková 2006. Sociální kapitál. Koncepty, teorie a metody měření. Sociologické studie/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06:7. Praha: Sociologický ústav AV ČR. Str. 41 – 54. </a:t>
            </a:r>
            <a:r>
              <a:rPr lang="cs-CZ" u="sng" dirty="0"/>
              <a:t>http://cohesion.soc.cas.cz/2006/SafrSedlackova2006_SocKapSS06_7.pdf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Zkuste se trochu změřit – jaké otázky se váží na SK? https://www.irozhlas.cz/zpravy-domov/ceska-spolecnost-vyzkum-tridy-kalkulacka_1909171000_zlo#kalkulacka</a:t>
            </a:r>
          </a:p>
          <a:p>
            <a:pPr marL="0" indent="0">
              <a:buNone/>
            </a:pPr>
            <a:r>
              <a:rPr lang="cs-CZ" b="1" dirty="0"/>
              <a:t>6. Dobrovolnictví – T. Pospíšilová 21/3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Proč se lidé věnují dobrovolnictví? Na tuto otázku nebudeme odpovídat z perspektivy motivací, ale z perspektivy identity, rolí a norem. </a:t>
            </a:r>
            <a:r>
              <a:rPr lang="cs-CZ" dirty="0"/>
              <a:t>Povinná četba: Berger, P. L. 2017. "Sociologická perspektiva - společnost v člověku". </a:t>
            </a:r>
            <a:r>
              <a:rPr lang="cs-CZ" i="1" dirty="0"/>
              <a:t>Pozvání do sociologie: Humanistická perspektiva.</a:t>
            </a:r>
            <a:r>
              <a:rPr lang="cs-CZ" dirty="0"/>
              <a:t> Brno: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, s. 97-113, 120-124.</a:t>
            </a:r>
          </a:p>
          <a:p>
            <a:pPr marL="0" indent="0">
              <a:buNone/>
            </a:pPr>
            <a:r>
              <a:rPr lang="cs-CZ" b="1" dirty="0"/>
              <a:t>7. Dárcovství – T. Pospíšilová 28/3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Proč lidé darují organizacím občanské společnosti? Na tuto otázku nebudeme odpovídat z perspektivy motivací, ale z perspektivy identity a členství v sociálních skupinách. </a:t>
            </a:r>
            <a:r>
              <a:rPr lang="cs-CZ" dirty="0"/>
              <a:t>Povinná četba: BUDE DOPLNĚNO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100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90944"/>
            <a:ext cx="10515600" cy="665018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300" b="1" dirty="0"/>
              <a:t>8. Občanská angažovanost: praktiky a postupy - M. Šťovíčková </a:t>
            </a:r>
            <a:r>
              <a:rPr lang="cs-CZ" sz="3300" b="1" dirty="0" err="1"/>
              <a:t>Jantulová</a:t>
            </a:r>
            <a:r>
              <a:rPr lang="cs-CZ" sz="3300" b="1" dirty="0"/>
              <a:t> 4/4</a:t>
            </a:r>
            <a:endParaRPr lang="cs-CZ" sz="3300" dirty="0"/>
          </a:p>
          <a:p>
            <a:pPr marL="0" indent="0">
              <a:buNone/>
            </a:pPr>
            <a:r>
              <a:rPr lang="cs-CZ" sz="3300" dirty="0"/>
              <a:t>Repertoáry jednání v občanské společnosti a nové formy participace. Organizace občanské společnosti vs. neorganizované, přímé aktivity. Povinná četba: Vráblíková, K. 2008: Politická participace – teorie a koncepty. </a:t>
            </a:r>
            <a:r>
              <a:rPr lang="cs-CZ" sz="3300" i="1" dirty="0"/>
              <a:t>Politologický časopis </a:t>
            </a:r>
            <a:r>
              <a:rPr lang="cs-CZ" sz="3300" dirty="0"/>
              <a:t>15 (4). s. 1-10. </a:t>
            </a:r>
            <a:r>
              <a:rPr lang="cs-CZ" sz="3300" dirty="0" err="1"/>
              <a:t>Nejdel</a:t>
            </a:r>
            <a:r>
              <a:rPr lang="cs-CZ" sz="3300" dirty="0"/>
              <a:t>, P. Čermák, D. (</a:t>
            </a:r>
            <a:r>
              <a:rPr lang="cs-CZ" sz="3300" dirty="0" err="1"/>
              <a:t>eds</a:t>
            </a:r>
            <a:r>
              <a:rPr lang="cs-CZ" sz="3300" dirty="0"/>
              <a:t>.) 2007. </a:t>
            </a:r>
            <a:r>
              <a:rPr lang="cs-CZ" sz="3300" i="1" dirty="0"/>
              <a:t>Participace a partnerství v místní veřejní správě</a:t>
            </a:r>
            <a:r>
              <a:rPr lang="cs-CZ" sz="3300" dirty="0"/>
              <a:t>. Praha: SOU AV. s. 27-33.</a:t>
            </a:r>
          </a:p>
          <a:p>
            <a:pPr marL="0" indent="0">
              <a:buNone/>
            </a:pPr>
            <a:r>
              <a:rPr lang="cs-CZ" sz="3300" b="1" dirty="0"/>
              <a:t>9. Online formy občanské a politické participace: nové koncepty, nové otázky - M. Šťovíčková </a:t>
            </a:r>
            <a:r>
              <a:rPr lang="cs-CZ" sz="3300" b="1" dirty="0" err="1"/>
              <a:t>Jantulová</a:t>
            </a:r>
            <a:r>
              <a:rPr lang="cs-CZ" sz="3300" b="1" dirty="0"/>
              <a:t> 11/4</a:t>
            </a:r>
            <a:endParaRPr lang="cs-CZ" sz="3300" dirty="0"/>
          </a:p>
          <a:p>
            <a:pPr marL="0" indent="0">
              <a:buNone/>
            </a:pPr>
            <a:r>
              <a:rPr lang="cs-CZ" sz="3300" dirty="0"/>
              <a:t>Občanská a politická participace. Co je "online občan" a jaké příležitosti a problémy to před nás klade – jako pro aktéry občanské společnosti i jako pro výzkumníky. Povinná četba: </a:t>
            </a:r>
            <a:r>
              <a:rPr lang="cs-CZ" sz="3300" dirty="0" err="1"/>
              <a:t>Švelch</a:t>
            </a:r>
            <a:r>
              <a:rPr lang="cs-CZ" sz="3300" dirty="0"/>
              <a:t>, J., </a:t>
            </a:r>
            <a:r>
              <a:rPr lang="cs-CZ" sz="3300" dirty="0" err="1"/>
              <a:t>Vochová</a:t>
            </a:r>
            <a:r>
              <a:rPr lang="cs-CZ" sz="3300" dirty="0"/>
              <a:t>, L. 2015. Sociální média jako nová výzva pro výzkum politické participace. Sociologický časopis 51 (1): 65-87. Povinné strany (vždy se začátkem a koncem kapitoly): s. 67-72, s.74-77, s.79-81.</a:t>
            </a:r>
          </a:p>
          <a:p>
            <a:pPr marL="0" indent="0">
              <a:buNone/>
            </a:pPr>
            <a:r>
              <a:rPr lang="cs-CZ" sz="3300" b="1" dirty="0"/>
              <a:t>10. </a:t>
            </a:r>
            <a:r>
              <a:rPr lang="cs-CZ" sz="3300" b="1" dirty="0" err="1"/>
              <a:t>Neobčanská</a:t>
            </a:r>
            <a:r>
              <a:rPr lang="cs-CZ" sz="3300" b="1" dirty="0"/>
              <a:t> společnost – S. </a:t>
            </a:r>
            <a:r>
              <a:rPr lang="cs-CZ" sz="3300" b="1" dirty="0" err="1"/>
              <a:t>Muhič</a:t>
            </a:r>
            <a:r>
              <a:rPr lang="cs-CZ" sz="3300" b="1" dirty="0"/>
              <a:t> </a:t>
            </a:r>
            <a:r>
              <a:rPr lang="cs-CZ" sz="3300" b="1" dirty="0" err="1"/>
              <a:t>Dizdarevič</a:t>
            </a:r>
            <a:r>
              <a:rPr lang="cs-CZ" sz="3300" b="1" dirty="0"/>
              <a:t> 18/4</a:t>
            </a:r>
            <a:endParaRPr lang="cs-CZ" sz="3300" dirty="0"/>
          </a:p>
          <a:p>
            <a:pPr marL="0" indent="0">
              <a:buNone/>
            </a:pPr>
            <a:r>
              <a:rPr lang="cs-CZ" sz="3300" i="1" dirty="0"/>
              <a:t>Je virtuální prostor také občanská společnost? Jaké podoby má nenávist ve virtuálním světě a co s ní dělají neziskovky a co Evropská komise? Co je „</a:t>
            </a:r>
            <a:r>
              <a:rPr lang="cs-CZ" sz="3300" i="1" dirty="0" err="1"/>
              <a:t>neobčanská</a:t>
            </a:r>
            <a:r>
              <a:rPr lang="cs-CZ" sz="3300" i="1" dirty="0"/>
              <a:t> společnost“?  Povinná četba: Müller, K. B. Nevládní neziskové organizace – hrozba či požehnání. Politologická revue 13(2): 155–168.</a:t>
            </a:r>
            <a:endParaRPr lang="cs-CZ" sz="3300" dirty="0"/>
          </a:p>
          <a:p>
            <a:pPr marL="0" indent="0">
              <a:buNone/>
            </a:pPr>
            <a:r>
              <a:rPr lang="cs-CZ" sz="3300" dirty="0"/>
              <a:t>Doplňující četba: Kopecký, P., </a:t>
            </a:r>
            <a:r>
              <a:rPr lang="cs-CZ" sz="3300" dirty="0" err="1"/>
              <a:t>Mudde</a:t>
            </a:r>
            <a:r>
              <a:rPr lang="cs-CZ" sz="3300" dirty="0"/>
              <a:t>, C. (</a:t>
            </a:r>
            <a:r>
              <a:rPr lang="cs-CZ" sz="3300" dirty="0" err="1"/>
              <a:t>ed</a:t>
            </a:r>
            <a:r>
              <a:rPr lang="cs-CZ" sz="3300" dirty="0"/>
              <a:t>.) 2003. </a:t>
            </a:r>
            <a:r>
              <a:rPr lang="cs-CZ" sz="3300" i="1" dirty="0" err="1"/>
              <a:t>Uncivil</a:t>
            </a:r>
            <a:r>
              <a:rPr lang="cs-CZ" sz="3300" i="1" dirty="0"/>
              <a:t> Society</a:t>
            </a:r>
            <a:r>
              <a:rPr lang="cs-CZ" sz="3300" dirty="0"/>
              <a:t>. London: </a:t>
            </a:r>
            <a:r>
              <a:rPr lang="cs-CZ" sz="3300" dirty="0" err="1"/>
              <a:t>Routledge</a:t>
            </a:r>
            <a:r>
              <a:rPr lang="cs-CZ" sz="3300" dirty="0"/>
              <a:t>.</a:t>
            </a:r>
          </a:p>
          <a:p>
            <a:pPr marL="0" indent="0">
              <a:buNone/>
            </a:pPr>
            <a:r>
              <a:rPr lang="cs-CZ" sz="3300" b="1" dirty="0"/>
              <a:t>11. Inovace a sociální podnikání – M. Dohnalová 25/4 </a:t>
            </a:r>
            <a:endParaRPr lang="cs-CZ" sz="3300" dirty="0"/>
          </a:p>
          <a:p>
            <a:pPr marL="0" indent="0">
              <a:buNone/>
            </a:pPr>
            <a:r>
              <a:rPr lang="cs-CZ" sz="3300" dirty="0"/>
              <a:t>Co je sociální inovace a proč je důležitá pro občanskou společnost? Povinná četba: </a:t>
            </a:r>
            <a:r>
              <a:rPr lang="cs-CZ" sz="3300" dirty="0" err="1"/>
              <a:t>Hastrmanová</a:t>
            </a:r>
            <a:r>
              <a:rPr lang="cs-CZ" sz="3300" dirty="0"/>
              <a:t>, Š</a:t>
            </a:r>
            <a:r>
              <a:rPr lang="cs-CZ" sz="3300" i="1" dirty="0"/>
              <a:t>. (</a:t>
            </a:r>
            <a:r>
              <a:rPr lang="cs-CZ" sz="3300" i="1" dirty="0" err="1"/>
              <a:t>ed</a:t>
            </a:r>
            <a:r>
              <a:rPr lang="cs-CZ" sz="3300" i="1" dirty="0"/>
              <a:t>.). 2015. Sociální inovace pro zvídavé, odvážné a tvořivé aneb Každý z nás může začít psát lepší příběh. Praha: MPSV. Dostupné na: https://www.esfcr.cz/file/9362/</a:t>
            </a:r>
            <a:endParaRPr lang="cs-CZ" sz="3300" dirty="0"/>
          </a:p>
          <a:p>
            <a:pPr marL="0" indent="0">
              <a:buNone/>
            </a:pPr>
            <a:r>
              <a:rPr lang="cs-CZ" sz="3300" b="1" dirty="0"/>
              <a:t>12.  Mapování občanské společnosti – T. Pospíšilová 2/5</a:t>
            </a:r>
            <a:endParaRPr lang="cs-CZ" sz="3300" dirty="0"/>
          </a:p>
          <a:p>
            <a:pPr marL="0" indent="0">
              <a:buNone/>
            </a:pPr>
            <a:r>
              <a:rPr lang="cs-CZ" sz="3300" dirty="0"/>
              <a:t>Co tedy vlastně je občanská společnost (shrnutí poznatků z předmětu). Na základě příkladů a praxe z předmětu si občanskou společnost „zmapujeme“ v semináři sami s využitím postupu „mapování“ z mezinárodního akčního výzkumu Index občanské společnosti. Povinná četba: Vajdová, T. 2005. </a:t>
            </a:r>
            <a:r>
              <a:rPr lang="cs-CZ" sz="3300" i="1" dirty="0"/>
              <a:t>Index občanské společnosti: po patnácti letech rozvoje</a:t>
            </a:r>
            <a:r>
              <a:rPr lang="cs-CZ" sz="3300" dirty="0"/>
              <a:t>. Brno: CERM, s. 16-26.</a:t>
            </a:r>
          </a:p>
          <a:p>
            <a:pPr marL="0" indent="0">
              <a:buNone/>
            </a:pPr>
            <a:r>
              <a:rPr lang="cs-CZ" sz="3300" b="1" dirty="0"/>
              <a:t>13. Domácí úkol: prezentování/diskuse 9/5 – T. Pospíšilová </a:t>
            </a:r>
            <a:endParaRPr lang="cs-CZ" sz="3300" dirty="0"/>
          </a:p>
          <a:p>
            <a:pPr marL="0" indent="0">
              <a:buNone/>
            </a:pPr>
            <a:r>
              <a:rPr lang="cs-CZ" sz="3300" b="1" dirty="0"/>
              <a:t>14. Písemný test z povinné literatury 16/5 – T. Pospíšilová</a:t>
            </a:r>
            <a:endParaRPr lang="cs-CZ" sz="33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831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se zabývat občanskou společností?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 občanské společnosti mluví mezinárodní organizace (např. OSN, Světová banka ad.), Evropská komise či Evropský parlament, politici, dotační programy a výzvy…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Jaká část společnosti je </a:t>
            </a:r>
            <a:br>
              <a:rPr lang="cs-CZ" dirty="0" smtClean="0"/>
            </a:br>
            <a:r>
              <a:rPr lang="cs-CZ" dirty="0" smtClean="0"/>
              <a:t>„občanská“ a proč se na ni </a:t>
            </a:r>
            <a:br>
              <a:rPr lang="cs-CZ" dirty="0" smtClean="0"/>
            </a:br>
            <a:r>
              <a:rPr lang="cs-CZ" dirty="0" smtClean="0"/>
              <a:t>zaměřuje pozornost?</a:t>
            </a:r>
          </a:p>
          <a:p>
            <a:endParaRPr lang="cs-CZ" dirty="0"/>
          </a:p>
          <a:p>
            <a:r>
              <a:rPr lang="cs-CZ" dirty="0" smtClean="0"/>
              <a:t>Můžeme ji zkoumat? Jak?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291" y="2178095"/>
            <a:ext cx="7162800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2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občanské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Prostor jednání a sdružování mezi rodinou, trhem a státem (Skovajsa a kol. 2010: 30).</a:t>
            </a:r>
          </a:p>
          <a:p>
            <a:endParaRPr lang="cs-CZ" dirty="0" smtClean="0"/>
          </a:p>
          <a:p>
            <a:r>
              <a:rPr lang="cs-CZ" dirty="0" smtClean="0"/>
              <a:t>Organizovanou část tvoří organizace: nejrůznější spolky, nadace…</a:t>
            </a:r>
          </a:p>
          <a:p>
            <a:r>
              <a:rPr lang="cs-CZ" dirty="0" smtClean="0"/>
              <a:t>Neformální část tvoří sítě a jednotlivci, kteří vyvíjí aktivitu mimo organizace, např. demonstrace, shromáždění, sousedské pomáhání, úklid nebo brigáda v místě bydliště…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3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1560</Words>
  <Application>Microsoft Office PowerPoint</Application>
  <PresentationFormat>Širokoúhlá obrazovka</PresentationFormat>
  <Paragraphs>96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Sociologie občanské společnosti LS 2022/23</vt:lpstr>
      <vt:lpstr>Cíle předmětu</vt:lpstr>
      <vt:lpstr>Způsob práce</vt:lpstr>
      <vt:lpstr>Témata a koncepty</vt:lpstr>
      <vt:lpstr>Atestace</vt:lpstr>
      <vt:lpstr>Setkání</vt:lpstr>
      <vt:lpstr>Prezentace aplikace PowerPoint</vt:lpstr>
      <vt:lpstr>Proč se zabývat občanskou společností?</vt:lpstr>
      <vt:lpstr>Definice občanské společnosti</vt:lpstr>
      <vt:lpstr>Prezentace aplikace PowerPoint</vt:lpstr>
      <vt:lpstr>Prezentace aplikace PowerPoint</vt:lpstr>
      <vt:lpstr>Index občanské společnosti (CSI) CIVICUS</vt:lpstr>
      <vt:lpstr>HODNOTY občanské společnosti</vt:lpstr>
      <vt:lpstr>Moderní hádanka občanské společnosti</vt:lpstr>
      <vt:lpstr>V říjnu 1910 pronesl sociolog Max Weber proslov na prvním zasedání Německé sociologické společnosti, kde se zaměřil na vliv dobrovolných spolků na utváření „moderního člověka“.</vt:lpstr>
      <vt:lpstr>Prezentace aplikace PowerPoint</vt:lpstr>
      <vt:lpstr>Emile Durkheim se ptá, kde se bere solidarita v moderní komplexní společnosti? Má dva zdroje, (a) kolektivní vědomí (sdílené normy a hodnoty) a (b) vzájemnou závislost danou dělbou práce. Jako podstatné viděl i zájmové a profesní spolky.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Občanská společnost jako kulturně situovaný fenomén</dc:title>
  <dc:creator>Admin</dc:creator>
  <cp:lastModifiedBy>Tereza Pospíšilová</cp:lastModifiedBy>
  <cp:revision>108</cp:revision>
  <cp:lastPrinted>2020-02-18T12:32:53Z</cp:lastPrinted>
  <dcterms:created xsi:type="dcterms:W3CDTF">2020-02-17T20:33:44Z</dcterms:created>
  <dcterms:modified xsi:type="dcterms:W3CDTF">2023-02-14T14:59:38Z</dcterms:modified>
</cp:coreProperties>
</file>